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s/slide76.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83.xml" ContentType="application/vnd.openxmlformats-officedocument.presentationml.slide+xml"/>
  <Override PartName="/ppt/slideLayouts/slideLayout6.xml" ContentType="application/vnd.openxmlformats-officedocument.presentationml.slideLayout+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Default Extension="fntdata" ContentType="application/x-fontdata"/>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s/slide79.xml" ContentType="application/vnd.openxmlformats-officedocument.presentationml.slide+xml"/>
  <Override PartName="/ppt/slides/slide7.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68.xml" ContentType="application/vnd.openxmlformats-officedocument.presentationml.slide+xml"/>
  <Override PartName="/ppt/slides/slide77.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s/slide66.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slides/slide64.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Override PartName="/ppt/slides/slide71.xml" ContentType="application/vnd.openxmlformats-officedocument.presentationml.slide+xml"/>
  <Override PartName="/ppt/slides/slide80.xml" ContentType="application/vnd.openxmlformats-officedocument.presentationml.slide+xml"/>
  <Override PartName="/ppt/slides/slide82.xml" ContentType="application/vnd.openxmlformats-officedocument.presentationml.slide+xml"/>
  <Override PartName="/ppt/slideLayouts/slideLayout3.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0.xml" ContentType="application/vnd.openxmlformats-officedocument.presentationml.slideLayout+xml"/>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slides/slide78.xml" ContentType="application/vnd.openxmlformats-officedocument.presentationml.slide+xml"/>
  <Override PartName="/ppt/handoutMasters/handoutMaster1.xml" ContentType="application/vnd.openxmlformats-officedocument.presentationml.handoutMaster+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88"/>
  </p:notesMasterIdLst>
  <p:handoutMasterIdLst>
    <p:handoutMasterId r:id="rId89"/>
  </p:handoutMasterIdLst>
  <p:sldIdLst>
    <p:sldId id="343" r:id="rId2"/>
    <p:sldId id="344" r:id="rId3"/>
    <p:sldId id="345" r:id="rId4"/>
    <p:sldId id="390" r:id="rId5"/>
    <p:sldId id="425" r:id="rId6"/>
    <p:sldId id="426" r:id="rId7"/>
    <p:sldId id="427" r:id="rId8"/>
    <p:sldId id="423" r:id="rId9"/>
    <p:sldId id="429" r:id="rId10"/>
    <p:sldId id="451" r:id="rId11"/>
    <p:sldId id="452" r:id="rId12"/>
    <p:sldId id="453" r:id="rId13"/>
    <p:sldId id="350" r:id="rId14"/>
    <p:sldId id="351" r:id="rId15"/>
    <p:sldId id="430" r:id="rId16"/>
    <p:sldId id="358" r:id="rId17"/>
    <p:sldId id="455" r:id="rId18"/>
    <p:sldId id="354" r:id="rId19"/>
    <p:sldId id="433" r:id="rId20"/>
    <p:sldId id="456" r:id="rId21"/>
    <p:sldId id="458" r:id="rId22"/>
    <p:sldId id="457" r:id="rId23"/>
    <p:sldId id="459" r:id="rId24"/>
    <p:sldId id="434" r:id="rId25"/>
    <p:sldId id="460" r:id="rId26"/>
    <p:sldId id="461" r:id="rId27"/>
    <p:sldId id="462" r:id="rId28"/>
    <p:sldId id="356" r:id="rId29"/>
    <p:sldId id="435" r:id="rId30"/>
    <p:sldId id="436" r:id="rId31"/>
    <p:sldId id="305" r:id="rId32"/>
    <p:sldId id="437" r:id="rId33"/>
    <p:sldId id="463" r:id="rId34"/>
    <p:sldId id="464" r:id="rId35"/>
    <p:sldId id="274" r:id="rId36"/>
    <p:sldId id="438" r:id="rId37"/>
    <p:sldId id="404" r:id="rId38"/>
    <p:sldId id="465" r:id="rId39"/>
    <p:sldId id="466" r:id="rId40"/>
    <p:sldId id="467" r:id="rId41"/>
    <p:sldId id="468" r:id="rId42"/>
    <p:sldId id="469" r:id="rId43"/>
    <p:sldId id="364" r:id="rId44"/>
    <p:sldId id="441" r:id="rId45"/>
    <p:sldId id="406" r:id="rId46"/>
    <p:sldId id="470" r:id="rId47"/>
    <p:sldId id="307" r:id="rId48"/>
    <p:sldId id="279" r:id="rId49"/>
    <p:sldId id="407" r:id="rId50"/>
    <p:sldId id="375" r:id="rId51"/>
    <p:sldId id="471" r:id="rId52"/>
    <p:sldId id="442" r:id="rId53"/>
    <p:sldId id="472" r:id="rId54"/>
    <p:sldId id="473" r:id="rId55"/>
    <p:sldId id="474" r:id="rId56"/>
    <p:sldId id="475" r:id="rId57"/>
    <p:sldId id="308" r:id="rId58"/>
    <p:sldId id="476" r:id="rId59"/>
    <p:sldId id="477" r:id="rId60"/>
    <p:sldId id="261" r:id="rId61"/>
    <p:sldId id="478" r:id="rId62"/>
    <p:sldId id="411" r:id="rId63"/>
    <p:sldId id="285" r:id="rId64"/>
    <p:sldId id="414" r:id="rId65"/>
    <p:sldId id="289" r:id="rId66"/>
    <p:sldId id="480" r:id="rId67"/>
    <p:sldId id="481" r:id="rId68"/>
    <p:sldId id="485" r:id="rId69"/>
    <p:sldId id="482" r:id="rId70"/>
    <p:sldId id="483" r:id="rId71"/>
    <p:sldId id="484" r:id="rId72"/>
    <p:sldId id="291" r:id="rId73"/>
    <p:sldId id="486" r:id="rId74"/>
    <p:sldId id="487" r:id="rId75"/>
    <p:sldId id="293" r:id="rId76"/>
    <p:sldId id="488" r:id="rId77"/>
    <p:sldId id="490" r:id="rId78"/>
    <p:sldId id="385" r:id="rId79"/>
    <p:sldId id="262" r:id="rId80"/>
    <p:sldId id="450" r:id="rId81"/>
    <p:sldId id="301" r:id="rId82"/>
    <p:sldId id="302" r:id="rId83"/>
    <p:sldId id="491" r:id="rId84"/>
    <p:sldId id="492" r:id="rId85"/>
    <p:sldId id="263" r:id="rId86"/>
    <p:sldId id="310" r:id="rId87"/>
  </p:sldIdLst>
  <p:sldSz cx="9144000" cy="6858000" type="screen4x3"/>
  <p:notesSz cx="9939338" cy="14368463"/>
  <p:embeddedFontLst>
    <p:embeddedFont>
      <p:font typeface="Calibri" pitchFamily="34" charset="0"/>
      <p:regular r:id="rId90"/>
      <p:bold r:id="rId91"/>
      <p:italic r:id="rId92"/>
      <p:boldItalic r:id="rId93"/>
    </p:embeddedFont>
    <p:embeddedFont>
      <p:font typeface="微软雅黑" pitchFamily="34" charset="-122"/>
      <p:regular r:id="rId94"/>
      <p:bold r:id="rId95"/>
    </p:embeddedFont>
    <p:embeddedFont>
      <p:font typeface="Gulim" pitchFamily="34" charset="-127"/>
      <p:regular r:id="rId96"/>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C66"/>
    <a:srgbClr val="FFCC99"/>
    <a:srgbClr val="FF9900"/>
    <a:srgbClr val="003366"/>
    <a:srgbClr val="FF99CC"/>
    <a:srgbClr val="FFCCCC"/>
    <a:srgbClr val="6600CC"/>
    <a:srgbClr val="993300"/>
    <a:srgbClr val="A45200"/>
    <a:srgbClr val="CC9900"/>
  </p:clrMru>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799B23B-EC83-4686-B30A-512413B5E67A}" styleName="浅色样式 3 - 强调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0505E3EF-67EA-436B-97B2-0124C06EBD24}" styleName="中度样式 4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1FECB4D8-DB02-4DC6-A0A2-4F2EBAE1DC90}" styleName="中度样式 1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7292A2E-F333-43FB-9621-5CBBE7FDCDCB}" styleName="浅色样式 2 - 强调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F2DE63D5-997A-4646-A377-4702673A728D}" styleName="浅色样式 2 - 强调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912C8C85-51F0-491E-9774-3900AFEF0FD7}" styleName="浅色样式 2 - 强调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E8B1032C-EA38-4F05-BA0D-38AFFFC7BED3}" styleName="浅色样式 3 - 强调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5A111915-BE36-4E01-A7E5-04B1672EAD32}" styleName="浅色样式 2 - 强调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2869" autoAdjust="0"/>
    <p:restoredTop sz="91864" autoAdjust="0"/>
  </p:normalViewPr>
  <p:slideViewPr>
    <p:cSldViewPr>
      <p:cViewPr>
        <p:scale>
          <a:sx n="66" d="100"/>
          <a:sy n="66" d="100"/>
        </p:scale>
        <p:origin x="-1728" y="-366"/>
      </p:cViewPr>
      <p:guideLst>
        <p:guide orient="horz" pos="2160"/>
        <p:guide pos="2880"/>
      </p:guideLst>
    </p:cSldViewPr>
  </p:slideViewPr>
  <p:notesTextViewPr>
    <p:cViewPr>
      <p:scale>
        <a:sx n="100" d="100"/>
        <a:sy n="100" d="100"/>
      </p:scale>
      <p:origin x="0" y="0"/>
    </p:cViewPr>
  </p:notesTextViewPr>
  <p:sorterViewPr>
    <p:cViewPr>
      <p:scale>
        <a:sx n="66" d="100"/>
        <a:sy n="66" d="100"/>
      </p:scale>
      <p:origin x="0" y="2502"/>
    </p:cViewPr>
  </p:sorterViewPr>
  <p:gridSpacing cx="73736200" cy="7373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handoutMaster" Target="handoutMasters/handoutMaster1.xml"/><Relationship Id="rId97"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font" Target="fonts/font1.fntdata"/><Relationship Id="rId95" Type="http://schemas.openxmlformats.org/officeDocument/2006/relationships/font" Target="fonts/font6.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font" Target="fonts/font4.fntdata"/><Relationship Id="rId98"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notesMaster" Target="notesMasters/notesMaster1.xml"/><Relationship Id="rId91" Type="http://schemas.openxmlformats.org/officeDocument/2006/relationships/font" Target="fonts/font2.fntdata"/><Relationship Id="rId96"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font" Target="fonts/font5.fntdata"/><Relationship Id="rId9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4306888" cy="71913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5629275" y="0"/>
            <a:ext cx="4308475" cy="719138"/>
          </a:xfrm>
          <a:prstGeom prst="rect">
            <a:avLst/>
          </a:prstGeom>
        </p:spPr>
        <p:txBody>
          <a:bodyPr vert="horz" lIns="91440" tIns="45720" rIns="91440" bIns="45720" rtlCol="0"/>
          <a:lstStyle>
            <a:lvl1pPr algn="r">
              <a:defRPr sz="1200"/>
            </a:lvl1pPr>
          </a:lstStyle>
          <a:p>
            <a:fld id="{26C8326A-6BBF-4D75-A937-3C09CB64B4D6}" type="datetimeFigureOut">
              <a:rPr lang="zh-CN" altLang="en-US" smtClean="0"/>
              <a:pPr/>
              <a:t>2015-10-30</a:t>
            </a:fld>
            <a:endParaRPr lang="zh-CN" altLang="en-US"/>
          </a:p>
        </p:txBody>
      </p:sp>
      <p:sp>
        <p:nvSpPr>
          <p:cNvPr id="4" name="页脚占位符 3"/>
          <p:cNvSpPr>
            <a:spLocks noGrp="1"/>
          </p:cNvSpPr>
          <p:nvPr>
            <p:ph type="ftr" sz="quarter" idx="2"/>
          </p:nvPr>
        </p:nvSpPr>
        <p:spPr>
          <a:xfrm>
            <a:off x="0" y="13647738"/>
            <a:ext cx="4306888" cy="71755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5629275" y="13647738"/>
            <a:ext cx="4308475" cy="717550"/>
          </a:xfrm>
          <a:prstGeom prst="rect">
            <a:avLst/>
          </a:prstGeom>
        </p:spPr>
        <p:txBody>
          <a:bodyPr vert="horz" lIns="91440" tIns="45720" rIns="91440" bIns="45720" rtlCol="0" anchor="b"/>
          <a:lstStyle>
            <a:lvl1pPr algn="r">
              <a:defRPr sz="1200"/>
            </a:lvl1pPr>
          </a:lstStyle>
          <a:p>
            <a:fld id="{1F0F210F-84DE-417A-B858-A7C2B813C63E}"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4307046" cy="718423"/>
          </a:xfrm>
          <a:prstGeom prst="rect">
            <a:avLst/>
          </a:prstGeom>
        </p:spPr>
        <p:txBody>
          <a:bodyPr vert="horz" lIns="138897" tIns="69449" rIns="138897" bIns="69449" rtlCol="0"/>
          <a:lstStyle>
            <a:lvl1pPr algn="l">
              <a:defRPr sz="1800"/>
            </a:lvl1pPr>
          </a:lstStyle>
          <a:p>
            <a:endParaRPr lang="zh-CN" altLang="en-US"/>
          </a:p>
        </p:txBody>
      </p:sp>
      <p:sp>
        <p:nvSpPr>
          <p:cNvPr id="3" name="日期占位符 2"/>
          <p:cNvSpPr>
            <a:spLocks noGrp="1"/>
          </p:cNvSpPr>
          <p:nvPr>
            <p:ph type="dt" idx="1"/>
          </p:nvPr>
        </p:nvSpPr>
        <p:spPr>
          <a:xfrm>
            <a:off x="5629992" y="0"/>
            <a:ext cx="4307046" cy="718423"/>
          </a:xfrm>
          <a:prstGeom prst="rect">
            <a:avLst/>
          </a:prstGeom>
        </p:spPr>
        <p:txBody>
          <a:bodyPr vert="horz" lIns="138897" tIns="69449" rIns="138897" bIns="69449" rtlCol="0"/>
          <a:lstStyle>
            <a:lvl1pPr algn="r">
              <a:defRPr sz="1800"/>
            </a:lvl1pPr>
          </a:lstStyle>
          <a:p>
            <a:fld id="{CEF1237E-0C0B-4453-9179-B0FABB0A0A42}" type="datetimeFigureOut">
              <a:rPr lang="zh-CN" altLang="en-US" smtClean="0"/>
              <a:pPr/>
              <a:t>2015-10-30</a:t>
            </a:fld>
            <a:endParaRPr lang="zh-CN" altLang="en-US"/>
          </a:p>
        </p:txBody>
      </p:sp>
      <p:sp>
        <p:nvSpPr>
          <p:cNvPr id="4" name="幻灯片图像占位符 3"/>
          <p:cNvSpPr>
            <a:spLocks noGrp="1" noRot="1" noChangeAspect="1"/>
          </p:cNvSpPr>
          <p:nvPr>
            <p:ph type="sldImg" idx="2"/>
          </p:nvPr>
        </p:nvSpPr>
        <p:spPr>
          <a:xfrm>
            <a:off x="1379538" y="1077913"/>
            <a:ext cx="7181850" cy="5387975"/>
          </a:xfrm>
          <a:prstGeom prst="rect">
            <a:avLst/>
          </a:prstGeom>
          <a:noFill/>
          <a:ln w="12700">
            <a:solidFill>
              <a:prstClr val="black"/>
            </a:solidFill>
          </a:ln>
        </p:spPr>
        <p:txBody>
          <a:bodyPr vert="horz" lIns="138897" tIns="69449" rIns="138897" bIns="69449" rtlCol="0" anchor="ctr"/>
          <a:lstStyle/>
          <a:p>
            <a:endParaRPr lang="zh-CN" altLang="en-US"/>
          </a:p>
        </p:txBody>
      </p:sp>
      <p:sp>
        <p:nvSpPr>
          <p:cNvPr id="5" name="备注占位符 4"/>
          <p:cNvSpPr>
            <a:spLocks noGrp="1"/>
          </p:cNvSpPr>
          <p:nvPr>
            <p:ph type="body" sz="quarter" idx="3"/>
          </p:nvPr>
        </p:nvSpPr>
        <p:spPr>
          <a:xfrm>
            <a:off x="993934" y="6825020"/>
            <a:ext cx="7951470" cy="6465808"/>
          </a:xfrm>
          <a:prstGeom prst="rect">
            <a:avLst/>
          </a:prstGeom>
        </p:spPr>
        <p:txBody>
          <a:bodyPr vert="horz" lIns="138897" tIns="69449" rIns="138897" bIns="69449"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13647546"/>
            <a:ext cx="4307046" cy="718423"/>
          </a:xfrm>
          <a:prstGeom prst="rect">
            <a:avLst/>
          </a:prstGeom>
        </p:spPr>
        <p:txBody>
          <a:bodyPr vert="horz" lIns="138897" tIns="69449" rIns="138897" bIns="69449" rtlCol="0" anchor="b"/>
          <a:lstStyle>
            <a:lvl1pPr algn="l">
              <a:defRPr sz="1800"/>
            </a:lvl1pPr>
          </a:lstStyle>
          <a:p>
            <a:endParaRPr lang="zh-CN" altLang="en-US"/>
          </a:p>
        </p:txBody>
      </p:sp>
      <p:sp>
        <p:nvSpPr>
          <p:cNvPr id="7" name="灯片编号占位符 6"/>
          <p:cNvSpPr>
            <a:spLocks noGrp="1"/>
          </p:cNvSpPr>
          <p:nvPr>
            <p:ph type="sldNum" sz="quarter" idx="5"/>
          </p:nvPr>
        </p:nvSpPr>
        <p:spPr>
          <a:xfrm>
            <a:off x="5629992" y="13647546"/>
            <a:ext cx="4307046" cy="718423"/>
          </a:xfrm>
          <a:prstGeom prst="rect">
            <a:avLst/>
          </a:prstGeom>
        </p:spPr>
        <p:txBody>
          <a:bodyPr vert="horz" lIns="138897" tIns="69449" rIns="138897" bIns="69449" rtlCol="0" anchor="b"/>
          <a:lstStyle>
            <a:lvl1pPr algn="r">
              <a:defRPr sz="1800"/>
            </a:lvl1pPr>
          </a:lstStyle>
          <a:p>
            <a:fld id="{6DC9D990-F7C4-498D-9D6D-C91A99BB43C9}"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6DC9D990-F7C4-498D-9D6D-C91A99BB43C9}" type="slidenum">
              <a:rPr lang="zh-CN" altLang="en-US" smtClean="0"/>
              <a:pPr/>
              <a:t>1</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6DC9D990-F7C4-498D-9D6D-C91A99BB43C9}" type="slidenum">
              <a:rPr lang="zh-CN" altLang="en-US" smtClean="0"/>
              <a:pPr/>
              <a:t>15</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6DC9D990-F7C4-498D-9D6D-C91A99BB43C9}" type="slidenum">
              <a:rPr lang="zh-CN" altLang="en-US" smtClean="0"/>
              <a:pPr/>
              <a:t>36</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6DC9D990-F7C4-498D-9D6D-C91A99BB43C9}" type="slidenum">
              <a:rPr lang="zh-CN" altLang="en-US" smtClean="0"/>
              <a:pPr/>
              <a:t>40</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2015-10-30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2015-10-30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2015-10-30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2015-10-30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2015-10-30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pPr/>
              <a:t>2015-10-30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530820CF-B880-4189-942D-D702A7CBA730}" type="datetimeFigureOut">
              <a:rPr lang="zh-CN" altLang="en-US" smtClean="0"/>
              <a:pPr/>
              <a:t>2015-10-30</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530820CF-B880-4189-942D-D702A7CBA730}" type="datetimeFigureOut">
              <a:rPr lang="zh-CN" altLang="en-US" smtClean="0"/>
              <a:pPr/>
              <a:t>2015-10-30</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pPr/>
              <a:t>2015-10-30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pPr/>
              <a:t>2015-10-30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pPr/>
              <a:t>2015-10-30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pPr/>
              <a:t>2015-10-30</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 Target="slide2.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 Target="slide2.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 Target="slide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slide" Target="slide43.xml"/><Relationship Id="rId2" Type="http://schemas.openxmlformats.org/officeDocument/2006/relationships/slide" Target="slide16.xml"/><Relationship Id="rId1" Type="http://schemas.openxmlformats.org/officeDocument/2006/relationships/slideLayout" Target="../slideLayouts/slideLayout2.xml"/><Relationship Id="rId4" Type="http://schemas.openxmlformats.org/officeDocument/2006/relationships/slide" Target="slide48.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 Target="slide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slide" Target="slide2.xml"/><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2.png"/><Relationship Id="rId9" Type="http://schemas.openxmlformats.org/officeDocument/2006/relationships/image" Target="../media/image8.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 Target="slide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 Target="slide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 Target="slide2.xml"/><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 Target="slide2.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8" Type="http://schemas.openxmlformats.org/officeDocument/2006/relationships/slide" Target="slide86.xml"/><Relationship Id="rId3" Type="http://schemas.openxmlformats.org/officeDocument/2006/relationships/slide" Target="slide14.xml"/><Relationship Id="rId7" Type="http://schemas.openxmlformats.org/officeDocument/2006/relationships/slide" Target="slide3.xml"/><Relationship Id="rId2" Type="http://schemas.openxmlformats.org/officeDocument/2006/relationships/slide" Target="slide4.xml"/><Relationship Id="rId1" Type="http://schemas.openxmlformats.org/officeDocument/2006/relationships/slideLayout" Target="../slideLayouts/slideLayout2.xml"/><Relationship Id="rId6" Type="http://schemas.openxmlformats.org/officeDocument/2006/relationships/slide" Target="slide85.xml"/><Relationship Id="rId5" Type="http://schemas.openxmlformats.org/officeDocument/2006/relationships/slide" Target="slide79.xml"/><Relationship Id="rId4" Type="http://schemas.openxmlformats.org/officeDocument/2006/relationships/slide" Target="slide60.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 Target="slide2.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 Target="slide2.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 Target="slide2.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 Target="slide2.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 Target="slide2.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 Target="slide2.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 Target="slide2.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 Target="slide2.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 Target="slide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 Target="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 Target="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 Target="slide2.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slide" Target="slide32.xml"/><Relationship Id="rId2" Type="http://schemas.openxmlformats.org/officeDocument/2006/relationships/slide" Target="slide14.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slide" Target="slide2.xml"/><Relationship Id="rId4" Type="http://schemas.openxmlformats.org/officeDocument/2006/relationships/slide" Target="slide48.xml"/></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 Target="slide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 Target="slide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 Target="slide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 Target="slide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 Target="slide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 Target="slide2.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 Target="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 Target="slide2.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 Target="slide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 Target="slide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 Target="slide2.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 Target="slide2.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 Target="slide2.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slide" Target="slide29.xml"/><Relationship Id="rId2" Type="http://schemas.openxmlformats.org/officeDocument/2006/relationships/slide" Target="slide14.xml"/><Relationship Id="rId1" Type="http://schemas.openxmlformats.org/officeDocument/2006/relationships/slideLayout" Target="../slideLayouts/slideLayout2.xml"/><Relationship Id="rId4" Type="http://schemas.openxmlformats.org/officeDocument/2006/relationships/slide" Target="slide48.xml"/></Relationships>
</file>

<file path=ppt/slides/_rels/slide4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 Target="slide2.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 Target="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 Target="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 Target="slide2.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 Target="slide2.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 Target="slide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 Target="slide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 Target="slide2.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 Target="slide2.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 Target="slide2.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 Target="slide2.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 Target="slide2.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 Target="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 Target="slide2.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 Target="slide2.xml"/><Relationship Id="rId1" Type="http://schemas.openxmlformats.org/officeDocument/2006/relationships/slideLayout" Target="../slideLayouts/slideLayout2.xml"/><Relationship Id="rId4" Type="http://schemas.openxmlformats.org/officeDocument/2006/relationships/image" Target="../media/image20.jpeg"/></Relationships>
</file>

<file path=ppt/slides/_rels/slide6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 Target="slide2.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 Target="slide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 Target="slide2.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 Target="slide2.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 Target="slide2.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 Target="slide2.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 Target="slide2.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 Target="slide2.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 Target="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 Target="slide2.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 Target="slide2.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 Target="slide2.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 Target="slide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 Target="slide2.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 Target="slide2.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 Target="slide2.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 Target="slide2.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 Target="slide2.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 Target="slide2.xml"/><Relationship Id="rId1" Type="http://schemas.openxmlformats.org/officeDocument/2006/relationships/slideLayout" Target="../slideLayouts/slideLayout2.xml"/><Relationship Id="rId4" Type="http://schemas.openxmlformats.org/officeDocument/2006/relationships/image" Target="../media/image21.jpeg"/></Relationships>
</file>

<file path=ppt/slides/_rels/slide7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 Target="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 Target="slide2.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 Target="slide2.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 Target="slide2.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 Target="slide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 Target="slide2.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 Target="slide2.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 Target="slide2.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 Target="slide2.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hyperlink" Target="Look%20Up.mp4"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 Target="slide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endParaRPr lang="zh-CN" altLang="en-US"/>
          </a:p>
        </p:txBody>
      </p:sp>
      <p:pic>
        <p:nvPicPr>
          <p:cNvPr id="1027" name="Picture 3" descr="F:\课件\新视野三版通用版 201506\新视野大学英语视听说PPT\新视野 视听说2 买图\第一波 已买图\新视野大学英语第三版 视听说教程2 89840856.jpg"/>
          <p:cNvPicPr>
            <a:picLocks noChangeAspect="1" noChangeArrowheads="1"/>
          </p:cNvPicPr>
          <p:nvPr/>
        </p:nvPicPr>
        <p:blipFill>
          <a:blip r:embed="rId3"/>
          <a:srcRect b="16759"/>
          <a:stretch>
            <a:fillRect/>
          </a:stretch>
        </p:blipFill>
        <p:spPr bwMode="auto">
          <a:xfrm>
            <a:off x="0" y="0"/>
            <a:ext cx="9144000" cy="5710021"/>
          </a:xfrm>
          <a:prstGeom prst="rect">
            <a:avLst/>
          </a:prstGeom>
          <a:noFill/>
        </p:spPr>
      </p:pic>
      <p:sp>
        <p:nvSpPr>
          <p:cNvPr id="5" name="矩形 4"/>
          <p:cNvSpPr/>
          <p:nvPr/>
        </p:nvSpPr>
        <p:spPr>
          <a:xfrm>
            <a:off x="285720" y="4643445"/>
            <a:ext cx="2786082" cy="1214447"/>
          </a:xfrm>
          <a:prstGeom prst="rect">
            <a:avLst/>
          </a:prstGeom>
          <a:solidFill>
            <a:srgbClr val="0033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800" b="1" dirty="0" smtClean="0">
                <a:latin typeface="+mj-lt"/>
                <a:ea typeface="微软雅黑" panose="020B0503020204020204" pitchFamily="34" charset="-122"/>
              </a:rPr>
              <a:t>UNIT </a:t>
            </a:r>
            <a:r>
              <a:rPr lang="en-US" altLang="zh-CN" sz="8000" b="1" dirty="0" smtClean="0">
                <a:latin typeface="+mj-lt"/>
                <a:ea typeface="微软雅黑" panose="020B0503020204020204" pitchFamily="34" charset="-122"/>
              </a:rPr>
              <a:t>7</a:t>
            </a:r>
            <a:endParaRPr lang="zh-CN" altLang="en-US" sz="4800" b="1" dirty="0">
              <a:latin typeface="+mj-lt"/>
              <a:ea typeface="微软雅黑" panose="020B0503020204020204" pitchFamily="34" charset="-122"/>
            </a:endParaRPr>
          </a:p>
        </p:txBody>
      </p:sp>
      <p:sp>
        <p:nvSpPr>
          <p:cNvPr id="3" name="副标题 2"/>
          <p:cNvSpPr>
            <a:spLocks noGrp="1"/>
          </p:cNvSpPr>
          <p:nvPr>
            <p:ph type="subTitle" idx="1"/>
          </p:nvPr>
        </p:nvSpPr>
        <p:spPr>
          <a:xfrm>
            <a:off x="3457612" y="5534052"/>
            <a:ext cx="6043610" cy="1109658"/>
          </a:xfrm>
        </p:spPr>
        <p:txBody>
          <a:bodyPr>
            <a:normAutofit fontScale="25000" lnSpcReduction="20000"/>
          </a:bodyPr>
          <a:lstStyle/>
          <a:p>
            <a:endParaRPr lang="en-US" altLang="zh-CN" sz="5400" b="1" dirty="0" smtClean="0">
              <a:solidFill>
                <a:schemeClr val="tx1"/>
              </a:solidFill>
            </a:endParaRPr>
          </a:p>
          <a:p>
            <a:pPr algn="l">
              <a:lnSpc>
                <a:spcPct val="80000"/>
              </a:lnSpc>
            </a:pPr>
            <a:r>
              <a:rPr lang="en-US" altLang="zh-CN" sz="16600" b="1" dirty="0" smtClean="0">
                <a:solidFill>
                  <a:schemeClr val="tx1"/>
                </a:solidFill>
              </a:rPr>
              <a:t>Time of technology: </a:t>
            </a:r>
          </a:p>
          <a:p>
            <a:pPr algn="l">
              <a:lnSpc>
                <a:spcPct val="80000"/>
              </a:lnSpc>
            </a:pPr>
            <a:r>
              <a:rPr lang="en-US" altLang="zh-CN" sz="16600" b="1" dirty="0" smtClean="0">
                <a:solidFill>
                  <a:schemeClr val="tx1"/>
                </a:solidFill>
              </a:rPr>
              <a:t>A blessing or a curse?</a:t>
            </a:r>
            <a:endParaRPr lang="zh-CN" altLang="en-US" b="1" dirty="0">
              <a:solidFill>
                <a:schemeClr val="tx1"/>
              </a:solidFill>
            </a:endParaRPr>
          </a:p>
        </p:txBody>
      </p:sp>
    </p:spTree>
  </p:cSld>
  <p:clrMapOvr>
    <a:masterClrMapping/>
  </p:clrMapOvr>
  <p:transition>
    <p:split orient="vert"/>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
            <a:ext cx="9144000" cy="114298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361950"/>
            <a:r>
              <a:rPr lang="en-US" altLang="zh-CN" sz="4800" b="1" dirty="0" smtClean="0">
                <a:solidFill>
                  <a:schemeClr val="tx1"/>
                </a:solidFill>
                <a:ea typeface="微软雅黑" panose="020B0503020204020204" pitchFamily="34" charset="-122"/>
              </a:rPr>
              <a:t>Opening up </a:t>
            </a:r>
            <a:endParaRPr lang="zh-CN" altLang="en-US" sz="4800" b="1" dirty="0">
              <a:solidFill>
                <a:schemeClr val="tx1"/>
              </a:solidFill>
              <a:ea typeface="微软雅黑" panose="020B0503020204020204" pitchFamily="34" charset="-122"/>
            </a:endParaRPr>
          </a:p>
        </p:txBody>
      </p:sp>
      <p:grpSp>
        <p:nvGrpSpPr>
          <p:cNvPr id="2" name="组合 26"/>
          <p:cNvGrpSpPr/>
          <p:nvPr/>
        </p:nvGrpSpPr>
        <p:grpSpPr>
          <a:xfrm>
            <a:off x="785786" y="1357298"/>
            <a:ext cx="7072362" cy="500066"/>
            <a:chOff x="857224" y="1500174"/>
            <a:chExt cx="7072362" cy="500066"/>
          </a:xfrm>
        </p:grpSpPr>
        <p:sp>
          <p:nvSpPr>
            <p:cNvPr id="29" name="矩形 28"/>
            <p:cNvSpPr/>
            <p:nvPr/>
          </p:nvSpPr>
          <p:spPr>
            <a:xfrm>
              <a:off x="857224" y="1500174"/>
              <a:ext cx="357174" cy="461665"/>
            </a:xfrm>
            <a:prstGeom prst="rect">
              <a:avLst/>
            </a:prstGeom>
            <a:solidFill>
              <a:schemeClr val="accent5">
                <a:lumMod val="75000"/>
              </a:schemeClr>
            </a:solidFill>
          </p:spPr>
          <p:txBody>
            <a:bodyPr wrap="square">
              <a:spAutoFit/>
            </a:bodyPr>
            <a:lstStyle/>
            <a:p>
              <a:r>
                <a:rPr lang="en-US" altLang="zh-CN" sz="2400" b="1" dirty="0" smtClean="0">
                  <a:solidFill>
                    <a:schemeClr val="bg1"/>
                  </a:solidFill>
                </a:rPr>
                <a:t>1</a:t>
              </a:r>
              <a:endParaRPr lang="en-US" altLang="zh-CN" sz="2400" dirty="0" smtClean="0">
                <a:solidFill>
                  <a:schemeClr val="bg1"/>
                </a:solidFill>
              </a:endParaRPr>
            </a:p>
          </p:txBody>
        </p:sp>
        <p:sp>
          <p:nvSpPr>
            <p:cNvPr id="30" name="TextBox 29"/>
            <p:cNvSpPr txBox="1"/>
            <p:nvPr/>
          </p:nvSpPr>
          <p:spPr>
            <a:xfrm>
              <a:off x="1214414" y="1538575"/>
              <a:ext cx="6715172" cy="461665"/>
            </a:xfrm>
            <a:prstGeom prst="rect">
              <a:avLst/>
            </a:prstGeom>
            <a:noFill/>
          </p:spPr>
          <p:txBody>
            <a:bodyPr wrap="square" rtlCol="0">
              <a:spAutoFit/>
            </a:bodyPr>
            <a:lstStyle/>
            <a:p>
              <a:r>
                <a:rPr lang="en-US" altLang="zh-CN" sz="2400" dirty="0" smtClean="0">
                  <a:latin typeface="Arial" pitchFamily="34" charset="0"/>
                  <a:cs typeface="Arial" pitchFamily="34" charset="0"/>
                </a:rPr>
                <a:t>Work in pairs and discuss the questions.</a:t>
              </a:r>
              <a:endParaRPr lang="zh-CN" altLang="en-US" sz="2400" dirty="0">
                <a:latin typeface="Arial" pitchFamily="34" charset="0"/>
                <a:cs typeface="Arial" pitchFamily="34" charset="0"/>
              </a:endParaRPr>
            </a:p>
          </p:txBody>
        </p:sp>
      </p:grpSp>
      <p:pic>
        <p:nvPicPr>
          <p:cNvPr id="49" name="图片 48" descr="87699.gif">
            <a:hlinkClick r:id="rId2" action="ppaction://hlinksldjump"/>
          </p:cNvPr>
          <p:cNvPicPr>
            <a:picLocks noChangeAspect="1"/>
          </p:cNvPicPr>
          <p:nvPr/>
        </p:nvPicPr>
        <p:blipFill>
          <a:blip r:embed="rId3"/>
          <a:stretch>
            <a:fillRect/>
          </a:stretch>
        </p:blipFill>
        <p:spPr>
          <a:xfrm>
            <a:off x="8429652" y="6215082"/>
            <a:ext cx="466724" cy="466724"/>
          </a:xfrm>
          <a:prstGeom prst="rect">
            <a:avLst/>
          </a:prstGeom>
        </p:spPr>
      </p:pic>
      <p:sp>
        <p:nvSpPr>
          <p:cNvPr id="9" name="TextBox 8"/>
          <p:cNvSpPr txBox="1"/>
          <p:nvPr/>
        </p:nvSpPr>
        <p:spPr>
          <a:xfrm>
            <a:off x="928662" y="1857364"/>
            <a:ext cx="7715304" cy="1569660"/>
          </a:xfrm>
          <a:prstGeom prst="rect">
            <a:avLst/>
          </a:prstGeom>
          <a:noFill/>
        </p:spPr>
        <p:txBody>
          <a:bodyPr wrap="square" rtlCol="0">
            <a:spAutoFit/>
          </a:bodyPr>
          <a:lstStyle/>
          <a:p>
            <a:pPr marL="252000" indent="-324000"/>
            <a:r>
              <a:rPr lang="en-US" altLang="zh-CN" sz="2400" dirty="0" smtClean="0"/>
              <a:t>	How often do you and your partner do these things? Write O for </a:t>
            </a:r>
            <a:r>
              <a:rPr lang="en-US" altLang="zh-CN" sz="2400" i="1" dirty="0" smtClean="0"/>
              <a:t>often, S for sometimes or N for never. Then discuss your answers with your partner.</a:t>
            </a:r>
          </a:p>
          <a:p>
            <a:pPr marL="252000" indent="-324000"/>
            <a:endParaRPr lang="zh-CN" altLang="en-US" sz="2400" dirty="0"/>
          </a:p>
        </p:txBody>
      </p:sp>
      <p:sp>
        <p:nvSpPr>
          <p:cNvPr id="10" name="矩形 9"/>
          <p:cNvSpPr/>
          <p:nvPr/>
        </p:nvSpPr>
        <p:spPr>
          <a:xfrm>
            <a:off x="1214415" y="3214686"/>
            <a:ext cx="6500857" cy="461665"/>
          </a:xfrm>
          <a:prstGeom prst="rect">
            <a:avLst/>
          </a:prstGeom>
        </p:spPr>
        <p:txBody>
          <a:bodyPr wrap="square">
            <a:spAutoFit/>
          </a:bodyPr>
          <a:lstStyle/>
          <a:p>
            <a:r>
              <a:rPr lang="en-US" altLang="zh-CN" sz="2400" dirty="0" smtClean="0"/>
              <a:t>____ Updating your webpage</a:t>
            </a:r>
          </a:p>
        </p:txBody>
      </p:sp>
      <p:sp>
        <p:nvSpPr>
          <p:cNvPr id="11" name="TextBox 10"/>
          <p:cNvSpPr txBox="1"/>
          <p:nvPr/>
        </p:nvSpPr>
        <p:spPr>
          <a:xfrm>
            <a:off x="1428728" y="3129977"/>
            <a:ext cx="357190" cy="584775"/>
          </a:xfrm>
          <a:prstGeom prst="rect">
            <a:avLst/>
          </a:prstGeom>
          <a:noFill/>
        </p:spPr>
        <p:txBody>
          <a:bodyPr wrap="square" rtlCol="0">
            <a:spAutoFit/>
          </a:bodyPr>
          <a:lstStyle/>
          <a:p>
            <a:r>
              <a:rPr lang="en-US" altLang="zh-CN" sz="3200" b="1" dirty="0" smtClean="0">
                <a:solidFill>
                  <a:srgbClr val="FF0000"/>
                </a:solidFill>
              </a:rPr>
              <a:t>S</a:t>
            </a:r>
            <a:endParaRPr lang="zh-CN" altLang="en-US" sz="3200" b="1" dirty="0">
              <a:solidFill>
                <a:srgbClr val="FF0000"/>
              </a:solidFill>
            </a:endParaRPr>
          </a:p>
        </p:txBody>
      </p:sp>
      <p:sp>
        <p:nvSpPr>
          <p:cNvPr id="12" name="矩形 11"/>
          <p:cNvSpPr/>
          <p:nvPr/>
        </p:nvSpPr>
        <p:spPr>
          <a:xfrm>
            <a:off x="1214414" y="4000504"/>
            <a:ext cx="6357982" cy="1569660"/>
          </a:xfrm>
          <a:prstGeom prst="rect">
            <a:avLst/>
          </a:prstGeom>
        </p:spPr>
        <p:txBody>
          <a:bodyPr wrap="square">
            <a:spAutoFit/>
          </a:bodyPr>
          <a:lstStyle/>
          <a:p>
            <a:r>
              <a:rPr lang="en-US" altLang="zh-CN" sz="2400" i="1" dirty="0" smtClean="0">
                <a:solidFill>
                  <a:srgbClr val="FF0000"/>
                </a:solidFill>
              </a:rPr>
              <a:t>I built my own webpage about one year ago. At first I updated my webpage every day. But now I am pretty busy, so I spend much less time on it. I update it about once a week.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slide(fromBottom)">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additive="base">
                                        <p:cTn id="12" dur="500" fill="hold"/>
                                        <p:tgtEl>
                                          <p:spTgt spid="11"/>
                                        </p:tgtEl>
                                        <p:attrNameLst>
                                          <p:attrName>ppt_x</p:attrName>
                                        </p:attrNameLst>
                                      </p:cBhvr>
                                      <p:tavLst>
                                        <p:tav tm="0">
                                          <p:val>
                                            <p:strVal val="#ppt_x"/>
                                          </p:val>
                                        </p:tav>
                                        <p:tav tm="100000">
                                          <p:val>
                                            <p:strVal val="#ppt_x"/>
                                          </p:val>
                                        </p:tav>
                                      </p:tavLst>
                                    </p:anim>
                                    <p:anim calcmode="lin" valueType="num">
                                      <p:cBhvr additive="base">
                                        <p:cTn id="13"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
            <a:ext cx="9144000" cy="114298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361950"/>
            <a:r>
              <a:rPr lang="en-US" altLang="zh-CN" sz="4800" b="1" dirty="0" smtClean="0">
                <a:solidFill>
                  <a:schemeClr val="tx1"/>
                </a:solidFill>
                <a:ea typeface="微软雅黑" panose="020B0503020204020204" pitchFamily="34" charset="-122"/>
              </a:rPr>
              <a:t>Opening up </a:t>
            </a:r>
            <a:endParaRPr lang="zh-CN" altLang="en-US" sz="4800" b="1" dirty="0">
              <a:solidFill>
                <a:schemeClr val="tx1"/>
              </a:solidFill>
              <a:ea typeface="微软雅黑" panose="020B0503020204020204" pitchFamily="34" charset="-122"/>
            </a:endParaRPr>
          </a:p>
        </p:txBody>
      </p:sp>
      <p:grpSp>
        <p:nvGrpSpPr>
          <p:cNvPr id="2" name="组合 26"/>
          <p:cNvGrpSpPr/>
          <p:nvPr/>
        </p:nvGrpSpPr>
        <p:grpSpPr>
          <a:xfrm>
            <a:off x="785786" y="1357298"/>
            <a:ext cx="7072362" cy="500066"/>
            <a:chOff x="857224" y="1500174"/>
            <a:chExt cx="7072362" cy="500066"/>
          </a:xfrm>
        </p:grpSpPr>
        <p:sp>
          <p:nvSpPr>
            <p:cNvPr id="29" name="矩形 28"/>
            <p:cNvSpPr/>
            <p:nvPr/>
          </p:nvSpPr>
          <p:spPr>
            <a:xfrm>
              <a:off x="857224" y="1500174"/>
              <a:ext cx="357174" cy="461665"/>
            </a:xfrm>
            <a:prstGeom prst="rect">
              <a:avLst/>
            </a:prstGeom>
            <a:solidFill>
              <a:schemeClr val="accent5">
                <a:lumMod val="75000"/>
              </a:schemeClr>
            </a:solidFill>
          </p:spPr>
          <p:txBody>
            <a:bodyPr wrap="square">
              <a:spAutoFit/>
            </a:bodyPr>
            <a:lstStyle/>
            <a:p>
              <a:r>
                <a:rPr lang="en-US" altLang="zh-CN" sz="2400" b="1" dirty="0" smtClean="0">
                  <a:solidFill>
                    <a:schemeClr val="bg1"/>
                  </a:solidFill>
                </a:rPr>
                <a:t>1</a:t>
              </a:r>
              <a:endParaRPr lang="en-US" altLang="zh-CN" sz="2400" dirty="0" smtClean="0">
                <a:solidFill>
                  <a:schemeClr val="bg1"/>
                </a:solidFill>
              </a:endParaRPr>
            </a:p>
          </p:txBody>
        </p:sp>
        <p:sp>
          <p:nvSpPr>
            <p:cNvPr id="30" name="TextBox 29"/>
            <p:cNvSpPr txBox="1"/>
            <p:nvPr/>
          </p:nvSpPr>
          <p:spPr>
            <a:xfrm>
              <a:off x="1214414" y="1538575"/>
              <a:ext cx="6715172" cy="461665"/>
            </a:xfrm>
            <a:prstGeom prst="rect">
              <a:avLst/>
            </a:prstGeom>
            <a:noFill/>
          </p:spPr>
          <p:txBody>
            <a:bodyPr wrap="square" rtlCol="0">
              <a:spAutoFit/>
            </a:bodyPr>
            <a:lstStyle/>
            <a:p>
              <a:r>
                <a:rPr lang="en-US" altLang="zh-CN" sz="2400" dirty="0" smtClean="0">
                  <a:latin typeface="Arial" pitchFamily="34" charset="0"/>
                  <a:cs typeface="Arial" pitchFamily="34" charset="0"/>
                </a:rPr>
                <a:t>Work in pairs and discuss the questions.</a:t>
              </a:r>
              <a:endParaRPr lang="zh-CN" altLang="en-US" sz="2400" dirty="0">
                <a:latin typeface="Arial" pitchFamily="34" charset="0"/>
                <a:cs typeface="Arial" pitchFamily="34" charset="0"/>
              </a:endParaRPr>
            </a:p>
          </p:txBody>
        </p:sp>
      </p:grpSp>
      <p:pic>
        <p:nvPicPr>
          <p:cNvPr id="49" name="图片 48" descr="87699.gif">
            <a:hlinkClick r:id="rId2" action="ppaction://hlinksldjump"/>
          </p:cNvPr>
          <p:cNvPicPr>
            <a:picLocks noChangeAspect="1"/>
          </p:cNvPicPr>
          <p:nvPr/>
        </p:nvPicPr>
        <p:blipFill>
          <a:blip r:embed="rId3"/>
          <a:stretch>
            <a:fillRect/>
          </a:stretch>
        </p:blipFill>
        <p:spPr>
          <a:xfrm>
            <a:off x="8429652" y="6215082"/>
            <a:ext cx="466724" cy="466724"/>
          </a:xfrm>
          <a:prstGeom prst="rect">
            <a:avLst/>
          </a:prstGeom>
        </p:spPr>
      </p:pic>
      <p:sp>
        <p:nvSpPr>
          <p:cNvPr id="9" name="TextBox 8"/>
          <p:cNvSpPr txBox="1"/>
          <p:nvPr/>
        </p:nvSpPr>
        <p:spPr>
          <a:xfrm>
            <a:off x="928662" y="1857364"/>
            <a:ext cx="7715304" cy="1569660"/>
          </a:xfrm>
          <a:prstGeom prst="rect">
            <a:avLst/>
          </a:prstGeom>
          <a:noFill/>
        </p:spPr>
        <p:txBody>
          <a:bodyPr wrap="square" rtlCol="0">
            <a:spAutoFit/>
          </a:bodyPr>
          <a:lstStyle/>
          <a:p>
            <a:pPr marL="252000" indent="-324000"/>
            <a:r>
              <a:rPr lang="en-US" altLang="zh-CN" sz="2400" dirty="0" smtClean="0"/>
              <a:t>	How often do you and your partner do these things? Write O for </a:t>
            </a:r>
            <a:r>
              <a:rPr lang="en-US" altLang="zh-CN" sz="2400" i="1" dirty="0" smtClean="0"/>
              <a:t>often, S for sometimes or N for never. Then discuss your answers with your partner.</a:t>
            </a:r>
          </a:p>
          <a:p>
            <a:pPr marL="252000" indent="-324000"/>
            <a:endParaRPr lang="zh-CN" altLang="en-US" sz="2400" dirty="0"/>
          </a:p>
        </p:txBody>
      </p:sp>
      <p:sp>
        <p:nvSpPr>
          <p:cNvPr id="10" name="矩形 9"/>
          <p:cNvSpPr/>
          <p:nvPr/>
        </p:nvSpPr>
        <p:spPr>
          <a:xfrm>
            <a:off x="1142976" y="3286124"/>
            <a:ext cx="7643865" cy="461665"/>
          </a:xfrm>
          <a:prstGeom prst="rect">
            <a:avLst/>
          </a:prstGeom>
        </p:spPr>
        <p:txBody>
          <a:bodyPr wrap="square">
            <a:spAutoFit/>
          </a:bodyPr>
          <a:lstStyle/>
          <a:p>
            <a:r>
              <a:rPr lang="en-US" altLang="zh-CN" sz="2400" dirty="0" smtClean="0"/>
              <a:t>____ Checking your email</a:t>
            </a:r>
          </a:p>
        </p:txBody>
      </p:sp>
      <p:sp>
        <p:nvSpPr>
          <p:cNvPr id="11" name="TextBox 10"/>
          <p:cNvSpPr txBox="1"/>
          <p:nvPr/>
        </p:nvSpPr>
        <p:spPr>
          <a:xfrm>
            <a:off x="1344589" y="3189286"/>
            <a:ext cx="357190" cy="584775"/>
          </a:xfrm>
          <a:prstGeom prst="rect">
            <a:avLst/>
          </a:prstGeom>
          <a:noFill/>
        </p:spPr>
        <p:txBody>
          <a:bodyPr wrap="square" rtlCol="0">
            <a:spAutoFit/>
          </a:bodyPr>
          <a:lstStyle/>
          <a:p>
            <a:r>
              <a:rPr lang="en-US" altLang="zh-CN" sz="3200" b="1" dirty="0" smtClean="0">
                <a:solidFill>
                  <a:srgbClr val="FF0000"/>
                </a:solidFill>
              </a:rPr>
              <a:t>O</a:t>
            </a:r>
            <a:endParaRPr lang="zh-CN" altLang="en-US" sz="3200" b="1" dirty="0">
              <a:solidFill>
                <a:srgbClr val="FF0000"/>
              </a:solidFill>
            </a:endParaRPr>
          </a:p>
        </p:txBody>
      </p:sp>
      <p:sp>
        <p:nvSpPr>
          <p:cNvPr id="12" name="矩形 11"/>
          <p:cNvSpPr/>
          <p:nvPr/>
        </p:nvSpPr>
        <p:spPr>
          <a:xfrm>
            <a:off x="1142976" y="4000504"/>
            <a:ext cx="6715172" cy="1569660"/>
          </a:xfrm>
          <a:prstGeom prst="rect">
            <a:avLst/>
          </a:prstGeom>
        </p:spPr>
        <p:txBody>
          <a:bodyPr wrap="square">
            <a:spAutoFit/>
          </a:bodyPr>
          <a:lstStyle/>
          <a:p>
            <a:r>
              <a:rPr lang="en-US" altLang="zh-CN" sz="2400" i="1" dirty="0" smtClean="0">
                <a:solidFill>
                  <a:srgbClr val="FF0000"/>
                </a:solidFill>
              </a:rPr>
              <a:t>I check emails frequently because I have got a lot of emails from friends, classmates, teachers or my school. Some of them are very important and need prompt response, so I check emails every day.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slide(fromBottom)">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additive="base">
                                        <p:cTn id="12" dur="500" fill="hold"/>
                                        <p:tgtEl>
                                          <p:spTgt spid="11"/>
                                        </p:tgtEl>
                                        <p:attrNameLst>
                                          <p:attrName>ppt_x</p:attrName>
                                        </p:attrNameLst>
                                      </p:cBhvr>
                                      <p:tavLst>
                                        <p:tav tm="0">
                                          <p:val>
                                            <p:strVal val="#ppt_x"/>
                                          </p:val>
                                        </p:tav>
                                        <p:tav tm="100000">
                                          <p:val>
                                            <p:strVal val="#ppt_x"/>
                                          </p:val>
                                        </p:tav>
                                      </p:tavLst>
                                    </p:anim>
                                    <p:anim calcmode="lin" valueType="num">
                                      <p:cBhvr additive="base">
                                        <p:cTn id="13"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
            <a:ext cx="9144000" cy="114298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361950"/>
            <a:r>
              <a:rPr lang="en-US" altLang="zh-CN" sz="4800" b="1" dirty="0" smtClean="0">
                <a:solidFill>
                  <a:schemeClr val="tx1"/>
                </a:solidFill>
                <a:ea typeface="微软雅黑" panose="020B0503020204020204" pitchFamily="34" charset="-122"/>
              </a:rPr>
              <a:t>Opening up </a:t>
            </a:r>
            <a:endParaRPr lang="zh-CN" altLang="en-US" sz="4800" b="1" dirty="0">
              <a:solidFill>
                <a:schemeClr val="tx1"/>
              </a:solidFill>
              <a:ea typeface="微软雅黑" panose="020B0503020204020204" pitchFamily="34" charset="-122"/>
            </a:endParaRPr>
          </a:p>
        </p:txBody>
      </p:sp>
      <p:grpSp>
        <p:nvGrpSpPr>
          <p:cNvPr id="2" name="组合 26"/>
          <p:cNvGrpSpPr/>
          <p:nvPr/>
        </p:nvGrpSpPr>
        <p:grpSpPr>
          <a:xfrm>
            <a:off x="785786" y="1357298"/>
            <a:ext cx="7072362" cy="500066"/>
            <a:chOff x="857224" y="1500174"/>
            <a:chExt cx="7072362" cy="500066"/>
          </a:xfrm>
        </p:grpSpPr>
        <p:sp>
          <p:nvSpPr>
            <p:cNvPr id="29" name="矩形 28"/>
            <p:cNvSpPr/>
            <p:nvPr/>
          </p:nvSpPr>
          <p:spPr>
            <a:xfrm>
              <a:off x="857224" y="1500174"/>
              <a:ext cx="357174" cy="461665"/>
            </a:xfrm>
            <a:prstGeom prst="rect">
              <a:avLst/>
            </a:prstGeom>
            <a:solidFill>
              <a:schemeClr val="accent5">
                <a:lumMod val="75000"/>
              </a:schemeClr>
            </a:solidFill>
          </p:spPr>
          <p:txBody>
            <a:bodyPr wrap="square">
              <a:spAutoFit/>
            </a:bodyPr>
            <a:lstStyle/>
            <a:p>
              <a:r>
                <a:rPr lang="en-US" altLang="zh-CN" sz="2400" b="1" dirty="0" smtClean="0">
                  <a:solidFill>
                    <a:schemeClr val="bg1"/>
                  </a:solidFill>
                </a:rPr>
                <a:t>1</a:t>
              </a:r>
              <a:endParaRPr lang="en-US" altLang="zh-CN" sz="2400" dirty="0" smtClean="0">
                <a:solidFill>
                  <a:schemeClr val="bg1"/>
                </a:solidFill>
              </a:endParaRPr>
            </a:p>
          </p:txBody>
        </p:sp>
        <p:sp>
          <p:nvSpPr>
            <p:cNvPr id="30" name="TextBox 29"/>
            <p:cNvSpPr txBox="1"/>
            <p:nvPr/>
          </p:nvSpPr>
          <p:spPr>
            <a:xfrm>
              <a:off x="1214414" y="1538575"/>
              <a:ext cx="6715172" cy="461665"/>
            </a:xfrm>
            <a:prstGeom prst="rect">
              <a:avLst/>
            </a:prstGeom>
            <a:noFill/>
          </p:spPr>
          <p:txBody>
            <a:bodyPr wrap="square" rtlCol="0">
              <a:spAutoFit/>
            </a:bodyPr>
            <a:lstStyle/>
            <a:p>
              <a:r>
                <a:rPr lang="en-US" altLang="zh-CN" sz="2400" dirty="0" smtClean="0">
                  <a:latin typeface="Arial" pitchFamily="34" charset="0"/>
                  <a:cs typeface="Arial" pitchFamily="34" charset="0"/>
                </a:rPr>
                <a:t>Work in pairs and discuss the questions.</a:t>
              </a:r>
              <a:endParaRPr lang="zh-CN" altLang="en-US" sz="2400" dirty="0">
                <a:latin typeface="Arial" pitchFamily="34" charset="0"/>
                <a:cs typeface="Arial" pitchFamily="34" charset="0"/>
              </a:endParaRPr>
            </a:p>
          </p:txBody>
        </p:sp>
      </p:grpSp>
      <p:pic>
        <p:nvPicPr>
          <p:cNvPr id="49" name="图片 48" descr="87699.gif">
            <a:hlinkClick r:id="rId2" action="ppaction://hlinksldjump"/>
          </p:cNvPr>
          <p:cNvPicPr>
            <a:picLocks noChangeAspect="1"/>
          </p:cNvPicPr>
          <p:nvPr/>
        </p:nvPicPr>
        <p:blipFill>
          <a:blip r:embed="rId3"/>
          <a:stretch>
            <a:fillRect/>
          </a:stretch>
        </p:blipFill>
        <p:spPr>
          <a:xfrm>
            <a:off x="8429652" y="6215082"/>
            <a:ext cx="466724" cy="466724"/>
          </a:xfrm>
          <a:prstGeom prst="rect">
            <a:avLst/>
          </a:prstGeom>
        </p:spPr>
      </p:pic>
      <p:sp>
        <p:nvSpPr>
          <p:cNvPr id="9" name="TextBox 8"/>
          <p:cNvSpPr txBox="1"/>
          <p:nvPr/>
        </p:nvSpPr>
        <p:spPr>
          <a:xfrm>
            <a:off x="928662" y="1857364"/>
            <a:ext cx="7715304" cy="1569660"/>
          </a:xfrm>
          <a:prstGeom prst="rect">
            <a:avLst/>
          </a:prstGeom>
          <a:noFill/>
        </p:spPr>
        <p:txBody>
          <a:bodyPr wrap="square" rtlCol="0">
            <a:spAutoFit/>
          </a:bodyPr>
          <a:lstStyle/>
          <a:p>
            <a:pPr marL="252000" indent="-324000"/>
            <a:r>
              <a:rPr lang="en-US" altLang="zh-CN" sz="2400" dirty="0" smtClean="0"/>
              <a:t>	How often do you and your partner do these things? Write O for </a:t>
            </a:r>
            <a:r>
              <a:rPr lang="en-US" altLang="zh-CN" sz="2400" i="1" dirty="0" smtClean="0"/>
              <a:t>often, S for sometimes or N for never. Then discuss your answers with your partner.</a:t>
            </a:r>
          </a:p>
          <a:p>
            <a:pPr marL="252000" indent="-324000"/>
            <a:endParaRPr lang="zh-CN" altLang="en-US" sz="2400" dirty="0"/>
          </a:p>
        </p:txBody>
      </p:sp>
      <p:sp>
        <p:nvSpPr>
          <p:cNvPr id="10" name="矩形 9"/>
          <p:cNvSpPr/>
          <p:nvPr/>
        </p:nvSpPr>
        <p:spPr>
          <a:xfrm>
            <a:off x="1214415" y="3244334"/>
            <a:ext cx="7215237" cy="461665"/>
          </a:xfrm>
          <a:prstGeom prst="rect">
            <a:avLst/>
          </a:prstGeom>
        </p:spPr>
        <p:txBody>
          <a:bodyPr wrap="square">
            <a:spAutoFit/>
          </a:bodyPr>
          <a:lstStyle/>
          <a:p>
            <a:r>
              <a:rPr lang="en-US" altLang="zh-CN" sz="2400" dirty="0" smtClean="0"/>
              <a:t>____ Using an Internet phone (e.g. Skype)</a:t>
            </a:r>
          </a:p>
        </p:txBody>
      </p:sp>
      <p:sp>
        <p:nvSpPr>
          <p:cNvPr id="11" name="TextBox 10"/>
          <p:cNvSpPr txBox="1"/>
          <p:nvPr/>
        </p:nvSpPr>
        <p:spPr>
          <a:xfrm>
            <a:off x="1428728" y="3143248"/>
            <a:ext cx="357190" cy="584775"/>
          </a:xfrm>
          <a:prstGeom prst="rect">
            <a:avLst/>
          </a:prstGeom>
          <a:noFill/>
        </p:spPr>
        <p:txBody>
          <a:bodyPr wrap="square" rtlCol="0">
            <a:spAutoFit/>
          </a:bodyPr>
          <a:lstStyle/>
          <a:p>
            <a:r>
              <a:rPr lang="en-US" altLang="zh-CN" sz="3200" b="1" dirty="0" smtClean="0">
                <a:solidFill>
                  <a:srgbClr val="FF0000"/>
                </a:solidFill>
              </a:rPr>
              <a:t>S</a:t>
            </a:r>
            <a:endParaRPr lang="zh-CN" altLang="en-US" sz="3200" b="1" dirty="0">
              <a:solidFill>
                <a:srgbClr val="FF0000"/>
              </a:solidFill>
            </a:endParaRPr>
          </a:p>
        </p:txBody>
      </p:sp>
      <p:sp>
        <p:nvSpPr>
          <p:cNvPr id="12" name="矩形 11"/>
          <p:cNvSpPr/>
          <p:nvPr/>
        </p:nvSpPr>
        <p:spPr>
          <a:xfrm>
            <a:off x="1214414" y="3929066"/>
            <a:ext cx="6357982" cy="1569660"/>
          </a:xfrm>
          <a:prstGeom prst="rect">
            <a:avLst/>
          </a:prstGeom>
        </p:spPr>
        <p:txBody>
          <a:bodyPr wrap="square">
            <a:spAutoFit/>
          </a:bodyPr>
          <a:lstStyle/>
          <a:p>
            <a:r>
              <a:rPr lang="en-US" altLang="zh-CN" sz="2400" i="1" dirty="0" smtClean="0">
                <a:solidFill>
                  <a:srgbClr val="FF0000"/>
                </a:solidFill>
              </a:rPr>
              <a:t>Sometimes I use an Internet phone to talk with friends who are abroad for further study. It is fast and convenient, and more importantly, it costs much less than long-distance calls.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slide(fromBottom)">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additive="base">
                                        <p:cTn id="12" dur="500" fill="hold"/>
                                        <p:tgtEl>
                                          <p:spTgt spid="11"/>
                                        </p:tgtEl>
                                        <p:attrNameLst>
                                          <p:attrName>ppt_x</p:attrName>
                                        </p:attrNameLst>
                                      </p:cBhvr>
                                      <p:tavLst>
                                        <p:tav tm="0">
                                          <p:val>
                                            <p:strVal val="#ppt_x"/>
                                          </p:val>
                                        </p:tav>
                                        <p:tav tm="100000">
                                          <p:val>
                                            <p:strVal val="#ppt_x"/>
                                          </p:val>
                                        </p:tav>
                                      </p:tavLst>
                                    </p:anim>
                                    <p:anim calcmode="lin" valueType="num">
                                      <p:cBhvr additive="base">
                                        <p:cTn id="13"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0" name="直接连接符 39"/>
          <p:cNvCxnSpPr/>
          <p:nvPr/>
        </p:nvCxnSpPr>
        <p:spPr>
          <a:xfrm>
            <a:off x="0" y="3714752"/>
            <a:ext cx="9144000" cy="15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矩形 3"/>
          <p:cNvSpPr/>
          <p:nvPr/>
        </p:nvSpPr>
        <p:spPr>
          <a:xfrm>
            <a:off x="0" y="1"/>
            <a:ext cx="9144000" cy="1142984"/>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361950"/>
            <a:r>
              <a:rPr lang="en-US" altLang="zh-CN" sz="4800" b="1" dirty="0" smtClean="0">
                <a:solidFill>
                  <a:schemeClr val="tx1"/>
                </a:solidFill>
                <a:latin typeface="+mj-lt"/>
                <a:ea typeface="微软雅黑" panose="020B0503020204020204" pitchFamily="34" charset="-122"/>
              </a:rPr>
              <a:t>Listening to the world</a:t>
            </a:r>
            <a:endParaRPr lang="zh-CN" altLang="en-US" sz="4800" b="1" dirty="0">
              <a:solidFill>
                <a:schemeClr val="tx1"/>
              </a:solidFill>
              <a:latin typeface="+mj-lt"/>
              <a:ea typeface="微软雅黑" panose="020B0503020204020204" pitchFamily="34" charset="-122"/>
            </a:endParaRPr>
          </a:p>
        </p:txBody>
      </p:sp>
      <p:sp>
        <p:nvSpPr>
          <p:cNvPr id="42" name="圆角矩形 41"/>
          <p:cNvSpPr/>
          <p:nvPr/>
        </p:nvSpPr>
        <p:spPr>
          <a:xfrm>
            <a:off x="642910" y="3000372"/>
            <a:ext cx="2214578" cy="1428760"/>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altLang="zh-CN" sz="3200" b="1" dirty="0" smtClean="0">
                <a:solidFill>
                  <a:schemeClr val="tx1"/>
                </a:solidFill>
                <a:latin typeface="微软雅黑" panose="020B0503020204020204" pitchFamily="34" charset="-122"/>
                <a:ea typeface="微软雅黑" panose="020B0503020204020204" pitchFamily="34" charset="-122"/>
                <a:hlinkClick r:id="rId2" action="ppaction://hlinksldjump"/>
              </a:rPr>
              <a:t>Sharing</a:t>
            </a:r>
            <a:endParaRPr lang="zh-CN" altLang="en-US" sz="3200" b="1" dirty="0" smtClean="0">
              <a:solidFill>
                <a:schemeClr val="tx1"/>
              </a:solidFill>
              <a:latin typeface="微软雅黑" panose="020B0503020204020204" pitchFamily="34" charset="-122"/>
              <a:ea typeface="微软雅黑" panose="020B0503020204020204" pitchFamily="34" charset="-122"/>
            </a:endParaRPr>
          </a:p>
        </p:txBody>
      </p:sp>
      <p:sp>
        <p:nvSpPr>
          <p:cNvPr id="43" name="圆角矩形 42"/>
          <p:cNvSpPr/>
          <p:nvPr/>
        </p:nvSpPr>
        <p:spPr>
          <a:xfrm>
            <a:off x="3357554" y="3000372"/>
            <a:ext cx="2214578" cy="1428760"/>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altLang="zh-CN" sz="3200" b="1" dirty="0" smtClean="0">
                <a:solidFill>
                  <a:schemeClr val="tx1"/>
                </a:solidFill>
                <a:latin typeface="微软雅黑" panose="020B0503020204020204" pitchFamily="34" charset="-122"/>
                <a:ea typeface="微软雅黑" panose="020B0503020204020204" pitchFamily="34" charset="-122"/>
                <a:hlinkClick r:id="rId3" action="ppaction://hlinksldjump"/>
              </a:rPr>
              <a:t>Listening</a:t>
            </a:r>
            <a:endParaRPr lang="en-US" altLang="zh-CN" sz="3200" b="1" dirty="0" smtClean="0">
              <a:solidFill>
                <a:schemeClr val="tx1"/>
              </a:solidFill>
              <a:latin typeface="微软雅黑" panose="020B0503020204020204" pitchFamily="34" charset="-122"/>
              <a:ea typeface="微软雅黑" panose="020B0503020204020204" pitchFamily="34" charset="-122"/>
            </a:endParaRPr>
          </a:p>
        </p:txBody>
      </p:sp>
      <p:sp>
        <p:nvSpPr>
          <p:cNvPr id="44" name="圆角矩形 43"/>
          <p:cNvSpPr/>
          <p:nvPr/>
        </p:nvSpPr>
        <p:spPr>
          <a:xfrm>
            <a:off x="6072198" y="3000372"/>
            <a:ext cx="2214607" cy="1428760"/>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altLang="zh-CN" sz="3200" b="1" dirty="0" smtClean="0">
                <a:solidFill>
                  <a:schemeClr val="tx1"/>
                </a:solidFill>
                <a:latin typeface="微软雅黑" panose="020B0503020204020204" pitchFamily="34" charset="-122"/>
                <a:ea typeface="微软雅黑" panose="020B0503020204020204" pitchFamily="34" charset="-122"/>
                <a:hlinkClick r:id="rId4" action="ppaction://hlinksldjump"/>
              </a:rPr>
              <a:t>Viewing</a:t>
            </a:r>
            <a:endParaRPr lang="zh-CN" altLang="en-US" sz="3200" b="1" dirty="0">
              <a:solidFill>
                <a:schemeClr val="tx1"/>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cBhvr additive="base">
                                        <p:cTn id="7" dur="500" fill="hold"/>
                                        <p:tgtEl>
                                          <p:spTgt spid="44"/>
                                        </p:tgtEl>
                                        <p:attrNameLst>
                                          <p:attrName>ppt_x</p:attrName>
                                        </p:attrNameLst>
                                      </p:cBhvr>
                                      <p:tavLst>
                                        <p:tav tm="0">
                                          <p:val>
                                            <p:strVal val="0-#ppt_w/2"/>
                                          </p:val>
                                        </p:tav>
                                        <p:tav tm="100000">
                                          <p:val>
                                            <p:strVal val="#ppt_x"/>
                                          </p:val>
                                        </p:tav>
                                      </p:tavLst>
                                    </p:anim>
                                    <p:anim calcmode="lin" valueType="num">
                                      <p:cBhvr additive="base">
                                        <p:cTn id="8" dur="500" fill="hold"/>
                                        <p:tgtEl>
                                          <p:spTgt spid="4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43"/>
                                        </p:tgtEl>
                                        <p:attrNameLst>
                                          <p:attrName>style.visibility</p:attrName>
                                        </p:attrNameLst>
                                      </p:cBhvr>
                                      <p:to>
                                        <p:strVal val="visible"/>
                                      </p:to>
                                    </p:set>
                                    <p:anim calcmode="lin" valueType="num">
                                      <p:cBhvr additive="base">
                                        <p:cTn id="11" dur="500" fill="hold"/>
                                        <p:tgtEl>
                                          <p:spTgt spid="43"/>
                                        </p:tgtEl>
                                        <p:attrNameLst>
                                          <p:attrName>ppt_x</p:attrName>
                                        </p:attrNameLst>
                                      </p:cBhvr>
                                      <p:tavLst>
                                        <p:tav tm="0">
                                          <p:val>
                                            <p:strVal val="0-#ppt_w/2"/>
                                          </p:val>
                                        </p:tav>
                                        <p:tav tm="100000">
                                          <p:val>
                                            <p:strVal val="#ppt_x"/>
                                          </p:val>
                                        </p:tav>
                                      </p:tavLst>
                                    </p:anim>
                                    <p:anim calcmode="lin" valueType="num">
                                      <p:cBhvr additive="base">
                                        <p:cTn id="12" dur="500" fill="hold"/>
                                        <p:tgtEl>
                                          <p:spTgt spid="43"/>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42"/>
                                        </p:tgtEl>
                                        <p:attrNameLst>
                                          <p:attrName>style.visibility</p:attrName>
                                        </p:attrNameLst>
                                      </p:cBhvr>
                                      <p:to>
                                        <p:strVal val="visible"/>
                                      </p:to>
                                    </p:set>
                                    <p:anim calcmode="lin" valueType="num">
                                      <p:cBhvr additive="base">
                                        <p:cTn id="15" dur="500" fill="hold"/>
                                        <p:tgtEl>
                                          <p:spTgt spid="42"/>
                                        </p:tgtEl>
                                        <p:attrNameLst>
                                          <p:attrName>ppt_x</p:attrName>
                                        </p:attrNameLst>
                                      </p:cBhvr>
                                      <p:tavLst>
                                        <p:tav tm="0">
                                          <p:val>
                                            <p:strVal val="0-#ppt_w/2"/>
                                          </p:val>
                                        </p:tav>
                                        <p:tav tm="100000">
                                          <p:val>
                                            <p:strVal val="#ppt_x"/>
                                          </p:val>
                                        </p:tav>
                                      </p:tavLst>
                                    </p:anim>
                                    <p:anim calcmode="lin" valueType="num">
                                      <p:cBhvr additive="base">
                                        <p:cTn id="16" dur="500" fill="hold"/>
                                        <p:tgtEl>
                                          <p:spTgt spid="42"/>
                                        </p:tgtEl>
                                        <p:attrNameLst>
                                          <p:attrName>ppt_y</p:attrName>
                                        </p:attrNameLst>
                                      </p:cBhvr>
                                      <p:tavLst>
                                        <p:tav tm="0">
                                          <p:val>
                                            <p:strVal val="#ppt_y"/>
                                          </p:val>
                                        </p:tav>
                                        <p:tav tm="100000">
                                          <p:val>
                                            <p:strVal val="#ppt_y"/>
                                          </p:val>
                                        </p:tav>
                                      </p:tavLst>
                                    </p:anim>
                                  </p:childTnLst>
                                </p:cTn>
                              </p:par>
                              <p:par>
                                <p:cTn id="17" presetID="2" presetClass="entr" presetSubtype="8" fill="hold" nodeType="withEffect">
                                  <p:stCondLst>
                                    <p:cond delay="0"/>
                                  </p:stCondLst>
                                  <p:childTnLst>
                                    <p:set>
                                      <p:cBhvr>
                                        <p:cTn id="18" dur="1" fill="hold">
                                          <p:stCondLst>
                                            <p:cond delay="0"/>
                                          </p:stCondLst>
                                        </p:cTn>
                                        <p:tgtEl>
                                          <p:spTgt spid="40"/>
                                        </p:tgtEl>
                                        <p:attrNameLst>
                                          <p:attrName>style.visibility</p:attrName>
                                        </p:attrNameLst>
                                      </p:cBhvr>
                                      <p:to>
                                        <p:strVal val="visible"/>
                                      </p:to>
                                    </p:set>
                                    <p:anim calcmode="lin" valueType="num">
                                      <p:cBhvr additive="base">
                                        <p:cTn id="19" dur="500" fill="hold"/>
                                        <p:tgtEl>
                                          <p:spTgt spid="40"/>
                                        </p:tgtEl>
                                        <p:attrNameLst>
                                          <p:attrName>ppt_x</p:attrName>
                                        </p:attrNameLst>
                                      </p:cBhvr>
                                      <p:tavLst>
                                        <p:tav tm="0">
                                          <p:val>
                                            <p:strVal val="0-#ppt_w/2"/>
                                          </p:val>
                                        </p:tav>
                                        <p:tav tm="100000">
                                          <p:val>
                                            <p:strVal val="#ppt_x"/>
                                          </p:val>
                                        </p:tav>
                                      </p:tavLst>
                                    </p:anim>
                                    <p:anim calcmode="lin" valueType="num">
                                      <p:cBhvr additive="base">
                                        <p:cTn id="20" dur="500" fill="hold"/>
                                        <p:tgtEl>
                                          <p:spTgt spid="40"/>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6" presetClass="emph" presetSubtype="0" fill="hold" grpId="1" nodeType="clickEffect">
                                  <p:stCondLst>
                                    <p:cond delay="0"/>
                                  </p:stCondLst>
                                  <p:childTnLst>
                                    <p:animScale>
                                      <p:cBhvr>
                                        <p:cTn id="24" dur="500" fill="hold"/>
                                        <p:tgtEl>
                                          <p:spTgt spid="42"/>
                                        </p:tgtEl>
                                      </p:cBhvr>
                                      <p:by x="130000" y="13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2" grpId="1" animBg="1"/>
      <p:bldP spid="43" grpId="0" animBg="1"/>
      <p:bldP spid="4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
            <a:ext cx="9144000" cy="1142984"/>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361950"/>
            <a:r>
              <a:rPr lang="en-US" altLang="zh-CN" sz="4800" b="1" dirty="0" smtClean="0">
                <a:solidFill>
                  <a:schemeClr val="tx1"/>
                </a:solidFill>
                <a:latin typeface="+mj-lt"/>
                <a:ea typeface="微软雅黑" panose="020B0503020204020204" pitchFamily="34" charset="-122"/>
              </a:rPr>
              <a:t>Listening to the world</a:t>
            </a:r>
            <a:endParaRPr lang="zh-CN" altLang="en-US" sz="4800" b="1" dirty="0">
              <a:solidFill>
                <a:schemeClr val="tx1"/>
              </a:solidFill>
              <a:latin typeface="+mj-lt"/>
              <a:ea typeface="微软雅黑" panose="020B0503020204020204" pitchFamily="34" charset="-122"/>
            </a:endParaRPr>
          </a:p>
        </p:txBody>
      </p:sp>
      <p:sp>
        <p:nvSpPr>
          <p:cNvPr id="26" name="TextBox 25"/>
          <p:cNvSpPr txBox="1"/>
          <p:nvPr/>
        </p:nvSpPr>
        <p:spPr>
          <a:xfrm>
            <a:off x="714348" y="1214422"/>
            <a:ext cx="1624163" cy="646331"/>
          </a:xfrm>
          <a:prstGeom prst="rect">
            <a:avLst/>
          </a:prstGeom>
          <a:noFill/>
        </p:spPr>
        <p:txBody>
          <a:bodyPr wrap="none" rtlCol="0">
            <a:spAutoFit/>
          </a:bodyPr>
          <a:lstStyle/>
          <a:p>
            <a:r>
              <a:rPr lang="en-US" altLang="zh-CN" sz="3600" b="1" u="sng" dirty="0" smtClean="0">
                <a:ln>
                  <a:solidFill>
                    <a:schemeClr val="accent5"/>
                  </a:solidFill>
                </a:ln>
                <a:solidFill>
                  <a:schemeClr val="accent5">
                    <a:lumMod val="75000"/>
                  </a:schemeClr>
                </a:solidFill>
              </a:rPr>
              <a:t>Sharing</a:t>
            </a:r>
            <a:endParaRPr lang="zh-CN" altLang="en-US" sz="3200" b="1" u="sng" dirty="0">
              <a:ln>
                <a:solidFill>
                  <a:schemeClr val="accent5"/>
                </a:solidFill>
              </a:ln>
              <a:solidFill>
                <a:schemeClr val="accent5">
                  <a:lumMod val="75000"/>
                </a:schemeClr>
              </a:solidFill>
            </a:endParaRPr>
          </a:p>
        </p:txBody>
      </p:sp>
      <p:grpSp>
        <p:nvGrpSpPr>
          <p:cNvPr id="2" name="组合 26"/>
          <p:cNvGrpSpPr/>
          <p:nvPr/>
        </p:nvGrpSpPr>
        <p:grpSpPr>
          <a:xfrm>
            <a:off x="785786" y="2023394"/>
            <a:ext cx="7072362" cy="476912"/>
            <a:chOff x="857224" y="1500174"/>
            <a:chExt cx="7072362" cy="476912"/>
          </a:xfrm>
        </p:grpSpPr>
        <p:sp>
          <p:nvSpPr>
            <p:cNvPr id="29" name="矩形 28"/>
            <p:cNvSpPr/>
            <p:nvPr/>
          </p:nvSpPr>
          <p:spPr>
            <a:xfrm>
              <a:off x="857224" y="1500174"/>
              <a:ext cx="357174" cy="461665"/>
            </a:xfrm>
            <a:prstGeom prst="rect">
              <a:avLst/>
            </a:prstGeom>
            <a:solidFill>
              <a:schemeClr val="accent5">
                <a:lumMod val="75000"/>
              </a:schemeClr>
            </a:solidFill>
          </p:spPr>
          <p:txBody>
            <a:bodyPr wrap="square">
              <a:spAutoFit/>
            </a:bodyPr>
            <a:lstStyle/>
            <a:p>
              <a:r>
                <a:rPr lang="en-US" altLang="zh-CN" sz="2400" b="1" dirty="0" smtClean="0">
                  <a:solidFill>
                    <a:schemeClr val="bg1"/>
                  </a:solidFill>
                </a:rPr>
                <a:t>1</a:t>
              </a:r>
              <a:endParaRPr lang="en-US" altLang="zh-CN" sz="2400" dirty="0" smtClean="0">
                <a:solidFill>
                  <a:schemeClr val="bg1"/>
                </a:solidFill>
              </a:endParaRPr>
            </a:p>
          </p:txBody>
        </p:sp>
        <p:sp>
          <p:nvSpPr>
            <p:cNvPr id="30" name="TextBox 29"/>
            <p:cNvSpPr txBox="1"/>
            <p:nvPr/>
          </p:nvSpPr>
          <p:spPr>
            <a:xfrm>
              <a:off x="1214414" y="1515421"/>
              <a:ext cx="6715172" cy="461665"/>
            </a:xfrm>
            <a:prstGeom prst="rect">
              <a:avLst/>
            </a:prstGeom>
            <a:noFill/>
          </p:spPr>
          <p:txBody>
            <a:bodyPr wrap="square" rtlCol="0">
              <a:spAutoFit/>
            </a:bodyPr>
            <a:lstStyle/>
            <a:p>
              <a:r>
                <a:rPr lang="en-US" altLang="zh-CN" sz="2400" dirty="0" smtClean="0">
                  <a:latin typeface="Arial" pitchFamily="34" charset="0"/>
                  <a:cs typeface="Arial" pitchFamily="34" charset="0"/>
                </a:rPr>
                <a:t>Watch a podcast for its general idea.</a:t>
              </a:r>
              <a:endParaRPr lang="zh-CN" altLang="en-US" sz="2400" dirty="0">
                <a:latin typeface="Arial" pitchFamily="34" charset="0"/>
                <a:cs typeface="Arial" pitchFamily="34" charset="0"/>
              </a:endParaRPr>
            </a:p>
          </p:txBody>
        </p:sp>
      </p:grpSp>
      <p:sp>
        <p:nvSpPr>
          <p:cNvPr id="7" name="矩形 6"/>
          <p:cNvSpPr/>
          <p:nvPr/>
        </p:nvSpPr>
        <p:spPr>
          <a:xfrm>
            <a:off x="1142976" y="2500306"/>
            <a:ext cx="7072362" cy="1200329"/>
          </a:xfrm>
          <a:prstGeom prst="rect">
            <a:avLst/>
          </a:prstGeom>
        </p:spPr>
        <p:txBody>
          <a:bodyPr wrap="square">
            <a:spAutoFit/>
          </a:bodyPr>
          <a:lstStyle/>
          <a:p>
            <a:pPr indent="-457200"/>
            <a:r>
              <a:rPr lang="en-US" altLang="zh-CN" sz="2400" i="1" dirty="0" smtClean="0">
                <a:solidFill>
                  <a:srgbClr val="FF0000"/>
                </a:solidFill>
              </a:rPr>
              <a:t>The podcast is mainly about people’s attitudes toward technology, what items of technology they have, and what items are indispensable to them. </a:t>
            </a:r>
          </a:p>
        </p:txBody>
      </p:sp>
      <p:grpSp>
        <p:nvGrpSpPr>
          <p:cNvPr id="3" name="组合 7"/>
          <p:cNvGrpSpPr/>
          <p:nvPr/>
        </p:nvGrpSpPr>
        <p:grpSpPr>
          <a:xfrm>
            <a:off x="785786" y="3929066"/>
            <a:ext cx="7072362" cy="500066"/>
            <a:chOff x="857224" y="1500174"/>
            <a:chExt cx="7072362" cy="500066"/>
          </a:xfrm>
        </p:grpSpPr>
        <p:sp>
          <p:nvSpPr>
            <p:cNvPr id="9" name="矩形 8"/>
            <p:cNvSpPr/>
            <p:nvPr/>
          </p:nvSpPr>
          <p:spPr>
            <a:xfrm>
              <a:off x="857224" y="1500174"/>
              <a:ext cx="357174" cy="461665"/>
            </a:xfrm>
            <a:prstGeom prst="rect">
              <a:avLst/>
            </a:prstGeom>
            <a:solidFill>
              <a:schemeClr val="accent5">
                <a:lumMod val="75000"/>
              </a:schemeClr>
            </a:solidFill>
          </p:spPr>
          <p:txBody>
            <a:bodyPr wrap="square">
              <a:spAutoFit/>
            </a:bodyPr>
            <a:lstStyle/>
            <a:p>
              <a:r>
                <a:rPr lang="en-US" altLang="zh-CN" sz="2400" b="1" dirty="0" smtClean="0">
                  <a:solidFill>
                    <a:schemeClr val="bg1"/>
                  </a:solidFill>
                </a:rPr>
                <a:t>2</a:t>
              </a:r>
              <a:endParaRPr lang="en-US" altLang="zh-CN" sz="2400" dirty="0" smtClean="0">
                <a:solidFill>
                  <a:schemeClr val="bg1"/>
                </a:solidFill>
              </a:endParaRPr>
            </a:p>
          </p:txBody>
        </p:sp>
        <p:sp>
          <p:nvSpPr>
            <p:cNvPr id="10" name="TextBox 9"/>
            <p:cNvSpPr txBox="1"/>
            <p:nvPr/>
          </p:nvSpPr>
          <p:spPr>
            <a:xfrm>
              <a:off x="1214414" y="1538575"/>
              <a:ext cx="6715172" cy="461665"/>
            </a:xfrm>
            <a:prstGeom prst="rect">
              <a:avLst/>
            </a:prstGeom>
            <a:noFill/>
          </p:spPr>
          <p:txBody>
            <a:bodyPr wrap="square" rtlCol="0">
              <a:spAutoFit/>
            </a:bodyPr>
            <a:lstStyle/>
            <a:p>
              <a:r>
                <a:rPr lang="en-US" altLang="zh-CN" sz="2400" dirty="0" smtClean="0">
                  <a:latin typeface="Arial" pitchFamily="34" charset="0"/>
                  <a:cs typeface="Arial" pitchFamily="34" charset="0"/>
                </a:rPr>
                <a:t>Watch Part 1 and fill in the blanks.</a:t>
              </a:r>
              <a:endParaRPr lang="zh-CN" altLang="en-US" sz="2400" dirty="0">
                <a:latin typeface="Arial" pitchFamily="34" charset="0"/>
                <a:cs typeface="Arial" pitchFamily="34" charset="0"/>
              </a:endParaRPr>
            </a:p>
          </p:txBody>
        </p:sp>
      </p:grpSp>
      <p:sp>
        <p:nvSpPr>
          <p:cNvPr id="11" name="矩形 10"/>
          <p:cNvSpPr/>
          <p:nvPr/>
        </p:nvSpPr>
        <p:spPr>
          <a:xfrm>
            <a:off x="1214414" y="4514687"/>
            <a:ext cx="7072362" cy="1569660"/>
          </a:xfrm>
          <a:prstGeom prst="rect">
            <a:avLst/>
          </a:prstGeom>
        </p:spPr>
        <p:txBody>
          <a:bodyPr wrap="square">
            <a:spAutoFit/>
          </a:bodyPr>
          <a:lstStyle/>
          <a:p>
            <a:pPr marL="457200" indent="-457200">
              <a:buAutoNum type="arabicParenR"/>
            </a:pPr>
            <a:r>
              <a:rPr lang="en-US" altLang="zh-CN" sz="2400" i="1" dirty="0" smtClean="0">
                <a:solidFill>
                  <a:srgbClr val="FF0000"/>
                </a:solidFill>
              </a:rPr>
              <a:t>enjoy</a:t>
            </a:r>
          </a:p>
          <a:p>
            <a:pPr marL="457200" indent="-457200">
              <a:buFontTx/>
              <a:buAutoNum type="arabicParenR"/>
            </a:pPr>
            <a:r>
              <a:rPr lang="en-US" altLang="zh-CN" sz="2400" i="1" dirty="0" smtClean="0">
                <a:solidFill>
                  <a:srgbClr val="FF0000"/>
                </a:solidFill>
              </a:rPr>
              <a:t>live without</a:t>
            </a:r>
          </a:p>
          <a:p>
            <a:pPr marL="457200" indent="-457200">
              <a:buFontTx/>
              <a:buAutoNum type="arabicParenR"/>
            </a:pPr>
            <a:r>
              <a:rPr lang="en-US" altLang="zh-CN" sz="2400" i="1" dirty="0" smtClean="0">
                <a:solidFill>
                  <a:srgbClr val="FF0000"/>
                </a:solidFill>
              </a:rPr>
              <a:t>plan my life </a:t>
            </a:r>
          </a:p>
          <a:p>
            <a:pPr marL="457200" indent="-457200">
              <a:buFontTx/>
              <a:buAutoNum type="arabicParenR"/>
            </a:pPr>
            <a:r>
              <a:rPr lang="en-US" altLang="zh-CN" sz="2400" i="1" dirty="0" smtClean="0">
                <a:solidFill>
                  <a:srgbClr val="FF0000"/>
                </a:solidFill>
              </a:rPr>
              <a:t>listening to music </a:t>
            </a:r>
          </a:p>
        </p:txBody>
      </p:sp>
      <p:pic>
        <p:nvPicPr>
          <p:cNvPr id="12" name="图片 11" descr="87699.gif">
            <a:hlinkClick r:id="rId2" action="ppaction://hlinksldjump"/>
          </p:cNvPr>
          <p:cNvPicPr>
            <a:picLocks noChangeAspect="1"/>
          </p:cNvPicPr>
          <p:nvPr/>
        </p:nvPicPr>
        <p:blipFill>
          <a:blip r:embed="rId3"/>
          <a:stretch>
            <a:fillRect/>
          </a:stretch>
        </p:blipFill>
        <p:spPr>
          <a:xfrm>
            <a:off x="8429652" y="6215082"/>
            <a:ext cx="466724" cy="46672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slide(fromBottom)">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left)">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12" presetClass="entr" presetSubtype="4" fill="hold" grpId="0" nodeType="clickEffect">
                                  <p:stCondLst>
                                    <p:cond delay="0"/>
                                  </p:stCondLst>
                                  <p:childTnLst>
                                    <p:set>
                                      <p:cBhvr>
                                        <p:cTn id="21" dur="1" fill="hold">
                                          <p:stCondLst>
                                            <p:cond delay="0"/>
                                          </p:stCondLst>
                                        </p:cTn>
                                        <p:tgtEl>
                                          <p:spTgt spid="11">
                                            <p:txEl>
                                              <p:pRg st="0" end="0"/>
                                            </p:txEl>
                                          </p:spTgt>
                                        </p:tgtEl>
                                        <p:attrNameLst>
                                          <p:attrName>style.visibility</p:attrName>
                                        </p:attrNameLst>
                                      </p:cBhvr>
                                      <p:to>
                                        <p:strVal val="visible"/>
                                      </p:to>
                                    </p:set>
                                    <p:animEffect transition="in" filter="slide(fromBottom)">
                                      <p:cBhvr>
                                        <p:cTn id="22" dur="500"/>
                                        <p:tgtEl>
                                          <p:spTgt spid="11">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2" presetClass="entr" presetSubtype="4" fill="hold" grpId="0" nodeType="clickEffect">
                                  <p:stCondLst>
                                    <p:cond delay="0"/>
                                  </p:stCondLst>
                                  <p:childTnLst>
                                    <p:set>
                                      <p:cBhvr>
                                        <p:cTn id="26" dur="1" fill="hold">
                                          <p:stCondLst>
                                            <p:cond delay="0"/>
                                          </p:stCondLst>
                                        </p:cTn>
                                        <p:tgtEl>
                                          <p:spTgt spid="11">
                                            <p:txEl>
                                              <p:pRg st="1" end="1"/>
                                            </p:txEl>
                                          </p:spTgt>
                                        </p:tgtEl>
                                        <p:attrNameLst>
                                          <p:attrName>style.visibility</p:attrName>
                                        </p:attrNameLst>
                                      </p:cBhvr>
                                      <p:to>
                                        <p:strVal val="visible"/>
                                      </p:to>
                                    </p:set>
                                    <p:animEffect transition="in" filter="slide(fromBottom)">
                                      <p:cBhvr>
                                        <p:cTn id="27" dur="500"/>
                                        <p:tgtEl>
                                          <p:spTgt spid="11">
                                            <p:txEl>
                                              <p:pRg st="1" end="1"/>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2" presetClass="entr" presetSubtype="4" fill="hold" grpId="0" nodeType="clickEffect">
                                  <p:stCondLst>
                                    <p:cond delay="0"/>
                                  </p:stCondLst>
                                  <p:childTnLst>
                                    <p:set>
                                      <p:cBhvr>
                                        <p:cTn id="31" dur="1" fill="hold">
                                          <p:stCondLst>
                                            <p:cond delay="0"/>
                                          </p:stCondLst>
                                        </p:cTn>
                                        <p:tgtEl>
                                          <p:spTgt spid="11">
                                            <p:txEl>
                                              <p:pRg st="2" end="2"/>
                                            </p:txEl>
                                          </p:spTgt>
                                        </p:tgtEl>
                                        <p:attrNameLst>
                                          <p:attrName>style.visibility</p:attrName>
                                        </p:attrNameLst>
                                      </p:cBhvr>
                                      <p:to>
                                        <p:strVal val="visible"/>
                                      </p:to>
                                    </p:set>
                                    <p:animEffect transition="in" filter="slide(fromBottom)">
                                      <p:cBhvr>
                                        <p:cTn id="32" dur="500"/>
                                        <p:tgtEl>
                                          <p:spTgt spid="11">
                                            <p:txEl>
                                              <p:pRg st="2" end="2"/>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2" presetClass="entr" presetSubtype="4" fill="hold" grpId="0" nodeType="clickEffect">
                                  <p:stCondLst>
                                    <p:cond delay="0"/>
                                  </p:stCondLst>
                                  <p:childTnLst>
                                    <p:set>
                                      <p:cBhvr>
                                        <p:cTn id="36" dur="1" fill="hold">
                                          <p:stCondLst>
                                            <p:cond delay="0"/>
                                          </p:stCondLst>
                                        </p:cTn>
                                        <p:tgtEl>
                                          <p:spTgt spid="11">
                                            <p:txEl>
                                              <p:pRg st="3" end="3"/>
                                            </p:txEl>
                                          </p:spTgt>
                                        </p:tgtEl>
                                        <p:attrNameLst>
                                          <p:attrName>style.visibility</p:attrName>
                                        </p:attrNameLst>
                                      </p:cBhvr>
                                      <p:to>
                                        <p:strVal val="visible"/>
                                      </p:to>
                                    </p:set>
                                    <p:animEffect transition="in" filter="slide(fromBottom)">
                                      <p:cBhvr>
                                        <p:cTn id="37" dur="500"/>
                                        <p:tgtEl>
                                          <p:spTgt spid="1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1"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
            <a:ext cx="9144000" cy="1142984"/>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361950"/>
            <a:r>
              <a:rPr lang="en-US" altLang="zh-CN" sz="4800" b="1" dirty="0" smtClean="0">
                <a:solidFill>
                  <a:schemeClr val="tx1"/>
                </a:solidFill>
                <a:latin typeface="+mj-lt"/>
                <a:ea typeface="微软雅黑" panose="020B0503020204020204" pitchFamily="34" charset="-122"/>
              </a:rPr>
              <a:t>Listening to the world</a:t>
            </a:r>
            <a:endParaRPr lang="zh-CN" altLang="en-US" sz="4800" b="1" dirty="0">
              <a:solidFill>
                <a:schemeClr val="tx1"/>
              </a:solidFill>
              <a:latin typeface="+mj-lt"/>
              <a:ea typeface="微软雅黑" panose="020B0503020204020204" pitchFamily="34" charset="-122"/>
            </a:endParaRPr>
          </a:p>
        </p:txBody>
      </p:sp>
      <p:grpSp>
        <p:nvGrpSpPr>
          <p:cNvPr id="2" name="组合 26"/>
          <p:cNvGrpSpPr/>
          <p:nvPr/>
        </p:nvGrpSpPr>
        <p:grpSpPr>
          <a:xfrm>
            <a:off x="785786" y="1857364"/>
            <a:ext cx="7072362" cy="500066"/>
            <a:chOff x="857224" y="1500174"/>
            <a:chExt cx="7072362" cy="500066"/>
          </a:xfrm>
        </p:grpSpPr>
        <p:sp>
          <p:nvSpPr>
            <p:cNvPr id="29" name="矩形 28"/>
            <p:cNvSpPr/>
            <p:nvPr/>
          </p:nvSpPr>
          <p:spPr>
            <a:xfrm>
              <a:off x="857224" y="1500174"/>
              <a:ext cx="357174" cy="461665"/>
            </a:xfrm>
            <a:prstGeom prst="rect">
              <a:avLst/>
            </a:prstGeom>
            <a:solidFill>
              <a:schemeClr val="accent5">
                <a:lumMod val="75000"/>
              </a:schemeClr>
            </a:solidFill>
          </p:spPr>
          <p:txBody>
            <a:bodyPr wrap="square">
              <a:spAutoFit/>
            </a:bodyPr>
            <a:lstStyle/>
            <a:p>
              <a:r>
                <a:rPr lang="en-US" altLang="zh-CN" sz="2400" b="1" dirty="0" smtClean="0">
                  <a:solidFill>
                    <a:schemeClr val="bg1"/>
                  </a:solidFill>
                </a:rPr>
                <a:t>3</a:t>
              </a:r>
              <a:endParaRPr lang="en-US" altLang="zh-CN" sz="2400" dirty="0" smtClean="0">
                <a:solidFill>
                  <a:schemeClr val="bg1"/>
                </a:solidFill>
              </a:endParaRPr>
            </a:p>
          </p:txBody>
        </p:sp>
        <p:sp>
          <p:nvSpPr>
            <p:cNvPr id="30" name="TextBox 29"/>
            <p:cNvSpPr txBox="1"/>
            <p:nvPr/>
          </p:nvSpPr>
          <p:spPr>
            <a:xfrm>
              <a:off x="1214414" y="1538575"/>
              <a:ext cx="6715172" cy="461665"/>
            </a:xfrm>
            <a:prstGeom prst="rect">
              <a:avLst/>
            </a:prstGeom>
            <a:noFill/>
          </p:spPr>
          <p:txBody>
            <a:bodyPr wrap="square" rtlCol="0">
              <a:spAutoFit/>
            </a:bodyPr>
            <a:lstStyle/>
            <a:p>
              <a:r>
                <a:rPr lang="en-US" altLang="zh-CN" sz="2400" dirty="0" smtClean="0">
                  <a:latin typeface="Arial" pitchFamily="34" charset="0"/>
                  <a:cs typeface="Arial" pitchFamily="34" charset="0"/>
                </a:rPr>
                <a:t>Watch Part 2 and match the statements.</a:t>
              </a:r>
              <a:endParaRPr lang="zh-CN" altLang="en-US" sz="2400" dirty="0">
                <a:latin typeface="Arial" pitchFamily="34" charset="0"/>
                <a:cs typeface="Arial" pitchFamily="34" charset="0"/>
              </a:endParaRPr>
            </a:p>
          </p:txBody>
        </p:sp>
      </p:grpSp>
      <p:sp>
        <p:nvSpPr>
          <p:cNvPr id="48" name="TextBox 47"/>
          <p:cNvSpPr txBox="1"/>
          <p:nvPr/>
        </p:nvSpPr>
        <p:spPr>
          <a:xfrm>
            <a:off x="714348" y="1214422"/>
            <a:ext cx="1624163" cy="646331"/>
          </a:xfrm>
          <a:prstGeom prst="rect">
            <a:avLst/>
          </a:prstGeom>
          <a:noFill/>
        </p:spPr>
        <p:txBody>
          <a:bodyPr wrap="none" rtlCol="0">
            <a:spAutoFit/>
          </a:bodyPr>
          <a:lstStyle/>
          <a:p>
            <a:r>
              <a:rPr lang="en-US" altLang="zh-CN" sz="3600" b="1" u="sng" dirty="0" smtClean="0">
                <a:ln>
                  <a:solidFill>
                    <a:schemeClr val="accent5"/>
                  </a:solidFill>
                </a:ln>
                <a:solidFill>
                  <a:schemeClr val="accent5">
                    <a:lumMod val="75000"/>
                  </a:schemeClr>
                </a:solidFill>
              </a:rPr>
              <a:t>Sharing</a:t>
            </a:r>
            <a:endParaRPr lang="zh-CN" altLang="en-US" sz="3200" b="1" u="sng" dirty="0">
              <a:ln>
                <a:solidFill>
                  <a:schemeClr val="accent5"/>
                </a:solidFill>
              </a:ln>
              <a:solidFill>
                <a:schemeClr val="accent5">
                  <a:lumMod val="75000"/>
                </a:schemeClr>
              </a:solidFill>
            </a:endParaRPr>
          </a:p>
        </p:txBody>
      </p:sp>
      <p:pic>
        <p:nvPicPr>
          <p:cNvPr id="49" name="图片 48" descr="87699.gif">
            <a:hlinkClick r:id="rId3" action="ppaction://hlinksldjump"/>
          </p:cNvPr>
          <p:cNvPicPr>
            <a:picLocks noChangeAspect="1"/>
          </p:cNvPicPr>
          <p:nvPr/>
        </p:nvPicPr>
        <p:blipFill>
          <a:blip r:embed="rId4"/>
          <a:stretch>
            <a:fillRect/>
          </a:stretch>
        </p:blipFill>
        <p:spPr>
          <a:xfrm>
            <a:off x="8429652" y="6215082"/>
            <a:ext cx="466724" cy="466724"/>
          </a:xfrm>
          <a:prstGeom prst="rect">
            <a:avLst/>
          </a:prstGeom>
        </p:spPr>
      </p:pic>
      <p:pic>
        <p:nvPicPr>
          <p:cNvPr id="20" name="Picture 2"/>
          <p:cNvPicPr>
            <a:picLocks noChangeAspect="1" noChangeArrowheads="1"/>
          </p:cNvPicPr>
          <p:nvPr/>
        </p:nvPicPr>
        <p:blipFill>
          <a:blip r:embed="rId5"/>
          <a:srcRect/>
          <a:stretch>
            <a:fillRect/>
          </a:stretch>
        </p:blipFill>
        <p:spPr bwMode="auto">
          <a:xfrm>
            <a:off x="1428728" y="2500306"/>
            <a:ext cx="2229510" cy="1244852"/>
          </a:xfrm>
          <a:prstGeom prst="rect">
            <a:avLst/>
          </a:prstGeom>
          <a:noFill/>
          <a:ln w="9525">
            <a:noFill/>
            <a:miter lim="800000"/>
            <a:headEnd/>
            <a:tailEnd/>
          </a:ln>
          <a:effectLst/>
        </p:spPr>
      </p:pic>
      <p:pic>
        <p:nvPicPr>
          <p:cNvPr id="2051" name="Picture 3"/>
          <p:cNvPicPr>
            <a:picLocks noChangeAspect="1" noChangeArrowheads="1"/>
          </p:cNvPicPr>
          <p:nvPr/>
        </p:nvPicPr>
        <p:blipFill>
          <a:blip r:embed="rId6"/>
          <a:srcRect/>
          <a:stretch>
            <a:fillRect/>
          </a:stretch>
        </p:blipFill>
        <p:spPr bwMode="auto">
          <a:xfrm>
            <a:off x="4714876" y="2500306"/>
            <a:ext cx="2226828" cy="1245600"/>
          </a:xfrm>
          <a:prstGeom prst="rect">
            <a:avLst/>
          </a:prstGeom>
          <a:noFill/>
          <a:ln w="9525">
            <a:noFill/>
            <a:miter lim="800000"/>
            <a:headEnd/>
            <a:tailEnd/>
          </a:ln>
          <a:effectLst/>
        </p:spPr>
      </p:pic>
      <p:pic>
        <p:nvPicPr>
          <p:cNvPr id="2052" name="Picture 4"/>
          <p:cNvPicPr>
            <a:picLocks noChangeAspect="1" noChangeArrowheads="1"/>
          </p:cNvPicPr>
          <p:nvPr/>
        </p:nvPicPr>
        <p:blipFill>
          <a:blip r:embed="rId7"/>
          <a:srcRect/>
          <a:stretch>
            <a:fillRect/>
          </a:stretch>
        </p:blipFill>
        <p:spPr bwMode="auto">
          <a:xfrm>
            <a:off x="1428729" y="3877396"/>
            <a:ext cx="2226828" cy="1245600"/>
          </a:xfrm>
          <a:prstGeom prst="rect">
            <a:avLst/>
          </a:prstGeom>
          <a:noFill/>
          <a:ln w="9525">
            <a:noFill/>
            <a:miter lim="800000"/>
            <a:headEnd/>
            <a:tailEnd/>
          </a:ln>
          <a:effectLst/>
        </p:spPr>
      </p:pic>
      <p:pic>
        <p:nvPicPr>
          <p:cNvPr id="2053" name="Picture 5"/>
          <p:cNvPicPr>
            <a:picLocks noChangeAspect="1" noChangeArrowheads="1"/>
          </p:cNvPicPr>
          <p:nvPr/>
        </p:nvPicPr>
        <p:blipFill>
          <a:blip r:embed="rId8"/>
          <a:srcRect/>
          <a:stretch>
            <a:fillRect/>
          </a:stretch>
        </p:blipFill>
        <p:spPr bwMode="auto">
          <a:xfrm>
            <a:off x="4714877" y="3877770"/>
            <a:ext cx="2212713" cy="1245600"/>
          </a:xfrm>
          <a:prstGeom prst="rect">
            <a:avLst/>
          </a:prstGeom>
          <a:noFill/>
          <a:ln w="9525">
            <a:noFill/>
            <a:miter lim="800000"/>
            <a:headEnd/>
            <a:tailEnd/>
          </a:ln>
          <a:effectLst/>
        </p:spPr>
      </p:pic>
      <p:pic>
        <p:nvPicPr>
          <p:cNvPr id="2054" name="Picture 6"/>
          <p:cNvPicPr>
            <a:picLocks noChangeAspect="1" noChangeArrowheads="1"/>
          </p:cNvPicPr>
          <p:nvPr/>
        </p:nvPicPr>
        <p:blipFill>
          <a:blip r:embed="rId9"/>
          <a:srcRect/>
          <a:stretch>
            <a:fillRect/>
          </a:stretch>
        </p:blipFill>
        <p:spPr bwMode="auto">
          <a:xfrm>
            <a:off x="1428728" y="5255234"/>
            <a:ext cx="2252460" cy="1245600"/>
          </a:xfrm>
          <a:prstGeom prst="rect">
            <a:avLst/>
          </a:prstGeom>
          <a:noFill/>
          <a:ln w="9525">
            <a:noFill/>
            <a:miter lim="800000"/>
            <a:headEnd/>
            <a:tailEnd/>
          </a:ln>
          <a:effectLst/>
        </p:spPr>
      </p:pic>
      <p:pic>
        <p:nvPicPr>
          <p:cNvPr id="2055" name="Picture 7"/>
          <p:cNvPicPr>
            <a:picLocks noChangeAspect="1" noChangeArrowheads="1"/>
          </p:cNvPicPr>
          <p:nvPr/>
        </p:nvPicPr>
        <p:blipFill>
          <a:blip r:embed="rId10"/>
          <a:srcRect/>
          <a:stretch>
            <a:fillRect/>
          </a:stretch>
        </p:blipFill>
        <p:spPr bwMode="auto">
          <a:xfrm>
            <a:off x="4714877" y="5255234"/>
            <a:ext cx="2207649" cy="1245600"/>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1214414" y="2643182"/>
            <a:ext cx="7358114" cy="3046988"/>
          </a:xfrm>
          <a:prstGeom prst="rect">
            <a:avLst/>
          </a:prstGeom>
        </p:spPr>
        <p:txBody>
          <a:bodyPr wrap="square">
            <a:spAutoFit/>
          </a:bodyPr>
          <a:lstStyle/>
          <a:p>
            <a:pPr marL="901700" indent="-901700"/>
            <a:r>
              <a:rPr lang="en-US" altLang="zh-CN" sz="2400" dirty="0" smtClean="0"/>
              <a:t>____ 1 I am definitely not a technophobe. </a:t>
            </a:r>
            <a:r>
              <a:rPr lang="en-US" altLang="zh-CN" sz="2400" dirty="0" err="1" smtClean="0"/>
              <a:t>Er</a:t>
            </a:r>
            <a:r>
              <a:rPr lang="en-US" altLang="zh-CN" sz="2400" dirty="0" smtClean="0"/>
              <a:t> ... I have  learned to love technology very much though in my job. </a:t>
            </a:r>
          </a:p>
          <a:p>
            <a:endParaRPr lang="en-US" altLang="zh-CN" sz="2400" dirty="0" smtClean="0"/>
          </a:p>
          <a:p>
            <a:r>
              <a:rPr lang="en-US" altLang="zh-CN" sz="2400" dirty="0" smtClean="0"/>
              <a:t>____ 2 For what I do, I’m probably quite a technophobe.</a:t>
            </a:r>
          </a:p>
          <a:p>
            <a:endParaRPr lang="en-US" altLang="zh-CN" sz="2400" dirty="0" smtClean="0"/>
          </a:p>
          <a:p>
            <a:r>
              <a:rPr lang="en-US" altLang="zh-CN" sz="2400" dirty="0" smtClean="0"/>
              <a:t>____ 3 I sort of have every latest gadget as it 	comes out. </a:t>
            </a:r>
          </a:p>
        </p:txBody>
      </p:sp>
      <p:sp>
        <p:nvSpPr>
          <p:cNvPr id="4" name="矩形 3"/>
          <p:cNvSpPr/>
          <p:nvPr/>
        </p:nvSpPr>
        <p:spPr>
          <a:xfrm>
            <a:off x="0" y="1"/>
            <a:ext cx="9144000" cy="1142984"/>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361950"/>
            <a:r>
              <a:rPr lang="en-US" altLang="zh-CN" sz="4800" b="1" dirty="0" smtClean="0">
                <a:solidFill>
                  <a:schemeClr val="tx1"/>
                </a:solidFill>
                <a:latin typeface="+mj-lt"/>
                <a:ea typeface="微软雅黑" panose="020B0503020204020204" pitchFamily="34" charset="-122"/>
              </a:rPr>
              <a:t>Listening to the world</a:t>
            </a:r>
            <a:endParaRPr lang="zh-CN" altLang="en-US" sz="4800" b="1" dirty="0">
              <a:solidFill>
                <a:schemeClr val="tx1"/>
              </a:solidFill>
              <a:latin typeface="+mj-lt"/>
              <a:ea typeface="微软雅黑" panose="020B0503020204020204" pitchFamily="34" charset="-122"/>
            </a:endParaRPr>
          </a:p>
        </p:txBody>
      </p:sp>
      <p:sp>
        <p:nvSpPr>
          <p:cNvPr id="48" name="TextBox 47"/>
          <p:cNvSpPr txBox="1"/>
          <p:nvPr/>
        </p:nvSpPr>
        <p:spPr>
          <a:xfrm>
            <a:off x="714348" y="1214422"/>
            <a:ext cx="1624163" cy="646331"/>
          </a:xfrm>
          <a:prstGeom prst="rect">
            <a:avLst/>
          </a:prstGeom>
          <a:noFill/>
        </p:spPr>
        <p:txBody>
          <a:bodyPr wrap="none" rtlCol="0">
            <a:spAutoFit/>
          </a:bodyPr>
          <a:lstStyle/>
          <a:p>
            <a:r>
              <a:rPr lang="en-US" altLang="zh-CN" sz="3600" b="1" u="sng" dirty="0" smtClean="0">
                <a:ln>
                  <a:solidFill>
                    <a:schemeClr val="accent5"/>
                  </a:solidFill>
                </a:ln>
                <a:solidFill>
                  <a:schemeClr val="accent5">
                    <a:lumMod val="75000"/>
                  </a:schemeClr>
                </a:solidFill>
              </a:rPr>
              <a:t>Sharing</a:t>
            </a:r>
            <a:endParaRPr lang="zh-CN" altLang="en-US" sz="3200" b="1" u="sng" dirty="0">
              <a:ln>
                <a:solidFill>
                  <a:schemeClr val="accent5"/>
                </a:solidFill>
              </a:ln>
              <a:solidFill>
                <a:schemeClr val="accent5">
                  <a:lumMod val="75000"/>
                </a:schemeClr>
              </a:solidFill>
            </a:endParaRPr>
          </a:p>
        </p:txBody>
      </p:sp>
      <p:pic>
        <p:nvPicPr>
          <p:cNvPr id="49" name="图片 48" descr="87699.gif">
            <a:hlinkClick r:id="rId2" action="ppaction://hlinksldjump"/>
          </p:cNvPr>
          <p:cNvPicPr>
            <a:picLocks noChangeAspect="1"/>
          </p:cNvPicPr>
          <p:nvPr/>
        </p:nvPicPr>
        <p:blipFill>
          <a:blip r:embed="rId3"/>
          <a:stretch>
            <a:fillRect/>
          </a:stretch>
        </p:blipFill>
        <p:spPr>
          <a:xfrm>
            <a:off x="8429652" y="6215082"/>
            <a:ext cx="466724" cy="466724"/>
          </a:xfrm>
          <a:prstGeom prst="rect">
            <a:avLst/>
          </a:prstGeom>
        </p:spPr>
      </p:pic>
      <p:sp>
        <p:nvSpPr>
          <p:cNvPr id="10" name="TextBox 9"/>
          <p:cNvSpPr txBox="1"/>
          <p:nvPr/>
        </p:nvSpPr>
        <p:spPr>
          <a:xfrm>
            <a:off x="1408090" y="2558473"/>
            <a:ext cx="357190" cy="584775"/>
          </a:xfrm>
          <a:prstGeom prst="rect">
            <a:avLst/>
          </a:prstGeom>
          <a:noFill/>
        </p:spPr>
        <p:txBody>
          <a:bodyPr wrap="square" rtlCol="0">
            <a:spAutoFit/>
          </a:bodyPr>
          <a:lstStyle/>
          <a:p>
            <a:r>
              <a:rPr lang="en-US" altLang="zh-CN" sz="3200" b="1" dirty="0" smtClean="0">
                <a:solidFill>
                  <a:srgbClr val="FF0000"/>
                </a:solidFill>
              </a:rPr>
              <a:t>D</a:t>
            </a:r>
            <a:endParaRPr lang="zh-CN" altLang="en-US" sz="3200" b="1" dirty="0">
              <a:solidFill>
                <a:srgbClr val="FF0000"/>
              </a:solidFill>
            </a:endParaRPr>
          </a:p>
        </p:txBody>
      </p:sp>
      <p:sp>
        <p:nvSpPr>
          <p:cNvPr id="11" name="TextBox 10"/>
          <p:cNvSpPr txBox="1"/>
          <p:nvPr/>
        </p:nvSpPr>
        <p:spPr>
          <a:xfrm>
            <a:off x="1428728" y="3987233"/>
            <a:ext cx="357190" cy="584775"/>
          </a:xfrm>
          <a:prstGeom prst="rect">
            <a:avLst/>
          </a:prstGeom>
          <a:noFill/>
        </p:spPr>
        <p:txBody>
          <a:bodyPr wrap="square" rtlCol="0">
            <a:spAutoFit/>
          </a:bodyPr>
          <a:lstStyle/>
          <a:p>
            <a:r>
              <a:rPr lang="en-US" altLang="zh-CN" sz="3200" b="1" dirty="0" smtClean="0">
                <a:solidFill>
                  <a:srgbClr val="FF0000"/>
                </a:solidFill>
              </a:rPr>
              <a:t>A</a:t>
            </a:r>
            <a:endParaRPr lang="zh-CN" altLang="en-US" sz="3200" b="1" dirty="0">
              <a:solidFill>
                <a:srgbClr val="FF0000"/>
              </a:solidFill>
            </a:endParaRPr>
          </a:p>
        </p:txBody>
      </p:sp>
      <p:sp>
        <p:nvSpPr>
          <p:cNvPr id="12" name="TextBox 11"/>
          <p:cNvSpPr txBox="1"/>
          <p:nvPr/>
        </p:nvSpPr>
        <p:spPr>
          <a:xfrm>
            <a:off x="1454128" y="4786322"/>
            <a:ext cx="357190" cy="584775"/>
          </a:xfrm>
          <a:prstGeom prst="rect">
            <a:avLst/>
          </a:prstGeom>
          <a:noFill/>
        </p:spPr>
        <p:txBody>
          <a:bodyPr wrap="square" rtlCol="0">
            <a:spAutoFit/>
          </a:bodyPr>
          <a:lstStyle/>
          <a:p>
            <a:r>
              <a:rPr lang="en-US" altLang="zh-CN" sz="3200" b="1" dirty="0" smtClean="0">
                <a:solidFill>
                  <a:srgbClr val="FF0000"/>
                </a:solidFill>
              </a:rPr>
              <a:t>F</a:t>
            </a:r>
            <a:endParaRPr lang="zh-CN" altLang="en-US" sz="3200" b="1" dirty="0">
              <a:solidFill>
                <a:srgbClr val="FF0000"/>
              </a:solidFill>
            </a:endParaRPr>
          </a:p>
        </p:txBody>
      </p:sp>
      <p:grpSp>
        <p:nvGrpSpPr>
          <p:cNvPr id="13" name="组合 26"/>
          <p:cNvGrpSpPr/>
          <p:nvPr/>
        </p:nvGrpSpPr>
        <p:grpSpPr>
          <a:xfrm>
            <a:off x="785786" y="1857364"/>
            <a:ext cx="7072362" cy="500066"/>
            <a:chOff x="857224" y="1500174"/>
            <a:chExt cx="7072362" cy="500066"/>
          </a:xfrm>
        </p:grpSpPr>
        <p:sp>
          <p:nvSpPr>
            <p:cNvPr id="14" name="矩形 13"/>
            <p:cNvSpPr/>
            <p:nvPr/>
          </p:nvSpPr>
          <p:spPr>
            <a:xfrm>
              <a:off x="857224" y="1500174"/>
              <a:ext cx="357174" cy="461665"/>
            </a:xfrm>
            <a:prstGeom prst="rect">
              <a:avLst/>
            </a:prstGeom>
            <a:solidFill>
              <a:schemeClr val="accent5">
                <a:lumMod val="75000"/>
              </a:schemeClr>
            </a:solidFill>
          </p:spPr>
          <p:txBody>
            <a:bodyPr wrap="square">
              <a:spAutoFit/>
            </a:bodyPr>
            <a:lstStyle/>
            <a:p>
              <a:r>
                <a:rPr lang="en-US" altLang="zh-CN" sz="2400" b="1" dirty="0" smtClean="0">
                  <a:solidFill>
                    <a:schemeClr val="bg1"/>
                  </a:solidFill>
                </a:rPr>
                <a:t>3</a:t>
              </a:r>
              <a:endParaRPr lang="en-US" altLang="zh-CN" sz="2400" dirty="0" smtClean="0">
                <a:solidFill>
                  <a:schemeClr val="bg1"/>
                </a:solidFill>
              </a:endParaRPr>
            </a:p>
          </p:txBody>
        </p:sp>
        <p:sp>
          <p:nvSpPr>
            <p:cNvPr id="15" name="TextBox 14"/>
            <p:cNvSpPr txBox="1"/>
            <p:nvPr/>
          </p:nvSpPr>
          <p:spPr>
            <a:xfrm>
              <a:off x="1214414" y="1538575"/>
              <a:ext cx="6715172" cy="461665"/>
            </a:xfrm>
            <a:prstGeom prst="rect">
              <a:avLst/>
            </a:prstGeom>
            <a:noFill/>
          </p:spPr>
          <p:txBody>
            <a:bodyPr wrap="square" rtlCol="0">
              <a:spAutoFit/>
            </a:bodyPr>
            <a:lstStyle/>
            <a:p>
              <a:r>
                <a:rPr lang="en-US" altLang="zh-CN" sz="2400" dirty="0" smtClean="0">
                  <a:latin typeface="Arial" pitchFamily="34" charset="0"/>
                  <a:cs typeface="Arial" pitchFamily="34" charset="0"/>
                </a:rPr>
                <a:t>Watch Part 2 and match the statements.</a:t>
              </a:r>
              <a:endParaRPr lang="zh-CN" altLang="en-US" sz="2400" dirty="0">
                <a:latin typeface="Arial" pitchFamily="34" charset="0"/>
                <a:cs typeface="Arial" pitchFamily="34"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500" fill="hold"/>
                                        <p:tgtEl>
                                          <p:spTgt spid="10"/>
                                        </p:tgtEl>
                                        <p:attrNameLst>
                                          <p:attrName>ppt_x</p:attrName>
                                        </p:attrNameLst>
                                      </p:cBhvr>
                                      <p:tavLst>
                                        <p:tav tm="0">
                                          <p:val>
                                            <p:strVal val="#ppt_x"/>
                                          </p:val>
                                        </p:tav>
                                        <p:tav tm="100000">
                                          <p:val>
                                            <p:strVal val="#ppt_x"/>
                                          </p:val>
                                        </p:tav>
                                      </p:tavLst>
                                    </p:anim>
                                    <p:anim calcmode="lin" valueType="num">
                                      <p:cBhvr additive="base">
                                        <p:cTn id="13"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11"/>
                                        </p:tgtEl>
                                        <p:attrNameLst>
                                          <p:attrName>style.visibility</p:attrName>
                                        </p:attrNameLst>
                                      </p:cBhvr>
                                      <p:to>
                                        <p:strVal val="visible"/>
                                      </p:to>
                                    </p:set>
                                    <p:anim calcmode="lin" valueType="num">
                                      <p:cBhvr additive="base">
                                        <p:cTn id="18" dur="500" fill="hold"/>
                                        <p:tgtEl>
                                          <p:spTgt spid="11"/>
                                        </p:tgtEl>
                                        <p:attrNameLst>
                                          <p:attrName>ppt_x</p:attrName>
                                        </p:attrNameLst>
                                      </p:cBhvr>
                                      <p:tavLst>
                                        <p:tav tm="0">
                                          <p:val>
                                            <p:strVal val="#ppt_x"/>
                                          </p:val>
                                        </p:tav>
                                        <p:tav tm="100000">
                                          <p:val>
                                            <p:strVal val="#ppt_x"/>
                                          </p:val>
                                        </p:tav>
                                      </p:tavLst>
                                    </p:anim>
                                    <p:anim calcmode="lin" valueType="num">
                                      <p:cBhvr additive="base">
                                        <p:cTn id="19"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12"/>
                                        </p:tgtEl>
                                        <p:attrNameLst>
                                          <p:attrName>style.visibility</p:attrName>
                                        </p:attrNameLst>
                                      </p:cBhvr>
                                      <p:to>
                                        <p:strVal val="visible"/>
                                      </p:to>
                                    </p:set>
                                    <p:anim calcmode="lin" valueType="num">
                                      <p:cBhvr additive="base">
                                        <p:cTn id="24" dur="500" fill="hold"/>
                                        <p:tgtEl>
                                          <p:spTgt spid="12"/>
                                        </p:tgtEl>
                                        <p:attrNameLst>
                                          <p:attrName>ppt_x</p:attrName>
                                        </p:attrNameLst>
                                      </p:cBhvr>
                                      <p:tavLst>
                                        <p:tav tm="0">
                                          <p:val>
                                            <p:strVal val="#ppt_x"/>
                                          </p:val>
                                        </p:tav>
                                        <p:tav tm="100000">
                                          <p:val>
                                            <p:strVal val="#ppt_x"/>
                                          </p:val>
                                        </p:tav>
                                      </p:tavLst>
                                    </p:anim>
                                    <p:anim calcmode="lin" valueType="num">
                                      <p:cBhvr additive="base">
                                        <p:cTn id="25"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
            <a:ext cx="9144000" cy="1142984"/>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361950"/>
            <a:r>
              <a:rPr lang="en-US" altLang="zh-CN" sz="4800" b="1" dirty="0" smtClean="0">
                <a:solidFill>
                  <a:schemeClr val="tx1"/>
                </a:solidFill>
                <a:latin typeface="+mj-lt"/>
                <a:ea typeface="微软雅黑" panose="020B0503020204020204" pitchFamily="34" charset="-122"/>
              </a:rPr>
              <a:t>Listening to the world</a:t>
            </a:r>
            <a:endParaRPr lang="zh-CN" altLang="en-US" sz="4800" b="1" dirty="0">
              <a:solidFill>
                <a:schemeClr val="tx1"/>
              </a:solidFill>
              <a:latin typeface="+mj-lt"/>
              <a:ea typeface="微软雅黑" panose="020B0503020204020204" pitchFamily="34" charset="-122"/>
            </a:endParaRPr>
          </a:p>
        </p:txBody>
      </p:sp>
      <p:sp>
        <p:nvSpPr>
          <p:cNvPr id="48" name="TextBox 47"/>
          <p:cNvSpPr txBox="1"/>
          <p:nvPr/>
        </p:nvSpPr>
        <p:spPr>
          <a:xfrm>
            <a:off x="714348" y="1214422"/>
            <a:ext cx="1624163" cy="646331"/>
          </a:xfrm>
          <a:prstGeom prst="rect">
            <a:avLst/>
          </a:prstGeom>
          <a:noFill/>
        </p:spPr>
        <p:txBody>
          <a:bodyPr wrap="none" rtlCol="0">
            <a:spAutoFit/>
          </a:bodyPr>
          <a:lstStyle/>
          <a:p>
            <a:r>
              <a:rPr lang="en-US" altLang="zh-CN" sz="3600" b="1" u="sng" dirty="0" smtClean="0">
                <a:ln>
                  <a:solidFill>
                    <a:schemeClr val="accent5"/>
                  </a:solidFill>
                </a:ln>
                <a:solidFill>
                  <a:schemeClr val="accent5">
                    <a:lumMod val="75000"/>
                  </a:schemeClr>
                </a:solidFill>
              </a:rPr>
              <a:t>Sharing</a:t>
            </a:r>
            <a:endParaRPr lang="zh-CN" altLang="en-US" sz="3200" b="1" u="sng" dirty="0">
              <a:ln>
                <a:solidFill>
                  <a:schemeClr val="accent5"/>
                </a:solidFill>
              </a:ln>
              <a:solidFill>
                <a:schemeClr val="accent5">
                  <a:lumMod val="75000"/>
                </a:schemeClr>
              </a:solidFill>
            </a:endParaRPr>
          </a:p>
        </p:txBody>
      </p:sp>
      <p:pic>
        <p:nvPicPr>
          <p:cNvPr id="49" name="图片 48" descr="87699.gif">
            <a:hlinkClick r:id="rId2" action="ppaction://hlinksldjump"/>
          </p:cNvPr>
          <p:cNvPicPr>
            <a:picLocks noChangeAspect="1"/>
          </p:cNvPicPr>
          <p:nvPr/>
        </p:nvPicPr>
        <p:blipFill>
          <a:blip r:embed="rId3"/>
          <a:stretch>
            <a:fillRect/>
          </a:stretch>
        </p:blipFill>
        <p:spPr>
          <a:xfrm>
            <a:off x="8429652" y="6215082"/>
            <a:ext cx="466724" cy="466724"/>
          </a:xfrm>
          <a:prstGeom prst="rect">
            <a:avLst/>
          </a:prstGeom>
        </p:spPr>
      </p:pic>
      <p:sp>
        <p:nvSpPr>
          <p:cNvPr id="9" name="矩形 8"/>
          <p:cNvSpPr/>
          <p:nvPr/>
        </p:nvSpPr>
        <p:spPr>
          <a:xfrm>
            <a:off x="1142976" y="2596590"/>
            <a:ext cx="7429552" cy="3785652"/>
          </a:xfrm>
          <a:prstGeom prst="rect">
            <a:avLst/>
          </a:prstGeom>
        </p:spPr>
        <p:txBody>
          <a:bodyPr wrap="square">
            <a:spAutoFit/>
          </a:bodyPr>
          <a:lstStyle/>
          <a:p>
            <a:pPr marL="890588" indent="-890588"/>
            <a:r>
              <a:rPr lang="en-US" altLang="zh-CN" sz="2400" dirty="0" smtClean="0"/>
              <a:t>____ 4 I love technology – a lot. Um, you know, everything   about it like new gadgets, you know, computers, things like that.</a:t>
            </a:r>
          </a:p>
          <a:p>
            <a:endParaRPr lang="en-US" altLang="zh-CN" sz="2400" dirty="0" smtClean="0"/>
          </a:p>
          <a:p>
            <a:pPr marL="890588" indent="-890588"/>
            <a:r>
              <a:rPr lang="en-US" altLang="zh-CN" sz="2400" dirty="0" smtClean="0"/>
              <a:t>____ 5 I’ve got lots of gadgets. </a:t>
            </a:r>
            <a:r>
              <a:rPr lang="en-US" altLang="zh-CN" sz="2400" dirty="0" err="1" smtClean="0"/>
              <a:t>Er</a:t>
            </a:r>
            <a:r>
              <a:rPr lang="en-US" altLang="zh-CN" sz="2400" dirty="0" smtClean="0"/>
              <a:t> ... I wouldn’t be … I wouldn’t, wouldn’t know what to do without my laptop.</a:t>
            </a:r>
          </a:p>
          <a:p>
            <a:endParaRPr lang="en-US" altLang="zh-CN" sz="2400" dirty="0" smtClean="0"/>
          </a:p>
          <a:p>
            <a:pPr marL="890588" indent="-890588"/>
            <a:r>
              <a:rPr lang="en-US" altLang="zh-CN" sz="2400" dirty="0" smtClean="0"/>
              <a:t>____ 6 I hate technology. I ... I find it frightening and disturbing.</a:t>
            </a:r>
          </a:p>
        </p:txBody>
      </p:sp>
      <p:sp>
        <p:nvSpPr>
          <p:cNvPr id="10" name="TextBox 9"/>
          <p:cNvSpPr txBox="1"/>
          <p:nvPr/>
        </p:nvSpPr>
        <p:spPr>
          <a:xfrm>
            <a:off x="1369990" y="2507673"/>
            <a:ext cx="357190" cy="584775"/>
          </a:xfrm>
          <a:prstGeom prst="rect">
            <a:avLst/>
          </a:prstGeom>
          <a:noFill/>
        </p:spPr>
        <p:txBody>
          <a:bodyPr wrap="square" rtlCol="0">
            <a:spAutoFit/>
          </a:bodyPr>
          <a:lstStyle/>
          <a:p>
            <a:r>
              <a:rPr lang="en-US" altLang="zh-CN" sz="3200" b="1" dirty="0" smtClean="0">
                <a:solidFill>
                  <a:srgbClr val="FF0000"/>
                </a:solidFill>
              </a:rPr>
              <a:t>E</a:t>
            </a:r>
            <a:endParaRPr lang="zh-CN" altLang="en-US" sz="3200" b="1" dirty="0">
              <a:solidFill>
                <a:srgbClr val="FF0000"/>
              </a:solidFill>
            </a:endParaRPr>
          </a:p>
        </p:txBody>
      </p:sp>
      <p:sp>
        <p:nvSpPr>
          <p:cNvPr id="11" name="TextBox 10"/>
          <p:cNvSpPr txBox="1"/>
          <p:nvPr/>
        </p:nvSpPr>
        <p:spPr>
          <a:xfrm>
            <a:off x="1357290" y="3950657"/>
            <a:ext cx="357190" cy="584775"/>
          </a:xfrm>
          <a:prstGeom prst="rect">
            <a:avLst/>
          </a:prstGeom>
          <a:noFill/>
        </p:spPr>
        <p:txBody>
          <a:bodyPr wrap="square" rtlCol="0">
            <a:spAutoFit/>
          </a:bodyPr>
          <a:lstStyle/>
          <a:p>
            <a:r>
              <a:rPr lang="en-US" altLang="zh-CN" sz="3200" b="1" dirty="0" smtClean="0">
                <a:solidFill>
                  <a:srgbClr val="FF0000"/>
                </a:solidFill>
              </a:rPr>
              <a:t>B</a:t>
            </a:r>
            <a:endParaRPr lang="zh-CN" altLang="en-US" sz="3200" b="1" dirty="0">
              <a:solidFill>
                <a:srgbClr val="FF0000"/>
              </a:solidFill>
            </a:endParaRPr>
          </a:p>
        </p:txBody>
      </p:sp>
      <p:sp>
        <p:nvSpPr>
          <p:cNvPr id="12" name="TextBox 11"/>
          <p:cNvSpPr txBox="1"/>
          <p:nvPr/>
        </p:nvSpPr>
        <p:spPr>
          <a:xfrm>
            <a:off x="1357290" y="5415993"/>
            <a:ext cx="357190" cy="584775"/>
          </a:xfrm>
          <a:prstGeom prst="rect">
            <a:avLst/>
          </a:prstGeom>
          <a:noFill/>
        </p:spPr>
        <p:txBody>
          <a:bodyPr wrap="square" rtlCol="0">
            <a:spAutoFit/>
          </a:bodyPr>
          <a:lstStyle/>
          <a:p>
            <a:r>
              <a:rPr lang="en-US" altLang="zh-CN" sz="3200" b="1" dirty="0" smtClean="0">
                <a:solidFill>
                  <a:srgbClr val="FF0000"/>
                </a:solidFill>
              </a:rPr>
              <a:t>C</a:t>
            </a:r>
            <a:endParaRPr lang="zh-CN" altLang="en-US" sz="3200" b="1" dirty="0">
              <a:solidFill>
                <a:srgbClr val="FF0000"/>
              </a:solidFill>
            </a:endParaRPr>
          </a:p>
        </p:txBody>
      </p:sp>
      <p:grpSp>
        <p:nvGrpSpPr>
          <p:cNvPr id="13" name="组合 26"/>
          <p:cNvGrpSpPr/>
          <p:nvPr/>
        </p:nvGrpSpPr>
        <p:grpSpPr>
          <a:xfrm>
            <a:off x="785786" y="1857364"/>
            <a:ext cx="7072362" cy="500066"/>
            <a:chOff x="857224" y="1500174"/>
            <a:chExt cx="7072362" cy="500066"/>
          </a:xfrm>
        </p:grpSpPr>
        <p:sp>
          <p:nvSpPr>
            <p:cNvPr id="14" name="矩形 13"/>
            <p:cNvSpPr/>
            <p:nvPr/>
          </p:nvSpPr>
          <p:spPr>
            <a:xfrm>
              <a:off x="857224" y="1500174"/>
              <a:ext cx="357174" cy="461665"/>
            </a:xfrm>
            <a:prstGeom prst="rect">
              <a:avLst/>
            </a:prstGeom>
            <a:solidFill>
              <a:schemeClr val="accent5">
                <a:lumMod val="75000"/>
              </a:schemeClr>
            </a:solidFill>
          </p:spPr>
          <p:txBody>
            <a:bodyPr wrap="square">
              <a:spAutoFit/>
            </a:bodyPr>
            <a:lstStyle/>
            <a:p>
              <a:r>
                <a:rPr lang="en-US" altLang="zh-CN" sz="2400" b="1" dirty="0" smtClean="0">
                  <a:solidFill>
                    <a:schemeClr val="bg1"/>
                  </a:solidFill>
                </a:rPr>
                <a:t>3</a:t>
              </a:r>
              <a:endParaRPr lang="en-US" altLang="zh-CN" sz="2400" dirty="0" smtClean="0">
                <a:solidFill>
                  <a:schemeClr val="bg1"/>
                </a:solidFill>
              </a:endParaRPr>
            </a:p>
          </p:txBody>
        </p:sp>
        <p:sp>
          <p:nvSpPr>
            <p:cNvPr id="15" name="TextBox 14"/>
            <p:cNvSpPr txBox="1"/>
            <p:nvPr/>
          </p:nvSpPr>
          <p:spPr>
            <a:xfrm>
              <a:off x="1214414" y="1538575"/>
              <a:ext cx="6715172" cy="461665"/>
            </a:xfrm>
            <a:prstGeom prst="rect">
              <a:avLst/>
            </a:prstGeom>
            <a:noFill/>
          </p:spPr>
          <p:txBody>
            <a:bodyPr wrap="square" rtlCol="0">
              <a:spAutoFit/>
            </a:bodyPr>
            <a:lstStyle/>
            <a:p>
              <a:r>
                <a:rPr lang="en-US" altLang="zh-CN" sz="2400" dirty="0" smtClean="0">
                  <a:latin typeface="Arial" pitchFamily="34" charset="0"/>
                  <a:cs typeface="Arial" pitchFamily="34" charset="0"/>
                </a:rPr>
                <a:t>Watch Part 2 and match the statements.</a:t>
              </a:r>
              <a:endParaRPr lang="zh-CN" altLang="en-US" sz="2400" dirty="0">
                <a:latin typeface="Arial" pitchFamily="34" charset="0"/>
                <a:cs typeface="Arial" pitchFamily="34"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500" fill="hold"/>
                                        <p:tgtEl>
                                          <p:spTgt spid="10"/>
                                        </p:tgtEl>
                                        <p:attrNameLst>
                                          <p:attrName>ppt_x</p:attrName>
                                        </p:attrNameLst>
                                      </p:cBhvr>
                                      <p:tavLst>
                                        <p:tav tm="0">
                                          <p:val>
                                            <p:strVal val="#ppt_x"/>
                                          </p:val>
                                        </p:tav>
                                        <p:tav tm="100000">
                                          <p:val>
                                            <p:strVal val="#ppt_x"/>
                                          </p:val>
                                        </p:tav>
                                      </p:tavLst>
                                    </p:anim>
                                    <p:anim calcmode="lin" valueType="num">
                                      <p:cBhvr additive="base">
                                        <p:cTn id="13"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11"/>
                                        </p:tgtEl>
                                        <p:attrNameLst>
                                          <p:attrName>style.visibility</p:attrName>
                                        </p:attrNameLst>
                                      </p:cBhvr>
                                      <p:to>
                                        <p:strVal val="visible"/>
                                      </p:to>
                                    </p:set>
                                    <p:anim calcmode="lin" valueType="num">
                                      <p:cBhvr additive="base">
                                        <p:cTn id="18" dur="500" fill="hold"/>
                                        <p:tgtEl>
                                          <p:spTgt spid="11"/>
                                        </p:tgtEl>
                                        <p:attrNameLst>
                                          <p:attrName>ppt_x</p:attrName>
                                        </p:attrNameLst>
                                      </p:cBhvr>
                                      <p:tavLst>
                                        <p:tav tm="0">
                                          <p:val>
                                            <p:strVal val="#ppt_x"/>
                                          </p:val>
                                        </p:tav>
                                        <p:tav tm="100000">
                                          <p:val>
                                            <p:strVal val="#ppt_x"/>
                                          </p:val>
                                        </p:tav>
                                      </p:tavLst>
                                    </p:anim>
                                    <p:anim calcmode="lin" valueType="num">
                                      <p:cBhvr additive="base">
                                        <p:cTn id="19"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12"/>
                                        </p:tgtEl>
                                        <p:attrNameLst>
                                          <p:attrName>style.visibility</p:attrName>
                                        </p:attrNameLst>
                                      </p:cBhvr>
                                      <p:to>
                                        <p:strVal val="visible"/>
                                      </p:to>
                                    </p:set>
                                    <p:anim calcmode="lin" valueType="num">
                                      <p:cBhvr additive="base">
                                        <p:cTn id="24" dur="500" fill="hold"/>
                                        <p:tgtEl>
                                          <p:spTgt spid="12"/>
                                        </p:tgtEl>
                                        <p:attrNameLst>
                                          <p:attrName>ppt_x</p:attrName>
                                        </p:attrNameLst>
                                      </p:cBhvr>
                                      <p:tavLst>
                                        <p:tav tm="0">
                                          <p:val>
                                            <p:strVal val="#ppt_x"/>
                                          </p:val>
                                        </p:tav>
                                        <p:tav tm="100000">
                                          <p:val>
                                            <p:strVal val="#ppt_x"/>
                                          </p:val>
                                        </p:tav>
                                      </p:tavLst>
                                    </p:anim>
                                    <p:anim calcmode="lin" valueType="num">
                                      <p:cBhvr additive="base">
                                        <p:cTn id="25"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a:off x="4643438" y="2500306"/>
            <a:ext cx="3857652" cy="1938992"/>
          </a:xfrm>
          <a:prstGeom prst="rect">
            <a:avLst/>
          </a:prstGeom>
        </p:spPr>
        <p:txBody>
          <a:bodyPr wrap="square">
            <a:spAutoFit/>
          </a:bodyPr>
          <a:lstStyle/>
          <a:p>
            <a:r>
              <a:rPr lang="en-US" altLang="zh-CN" sz="2400" dirty="0" smtClean="0"/>
              <a:t>1 Where’s his mobile phone?	</a:t>
            </a:r>
          </a:p>
          <a:p>
            <a:endParaRPr lang="zh-CN" altLang="en-US" sz="2400" dirty="0" smtClean="0"/>
          </a:p>
          <a:p>
            <a:endParaRPr lang="en-US" altLang="zh-CN" sz="2400" b="1" dirty="0" smtClean="0"/>
          </a:p>
          <a:p>
            <a:r>
              <a:rPr lang="en-US" altLang="zh-CN" sz="2400" dirty="0" smtClean="0"/>
              <a:t> Answer: </a:t>
            </a:r>
          </a:p>
          <a:p>
            <a:r>
              <a:rPr lang="en-US" altLang="zh-CN" sz="2400" dirty="0" smtClean="0"/>
              <a:t>________________________</a:t>
            </a:r>
          </a:p>
        </p:txBody>
      </p:sp>
      <p:sp>
        <p:nvSpPr>
          <p:cNvPr id="13" name="矩形 12"/>
          <p:cNvSpPr/>
          <p:nvPr/>
        </p:nvSpPr>
        <p:spPr>
          <a:xfrm>
            <a:off x="4694238" y="3954466"/>
            <a:ext cx="1803699" cy="461665"/>
          </a:xfrm>
          <a:prstGeom prst="rect">
            <a:avLst/>
          </a:prstGeom>
        </p:spPr>
        <p:txBody>
          <a:bodyPr wrap="none">
            <a:spAutoFit/>
          </a:bodyPr>
          <a:lstStyle/>
          <a:p>
            <a:r>
              <a:rPr lang="en-US" altLang="zh-CN" sz="2400" i="1" dirty="0" smtClean="0">
                <a:solidFill>
                  <a:srgbClr val="FF0000"/>
                </a:solidFill>
              </a:rPr>
              <a:t>In his pocket.</a:t>
            </a:r>
          </a:p>
        </p:txBody>
      </p:sp>
      <p:pic>
        <p:nvPicPr>
          <p:cNvPr id="16" name="图片 15" descr="87699.gif">
            <a:hlinkClick r:id="rId2" action="ppaction://hlinksldjump"/>
          </p:cNvPr>
          <p:cNvPicPr>
            <a:picLocks noChangeAspect="1"/>
          </p:cNvPicPr>
          <p:nvPr/>
        </p:nvPicPr>
        <p:blipFill>
          <a:blip r:embed="rId3"/>
          <a:stretch>
            <a:fillRect/>
          </a:stretch>
        </p:blipFill>
        <p:spPr>
          <a:xfrm>
            <a:off x="8534432" y="6215082"/>
            <a:ext cx="466724" cy="466724"/>
          </a:xfrm>
          <a:prstGeom prst="rect">
            <a:avLst/>
          </a:prstGeom>
        </p:spPr>
      </p:pic>
      <p:sp>
        <p:nvSpPr>
          <p:cNvPr id="4" name="矩形 3"/>
          <p:cNvSpPr/>
          <p:nvPr/>
        </p:nvSpPr>
        <p:spPr>
          <a:xfrm>
            <a:off x="0" y="1"/>
            <a:ext cx="9144000" cy="1142984"/>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361950"/>
            <a:r>
              <a:rPr lang="en-US" altLang="zh-CN" sz="4800" b="1" dirty="0" smtClean="0">
                <a:solidFill>
                  <a:schemeClr val="tx1"/>
                </a:solidFill>
                <a:latin typeface="+mj-lt"/>
                <a:ea typeface="微软雅黑" panose="020B0503020204020204" pitchFamily="34" charset="-122"/>
              </a:rPr>
              <a:t>Listening to the world</a:t>
            </a:r>
            <a:endParaRPr lang="zh-CN" altLang="en-US" sz="4800" b="1" dirty="0">
              <a:solidFill>
                <a:schemeClr val="tx1"/>
              </a:solidFill>
              <a:latin typeface="+mj-lt"/>
              <a:ea typeface="微软雅黑" panose="020B0503020204020204" pitchFamily="34" charset="-122"/>
            </a:endParaRPr>
          </a:p>
        </p:txBody>
      </p:sp>
      <p:sp>
        <p:nvSpPr>
          <p:cNvPr id="9" name="TextBox 8"/>
          <p:cNvSpPr txBox="1"/>
          <p:nvPr/>
        </p:nvSpPr>
        <p:spPr>
          <a:xfrm>
            <a:off x="714348" y="1214422"/>
            <a:ext cx="1624163" cy="646331"/>
          </a:xfrm>
          <a:prstGeom prst="rect">
            <a:avLst/>
          </a:prstGeom>
          <a:noFill/>
        </p:spPr>
        <p:txBody>
          <a:bodyPr wrap="none" rtlCol="0">
            <a:spAutoFit/>
          </a:bodyPr>
          <a:lstStyle/>
          <a:p>
            <a:r>
              <a:rPr lang="en-US" altLang="zh-CN" sz="3600" b="1" u="sng" dirty="0" smtClean="0">
                <a:ln>
                  <a:solidFill>
                    <a:schemeClr val="accent5"/>
                  </a:solidFill>
                </a:ln>
                <a:solidFill>
                  <a:schemeClr val="accent5">
                    <a:lumMod val="75000"/>
                  </a:schemeClr>
                </a:solidFill>
              </a:rPr>
              <a:t>Sharing</a:t>
            </a:r>
            <a:endParaRPr lang="zh-CN" altLang="en-US" sz="3200" b="1" u="sng" dirty="0">
              <a:ln>
                <a:solidFill>
                  <a:schemeClr val="accent5"/>
                </a:solidFill>
              </a:ln>
              <a:solidFill>
                <a:schemeClr val="accent5">
                  <a:lumMod val="75000"/>
                </a:schemeClr>
              </a:solidFill>
            </a:endParaRPr>
          </a:p>
        </p:txBody>
      </p:sp>
      <p:grpSp>
        <p:nvGrpSpPr>
          <p:cNvPr id="2" name="组合 26"/>
          <p:cNvGrpSpPr/>
          <p:nvPr/>
        </p:nvGrpSpPr>
        <p:grpSpPr>
          <a:xfrm>
            <a:off x="785786" y="1809080"/>
            <a:ext cx="7072362" cy="476912"/>
            <a:chOff x="857224" y="1500174"/>
            <a:chExt cx="7072362" cy="476912"/>
          </a:xfrm>
        </p:grpSpPr>
        <p:sp>
          <p:nvSpPr>
            <p:cNvPr id="11" name="矩形 10"/>
            <p:cNvSpPr/>
            <p:nvPr/>
          </p:nvSpPr>
          <p:spPr>
            <a:xfrm>
              <a:off x="857224" y="1500174"/>
              <a:ext cx="357174" cy="461665"/>
            </a:xfrm>
            <a:prstGeom prst="rect">
              <a:avLst/>
            </a:prstGeom>
            <a:solidFill>
              <a:schemeClr val="accent5">
                <a:lumMod val="75000"/>
              </a:schemeClr>
            </a:solidFill>
          </p:spPr>
          <p:txBody>
            <a:bodyPr wrap="square">
              <a:spAutoFit/>
            </a:bodyPr>
            <a:lstStyle/>
            <a:p>
              <a:r>
                <a:rPr lang="en-US" altLang="zh-CN" sz="2400" b="1" dirty="0" smtClean="0">
                  <a:solidFill>
                    <a:schemeClr val="bg1"/>
                  </a:solidFill>
                </a:rPr>
                <a:t>4</a:t>
              </a:r>
              <a:endParaRPr lang="en-US" altLang="zh-CN" sz="2400" dirty="0" smtClean="0">
                <a:solidFill>
                  <a:schemeClr val="bg1"/>
                </a:solidFill>
              </a:endParaRPr>
            </a:p>
          </p:txBody>
        </p:sp>
        <p:sp>
          <p:nvSpPr>
            <p:cNvPr id="12" name="TextBox 11"/>
            <p:cNvSpPr txBox="1"/>
            <p:nvPr/>
          </p:nvSpPr>
          <p:spPr>
            <a:xfrm>
              <a:off x="1214414" y="1515421"/>
              <a:ext cx="6715172" cy="461665"/>
            </a:xfrm>
            <a:prstGeom prst="rect">
              <a:avLst/>
            </a:prstGeom>
            <a:noFill/>
          </p:spPr>
          <p:txBody>
            <a:bodyPr wrap="square" rtlCol="0">
              <a:spAutoFit/>
            </a:bodyPr>
            <a:lstStyle/>
            <a:p>
              <a:r>
                <a:rPr lang="en-US" altLang="zh-CN" sz="2400" dirty="0" smtClean="0">
                  <a:latin typeface="Arial" pitchFamily="34" charset="0"/>
                  <a:cs typeface="Arial" pitchFamily="34" charset="0"/>
                </a:rPr>
                <a:t>Watch Part 3 and fill in the blanks.</a:t>
              </a:r>
              <a:endParaRPr lang="zh-CN" altLang="en-US" sz="2400" dirty="0">
                <a:latin typeface="Arial" pitchFamily="34" charset="0"/>
                <a:cs typeface="Arial" pitchFamily="34" charset="0"/>
              </a:endParaRPr>
            </a:p>
          </p:txBody>
        </p:sp>
      </p:grpSp>
      <p:pic>
        <p:nvPicPr>
          <p:cNvPr id="3074" name="Picture 2"/>
          <p:cNvPicPr>
            <a:picLocks noChangeAspect="1" noChangeArrowheads="1"/>
          </p:cNvPicPr>
          <p:nvPr/>
        </p:nvPicPr>
        <p:blipFill>
          <a:blip r:embed="rId4"/>
          <a:srcRect/>
          <a:stretch>
            <a:fillRect/>
          </a:stretch>
        </p:blipFill>
        <p:spPr bwMode="auto">
          <a:xfrm>
            <a:off x="1214414" y="2643182"/>
            <a:ext cx="3364304" cy="1885945"/>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slide(fromBottom)">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15" descr="87699.gif">
            <a:hlinkClick r:id="rId2" action="ppaction://hlinksldjump"/>
          </p:cNvPr>
          <p:cNvPicPr>
            <a:picLocks noChangeAspect="1"/>
          </p:cNvPicPr>
          <p:nvPr/>
        </p:nvPicPr>
        <p:blipFill>
          <a:blip r:embed="rId3"/>
          <a:stretch>
            <a:fillRect/>
          </a:stretch>
        </p:blipFill>
        <p:spPr>
          <a:xfrm>
            <a:off x="8534432" y="6215082"/>
            <a:ext cx="466724" cy="466724"/>
          </a:xfrm>
          <a:prstGeom prst="rect">
            <a:avLst/>
          </a:prstGeom>
        </p:spPr>
      </p:pic>
      <p:sp>
        <p:nvSpPr>
          <p:cNvPr id="4" name="矩形 3"/>
          <p:cNvSpPr/>
          <p:nvPr/>
        </p:nvSpPr>
        <p:spPr>
          <a:xfrm>
            <a:off x="0" y="1"/>
            <a:ext cx="9144000" cy="1142984"/>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361950"/>
            <a:r>
              <a:rPr lang="en-US" altLang="zh-CN" sz="4800" b="1" dirty="0" smtClean="0">
                <a:solidFill>
                  <a:schemeClr val="tx1"/>
                </a:solidFill>
                <a:latin typeface="+mj-lt"/>
                <a:ea typeface="微软雅黑" panose="020B0503020204020204" pitchFamily="34" charset="-122"/>
              </a:rPr>
              <a:t>Listening to the world</a:t>
            </a:r>
            <a:endParaRPr lang="zh-CN" altLang="en-US" sz="4800" b="1" dirty="0">
              <a:solidFill>
                <a:schemeClr val="tx1"/>
              </a:solidFill>
              <a:latin typeface="+mj-lt"/>
              <a:ea typeface="微软雅黑" panose="020B0503020204020204" pitchFamily="34" charset="-122"/>
            </a:endParaRPr>
          </a:p>
        </p:txBody>
      </p:sp>
      <p:sp>
        <p:nvSpPr>
          <p:cNvPr id="7" name="矩形 6"/>
          <p:cNvSpPr/>
          <p:nvPr/>
        </p:nvSpPr>
        <p:spPr>
          <a:xfrm>
            <a:off x="571472" y="4643446"/>
            <a:ext cx="3000396" cy="830997"/>
          </a:xfrm>
          <a:prstGeom prst="rect">
            <a:avLst/>
          </a:prstGeom>
        </p:spPr>
        <p:txBody>
          <a:bodyPr wrap="square">
            <a:spAutoFit/>
          </a:bodyPr>
          <a:lstStyle/>
          <a:p>
            <a:endParaRPr lang="en-US" altLang="zh-CN" sz="2400" dirty="0" smtClean="0"/>
          </a:p>
          <a:p>
            <a:endParaRPr lang="en-US" altLang="zh-CN" sz="2400" dirty="0" smtClean="0"/>
          </a:p>
        </p:txBody>
      </p:sp>
      <p:sp>
        <p:nvSpPr>
          <p:cNvPr id="9" name="TextBox 8"/>
          <p:cNvSpPr txBox="1"/>
          <p:nvPr/>
        </p:nvSpPr>
        <p:spPr>
          <a:xfrm>
            <a:off x="714348" y="1214422"/>
            <a:ext cx="1624163" cy="646331"/>
          </a:xfrm>
          <a:prstGeom prst="rect">
            <a:avLst/>
          </a:prstGeom>
          <a:noFill/>
        </p:spPr>
        <p:txBody>
          <a:bodyPr wrap="none" rtlCol="0">
            <a:spAutoFit/>
          </a:bodyPr>
          <a:lstStyle/>
          <a:p>
            <a:r>
              <a:rPr lang="en-US" altLang="zh-CN" sz="3600" b="1" u="sng" dirty="0" smtClean="0">
                <a:ln>
                  <a:solidFill>
                    <a:schemeClr val="accent5"/>
                  </a:solidFill>
                </a:ln>
                <a:solidFill>
                  <a:schemeClr val="accent5">
                    <a:lumMod val="75000"/>
                  </a:schemeClr>
                </a:solidFill>
              </a:rPr>
              <a:t>Sharing</a:t>
            </a:r>
            <a:endParaRPr lang="zh-CN" altLang="en-US" sz="3200" b="1" u="sng" dirty="0">
              <a:ln>
                <a:solidFill>
                  <a:schemeClr val="accent5"/>
                </a:solidFill>
              </a:ln>
              <a:solidFill>
                <a:schemeClr val="accent5">
                  <a:lumMod val="75000"/>
                </a:schemeClr>
              </a:solidFill>
            </a:endParaRPr>
          </a:p>
        </p:txBody>
      </p:sp>
      <p:grpSp>
        <p:nvGrpSpPr>
          <p:cNvPr id="15" name="组合 26"/>
          <p:cNvGrpSpPr/>
          <p:nvPr/>
        </p:nvGrpSpPr>
        <p:grpSpPr>
          <a:xfrm>
            <a:off x="785786" y="1809080"/>
            <a:ext cx="7072362" cy="476912"/>
            <a:chOff x="857224" y="1500174"/>
            <a:chExt cx="7072362" cy="476912"/>
          </a:xfrm>
        </p:grpSpPr>
        <p:sp>
          <p:nvSpPr>
            <p:cNvPr id="17" name="矩形 16"/>
            <p:cNvSpPr/>
            <p:nvPr/>
          </p:nvSpPr>
          <p:spPr>
            <a:xfrm>
              <a:off x="857224" y="1500174"/>
              <a:ext cx="357174" cy="461665"/>
            </a:xfrm>
            <a:prstGeom prst="rect">
              <a:avLst/>
            </a:prstGeom>
            <a:solidFill>
              <a:schemeClr val="accent5">
                <a:lumMod val="75000"/>
              </a:schemeClr>
            </a:solidFill>
          </p:spPr>
          <p:txBody>
            <a:bodyPr wrap="square">
              <a:spAutoFit/>
            </a:bodyPr>
            <a:lstStyle/>
            <a:p>
              <a:r>
                <a:rPr lang="en-US" altLang="zh-CN" sz="2400" b="1" dirty="0" smtClean="0">
                  <a:solidFill>
                    <a:schemeClr val="bg1"/>
                  </a:solidFill>
                </a:rPr>
                <a:t>4</a:t>
              </a:r>
              <a:endParaRPr lang="en-US" altLang="zh-CN" sz="2400" dirty="0" smtClean="0">
                <a:solidFill>
                  <a:schemeClr val="bg1"/>
                </a:solidFill>
              </a:endParaRPr>
            </a:p>
          </p:txBody>
        </p:sp>
        <p:sp>
          <p:nvSpPr>
            <p:cNvPr id="18" name="TextBox 17"/>
            <p:cNvSpPr txBox="1"/>
            <p:nvPr/>
          </p:nvSpPr>
          <p:spPr>
            <a:xfrm>
              <a:off x="1214414" y="1515421"/>
              <a:ext cx="6715172" cy="461665"/>
            </a:xfrm>
            <a:prstGeom prst="rect">
              <a:avLst/>
            </a:prstGeom>
            <a:noFill/>
          </p:spPr>
          <p:txBody>
            <a:bodyPr wrap="square" rtlCol="0">
              <a:spAutoFit/>
            </a:bodyPr>
            <a:lstStyle/>
            <a:p>
              <a:r>
                <a:rPr lang="en-US" altLang="zh-CN" sz="2400" dirty="0" smtClean="0">
                  <a:latin typeface="Arial" pitchFamily="34" charset="0"/>
                  <a:cs typeface="Arial" pitchFamily="34" charset="0"/>
                </a:rPr>
                <a:t>Watch Part 3 and fill in the blanks.</a:t>
              </a:r>
              <a:endParaRPr lang="zh-CN" altLang="en-US" sz="2400" dirty="0">
                <a:latin typeface="Arial" pitchFamily="34" charset="0"/>
                <a:cs typeface="Arial" pitchFamily="34" charset="0"/>
              </a:endParaRPr>
            </a:p>
          </p:txBody>
        </p:sp>
      </p:grpSp>
      <p:pic>
        <p:nvPicPr>
          <p:cNvPr id="4098" name="Picture 2"/>
          <p:cNvPicPr>
            <a:picLocks noChangeAspect="1" noChangeArrowheads="1"/>
          </p:cNvPicPr>
          <p:nvPr/>
        </p:nvPicPr>
        <p:blipFill>
          <a:blip r:embed="rId4"/>
          <a:srcRect/>
          <a:stretch>
            <a:fillRect/>
          </a:stretch>
        </p:blipFill>
        <p:spPr bwMode="auto">
          <a:xfrm>
            <a:off x="1214414" y="2643182"/>
            <a:ext cx="3351297" cy="1886400"/>
          </a:xfrm>
          <a:prstGeom prst="rect">
            <a:avLst/>
          </a:prstGeom>
          <a:noFill/>
          <a:ln w="9525">
            <a:noFill/>
            <a:miter lim="800000"/>
            <a:headEnd/>
            <a:tailEnd/>
          </a:ln>
          <a:effectLst/>
        </p:spPr>
      </p:pic>
      <p:sp>
        <p:nvSpPr>
          <p:cNvPr id="10" name="矩形 9"/>
          <p:cNvSpPr/>
          <p:nvPr/>
        </p:nvSpPr>
        <p:spPr>
          <a:xfrm>
            <a:off x="4643438" y="2500306"/>
            <a:ext cx="3857652" cy="1938992"/>
          </a:xfrm>
          <a:prstGeom prst="rect">
            <a:avLst/>
          </a:prstGeom>
        </p:spPr>
        <p:txBody>
          <a:bodyPr wrap="square">
            <a:spAutoFit/>
          </a:bodyPr>
          <a:lstStyle/>
          <a:p>
            <a:r>
              <a:rPr lang="en-US" altLang="zh-CN" sz="2400" dirty="0" smtClean="0"/>
              <a:t>2 </a:t>
            </a:r>
            <a:r>
              <a:rPr lang="zh-CN" altLang="en-US" sz="2400" dirty="0" smtClean="0"/>
              <a:t> </a:t>
            </a:r>
            <a:r>
              <a:rPr lang="en-US" altLang="zh-CN" sz="2400" dirty="0" smtClean="0"/>
              <a:t>What’s her mobile phone  connected to?	</a:t>
            </a:r>
          </a:p>
          <a:p>
            <a:endParaRPr lang="en-US" altLang="zh-CN" sz="2400" b="1" dirty="0" smtClean="0"/>
          </a:p>
          <a:p>
            <a:r>
              <a:rPr lang="en-US" altLang="zh-CN" sz="2400" dirty="0" smtClean="0"/>
              <a:t>Answer: </a:t>
            </a:r>
          </a:p>
          <a:p>
            <a:r>
              <a:rPr lang="en-US" altLang="zh-CN" sz="2400" dirty="0" smtClean="0"/>
              <a:t>_______________________</a:t>
            </a:r>
          </a:p>
        </p:txBody>
      </p:sp>
      <p:sp>
        <p:nvSpPr>
          <p:cNvPr id="11" name="矩形 10"/>
          <p:cNvSpPr/>
          <p:nvPr/>
        </p:nvSpPr>
        <p:spPr>
          <a:xfrm>
            <a:off x="4643438" y="3929066"/>
            <a:ext cx="1179810" cy="461665"/>
          </a:xfrm>
          <a:prstGeom prst="rect">
            <a:avLst/>
          </a:prstGeom>
        </p:spPr>
        <p:txBody>
          <a:bodyPr wrap="none">
            <a:spAutoFit/>
          </a:bodyPr>
          <a:lstStyle/>
          <a:p>
            <a:r>
              <a:rPr lang="en-US" altLang="zh-CN" sz="2400" i="1" dirty="0" smtClean="0">
                <a:solidFill>
                  <a:srgbClr val="FF0000"/>
                </a:solidFill>
              </a:rPr>
              <a:t>Twitter</a:t>
            </a:r>
            <a:r>
              <a:rPr lang="en-US" altLang="zh-CN" dirty="0" smtClean="0">
                <a:solidFill>
                  <a:srgbClr val="211D1E"/>
                </a:solidFill>
                <a:latin typeface="Sabon LT Std"/>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slide(fromBottom)">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
            <a:ext cx="9144000" cy="1142984"/>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425700" indent="-2063750"/>
            <a:r>
              <a:rPr lang="en-US" altLang="zh-CN" sz="4500" b="1" dirty="0" smtClean="0">
                <a:latin typeface="+mj-lt"/>
                <a:ea typeface="微软雅黑" panose="020B0503020204020204" pitchFamily="34" charset="-122"/>
              </a:rPr>
              <a:t>Unit 7     Time of technology: </a:t>
            </a:r>
          </a:p>
          <a:p>
            <a:pPr marL="2425700" indent="-2063750"/>
            <a:r>
              <a:rPr lang="en-US" altLang="zh-CN" sz="4500" b="1" dirty="0" smtClean="0">
                <a:latin typeface="+mj-lt"/>
                <a:ea typeface="微软雅黑" panose="020B0503020204020204" pitchFamily="34" charset="-122"/>
              </a:rPr>
              <a:t>	A   blessing or a curse?</a:t>
            </a:r>
            <a:endParaRPr lang="zh-CN" altLang="en-US" sz="4500" b="1" dirty="0">
              <a:latin typeface="+mj-lt"/>
              <a:ea typeface="微软雅黑" panose="020B0503020204020204" pitchFamily="34" charset="-122"/>
            </a:endParaRPr>
          </a:p>
        </p:txBody>
      </p:sp>
      <p:sp>
        <p:nvSpPr>
          <p:cNvPr id="5" name="AutoShape 132"/>
          <p:cNvSpPr>
            <a:spLocks noChangeArrowheads="1"/>
          </p:cNvSpPr>
          <p:nvPr/>
        </p:nvSpPr>
        <p:spPr bwMode="auto">
          <a:xfrm rot="10800000">
            <a:off x="1153118" y="-714404"/>
            <a:ext cx="1214446" cy="7572404"/>
          </a:xfrm>
          <a:prstGeom prst="upArrow">
            <a:avLst>
              <a:gd name="adj1" fmla="val 66296"/>
              <a:gd name="adj2" fmla="val 58426"/>
            </a:avLst>
          </a:prstGeom>
          <a:gradFill rotWithShape="1">
            <a:gsLst>
              <a:gs pos="0">
                <a:srgbClr val="FF9933">
                  <a:alpha val="50000"/>
                </a:srgbClr>
              </a:gs>
              <a:gs pos="100000">
                <a:srgbClr val="764718">
                  <a:alpha val="0"/>
                </a:srgbClr>
              </a:gs>
            </a:gsLst>
            <a:lin ang="5400000" scaled="1"/>
          </a:gradFill>
          <a:ln>
            <a:noFill/>
          </a:ln>
          <a:extLst>
            <a:ext uri="{91240B29-F687-4F45-9708-019B960494DF}">
              <a14:hiddenLine xmlns:a14="http://schemas.microsoft.com/office/drawing/2010/main" xmlns="" w="9525" algn="ctr">
                <a:solidFill>
                  <a:srgbClr val="000000"/>
                </a:solidFill>
                <a:miter lim="800000"/>
                <a:headEnd/>
                <a:tailEnd/>
              </a14:hiddenLine>
            </a:ext>
          </a:extLst>
        </p:spPr>
        <p:txBody>
          <a:bodyPr wrap="none" anchor="ctr"/>
          <a:lstStyle/>
          <a:p>
            <a:pPr latinLnBrk="1"/>
            <a:endParaRPr kumimoji="1" lang="ko-KR" altLang="en-US" smtClean="0">
              <a:solidFill>
                <a:srgbClr val="000000"/>
              </a:solidFill>
              <a:effectLst>
                <a:outerShdw blurRad="38100" dist="38100" dir="2700000" algn="tl">
                  <a:srgbClr val="000000">
                    <a:alpha val="43137"/>
                  </a:srgbClr>
                </a:outerShdw>
              </a:effectLst>
              <a:latin typeface="Gulim" pitchFamily="34" charset="-127"/>
              <a:ea typeface="Gulim" pitchFamily="34" charset="-127"/>
            </a:endParaRPr>
          </a:p>
        </p:txBody>
      </p:sp>
      <p:grpSp>
        <p:nvGrpSpPr>
          <p:cNvPr id="2" name="组合 26"/>
          <p:cNvGrpSpPr/>
          <p:nvPr/>
        </p:nvGrpSpPr>
        <p:grpSpPr>
          <a:xfrm>
            <a:off x="1714480" y="2000240"/>
            <a:ext cx="6565903" cy="720725"/>
            <a:chOff x="2545058" y="1266178"/>
            <a:chExt cx="6565903" cy="720725"/>
          </a:xfrm>
          <a:solidFill>
            <a:srgbClr val="FFCC00"/>
          </a:solidFill>
        </p:grpSpPr>
        <p:sp>
          <p:nvSpPr>
            <p:cNvPr id="8" name="Oval 153"/>
            <p:cNvSpPr>
              <a:spLocks noChangeArrowheads="1"/>
            </p:cNvSpPr>
            <p:nvPr/>
          </p:nvSpPr>
          <p:spPr bwMode="auto">
            <a:xfrm>
              <a:off x="2545058" y="1623368"/>
              <a:ext cx="95185" cy="95462"/>
            </a:xfrm>
            <a:prstGeom prst="ellipse">
              <a:avLst/>
            </a:prstGeom>
            <a:grpFill/>
            <a:ln>
              <a:noFill/>
            </a:ln>
            <a:extLst>
              <a:ext uri="{91240B29-F687-4F45-9708-019B960494DF}">
                <a14:hiddenLine xmlns:a14="http://schemas.microsoft.com/office/drawing/2010/main" xmlns="" w="9525" algn="ctr">
                  <a:solidFill>
                    <a:srgbClr val="000000"/>
                  </a:solidFill>
                  <a:round/>
                  <a:headEnd/>
                  <a:tailEnd/>
                </a14:hiddenLine>
              </a:ext>
            </a:extLst>
          </p:spPr>
          <p:txBody>
            <a:bodyPr wrap="none" anchor="ctr"/>
            <a:lstStyle/>
            <a:p>
              <a:pPr marL="0" marR="0" lvl="0" indent="0" algn="ctr" defTabSz="914400" eaLnBrk="1" fontAlgn="auto" latinLnBrk="1" hangingPunct="1">
                <a:lnSpc>
                  <a:spcPct val="100000"/>
                </a:lnSpc>
                <a:spcBef>
                  <a:spcPts val="0"/>
                </a:spcBef>
                <a:spcAft>
                  <a:spcPts val="0"/>
                </a:spcAft>
                <a:buClrTx/>
                <a:buSzTx/>
                <a:buFontTx/>
                <a:buNone/>
                <a:tabLst/>
                <a:defRPr/>
              </a:pPr>
              <a:endParaRPr kumimoji="1" lang="ko-KR" altLang="ko-KR" sz="1800" u="none" strike="noStrike" kern="0" cap="none" spc="0" normalizeH="0" baseline="0" noProof="0" smtClean="0">
                <a:ln>
                  <a:noFill/>
                </a:ln>
                <a:solidFill>
                  <a:srgbClr val="000000"/>
                </a:solidFill>
                <a:effectLst>
                  <a:outerShdw blurRad="38100" dist="38100" dir="2700000" algn="tl">
                    <a:srgbClr val="000000">
                      <a:alpha val="43137"/>
                    </a:srgbClr>
                  </a:outerShdw>
                </a:effectLst>
                <a:uLnTx/>
                <a:uFillTx/>
                <a:latin typeface="Gulim" pitchFamily="34" charset="-127"/>
                <a:ea typeface="Gulim" pitchFamily="34" charset="-127"/>
              </a:endParaRPr>
            </a:p>
          </p:txBody>
        </p:sp>
        <p:sp>
          <p:nvSpPr>
            <p:cNvPr id="25" name="AutoShape 182"/>
            <p:cNvSpPr>
              <a:spLocks noChangeArrowheads="1"/>
            </p:cNvSpPr>
            <p:nvPr/>
          </p:nvSpPr>
          <p:spPr bwMode="auto">
            <a:xfrm>
              <a:off x="2973686" y="1266178"/>
              <a:ext cx="6137275" cy="720725"/>
            </a:xfrm>
            <a:prstGeom prst="roundRect">
              <a:avLst>
                <a:gd name="adj" fmla="val 50000"/>
              </a:avLst>
            </a:prstGeom>
            <a:grpFill/>
            <a:ln w="19050" algn="ctr">
              <a:solidFill>
                <a:srgbClr val="FFFFFF"/>
              </a:solidFill>
              <a:round/>
              <a:headEnd/>
              <a:tailEnd/>
            </a:ln>
          </p:spPr>
          <p:txBody>
            <a:bodyPr wrap="none" anchor="ctr"/>
            <a:lstStyle/>
            <a:p>
              <a:pPr algn="ctr" latinLnBrk="1">
                <a:defRPr/>
              </a:pPr>
              <a:r>
                <a:rPr kumimoji="1" lang="en-US" altLang="ko-KR" sz="3600" b="1" kern="0" dirty="0" smtClean="0">
                  <a:ea typeface="Gulim" pitchFamily="34" charset="-127"/>
                  <a:hlinkClick r:id="rId2" action="ppaction://hlinksldjump"/>
                </a:rPr>
                <a:t>Opening up</a:t>
              </a:r>
              <a:endParaRPr kumimoji="1" lang="ko-KR" altLang="en-US" sz="3600" b="1" kern="0" dirty="0" smtClean="0">
                <a:ea typeface="Gulim" pitchFamily="34" charset="-127"/>
              </a:endParaRPr>
            </a:p>
          </p:txBody>
        </p:sp>
      </p:grpSp>
      <p:grpSp>
        <p:nvGrpSpPr>
          <p:cNvPr id="3" name="组合 27"/>
          <p:cNvGrpSpPr/>
          <p:nvPr/>
        </p:nvGrpSpPr>
        <p:grpSpPr>
          <a:xfrm>
            <a:off x="1714480" y="2779713"/>
            <a:ext cx="6572296" cy="720725"/>
            <a:chOff x="2555201" y="1292210"/>
            <a:chExt cx="6572296" cy="720725"/>
          </a:xfrm>
          <a:solidFill>
            <a:srgbClr val="FF9900"/>
          </a:solidFill>
        </p:grpSpPr>
        <p:sp>
          <p:nvSpPr>
            <p:cNvPr id="34" name="Oval 153"/>
            <p:cNvSpPr>
              <a:spLocks noChangeArrowheads="1"/>
            </p:cNvSpPr>
            <p:nvPr/>
          </p:nvSpPr>
          <p:spPr bwMode="auto">
            <a:xfrm>
              <a:off x="2555201" y="1649400"/>
              <a:ext cx="95185" cy="95462"/>
            </a:xfrm>
            <a:prstGeom prst="ellipse">
              <a:avLst/>
            </a:prstGeom>
            <a:grpFill/>
            <a:ln>
              <a:noFill/>
            </a:ln>
            <a:extLst>
              <a:ext uri="{91240B29-F687-4F45-9708-019B960494DF}">
                <a14:hiddenLine xmlns:a14="http://schemas.microsoft.com/office/drawing/2010/main" xmlns="" w="9525" algn="ctr">
                  <a:solidFill>
                    <a:srgbClr val="000000"/>
                  </a:solidFill>
                  <a:round/>
                  <a:headEnd/>
                  <a:tailEnd/>
                </a14:hiddenLine>
              </a:ext>
            </a:extLst>
          </p:spPr>
          <p:txBody>
            <a:bodyPr wrap="none" anchor="ctr"/>
            <a:lstStyle/>
            <a:p>
              <a:pPr marL="0" marR="0" lvl="0" indent="0" algn="ctr" defTabSz="914400" eaLnBrk="1" fontAlgn="auto" latinLnBrk="1" hangingPunct="1">
                <a:lnSpc>
                  <a:spcPct val="100000"/>
                </a:lnSpc>
                <a:spcBef>
                  <a:spcPts val="0"/>
                </a:spcBef>
                <a:spcAft>
                  <a:spcPts val="0"/>
                </a:spcAft>
                <a:buClrTx/>
                <a:buSzTx/>
                <a:buFontTx/>
                <a:buNone/>
                <a:tabLst/>
                <a:defRPr/>
              </a:pPr>
              <a:endParaRPr kumimoji="1" lang="ko-KR" altLang="ko-KR" sz="1800" u="none" strike="noStrike" kern="0" cap="none" spc="0" normalizeH="0" baseline="0" noProof="0" smtClean="0">
                <a:ln>
                  <a:noFill/>
                </a:ln>
                <a:solidFill>
                  <a:srgbClr val="000000"/>
                </a:solidFill>
                <a:effectLst>
                  <a:outerShdw blurRad="38100" dist="38100" dir="2700000" algn="tl">
                    <a:srgbClr val="000000">
                      <a:alpha val="43137"/>
                    </a:srgbClr>
                  </a:outerShdw>
                </a:effectLst>
                <a:uLnTx/>
                <a:uFillTx/>
                <a:latin typeface="Gulim" pitchFamily="34" charset="-127"/>
                <a:ea typeface="Gulim" pitchFamily="34" charset="-127"/>
              </a:endParaRPr>
            </a:p>
          </p:txBody>
        </p:sp>
        <p:sp>
          <p:nvSpPr>
            <p:cNvPr id="30" name="AutoShape 182"/>
            <p:cNvSpPr>
              <a:spLocks noChangeArrowheads="1"/>
            </p:cNvSpPr>
            <p:nvPr/>
          </p:nvSpPr>
          <p:spPr bwMode="auto">
            <a:xfrm>
              <a:off x="2990222" y="1292210"/>
              <a:ext cx="6137275" cy="720725"/>
            </a:xfrm>
            <a:prstGeom prst="roundRect">
              <a:avLst>
                <a:gd name="adj" fmla="val 50000"/>
              </a:avLst>
            </a:prstGeom>
            <a:grpFill/>
            <a:ln w="19050" algn="ctr">
              <a:solidFill>
                <a:srgbClr val="FFFFFF"/>
              </a:solidFill>
              <a:round/>
              <a:headEnd/>
              <a:tailEnd/>
            </a:ln>
          </p:spPr>
          <p:txBody>
            <a:bodyPr wrap="none" anchor="ctr"/>
            <a:lstStyle/>
            <a:p>
              <a:pPr algn="ctr" latinLnBrk="1">
                <a:defRPr/>
              </a:pPr>
              <a:r>
                <a:rPr kumimoji="1" lang="en-US" altLang="ko-KR" sz="3600" b="1" kern="0" dirty="0" smtClean="0">
                  <a:ea typeface="Gulim" pitchFamily="34" charset="-127"/>
                  <a:hlinkClick r:id="rId3" action="ppaction://hlinksldjump"/>
                </a:rPr>
                <a:t>Listening to the world</a:t>
              </a:r>
              <a:endParaRPr kumimoji="1" lang="ko-KR" altLang="en-US" sz="3600" b="1" kern="0" dirty="0" smtClean="0">
                <a:ea typeface="Gulim" pitchFamily="34" charset="-127"/>
              </a:endParaRPr>
            </a:p>
          </p:txBody>
        </p:sp>
      </p:grpSp>
      <p:grpSp>
        <p:nvGrpSpPr>
          <p:cNvPr id="6" name="组合 34"/>
          <p:cNvGrpSpPr/>
          <p:nvPr/>
        </p:nvGrpSpPr>
        <p:grpSpPr>
          <a:xfrm>
            <a:off x="1714480" y="3565531"/>
            <a:ext cx="6572296" cy="720725"/>
            <a:chOff x="2545059" y="1285860"/>
            <a:chExt cx="6572296" cy="720725"/>
          </a:xfrm>
          <a:solidFill>
            <a:schemeClr val="accent3"/>
          </a:solidFill>
        </p:grpSpPr>
        <p:sp>
          <p:nvSpPr>
            <p:cNvPr id="41" name="Oval 153"/>
            <p:cNvSpPr>
              <a:spLocks noChangeArrowheads="1"/>
            </p:cNvSpPr>
            <p:nvPr/>
          </p:nvSpPr>
          <p:spPr bwMode="auto">
            <a:xfrm>
              <a:off x="2545059" y="1643050"/>
              <a:ext cx="95185" cy="95462"/>
            </a:xfrm>
            <a:prstGeom prst="ellipse">
              <a:avLst/>
            </a:prstGeom>
            <a:grpFill/>
            <a:ln>
              <a:noFill/>
            </a:ln>
            <a:extLst>
              <a:ext uri="{91240B29-F687-4F45-9708-019B960494DF}">
                <a14:hiddenLine xmlns:a14="http://schemas.microsoft.com/office/drawing/2010/main" xmlns="" w="9525" algn="ctr">
                  <a:solidFill>
                    <a:srgbClr val="000000"/>
                  </a:solidFill>
                  <a:round/>
                  <a:headEnd/>
                  <a:tailEnd/>
                </a14:hiddenLine>
              </a:ext>
            </a:extLst>
          </p:spPr>
          <p:txBody>
            <a:bodyPr wrap="none" anchor="ctr"/>
            <a:lstStyle/>
            <a:p>
              <a:pPr marL="0" marR="0" lvl="0" indent="0" algn="ctr" defTabSz="914400" eaLnBrk="1" fontAlgn="auto" latinLnBrk="1" hangingPunct="1">
                <a:lnSpc>
                  <a:spcPct val="100000"/>
                </a:lnSpc>
                <a:spcBef>
                  <a:spcPts val="0"/>
                </a:spcBef>
                <a:spcAft>
                  <a:spcPts val="0"/>
                </a:spcAft>
                <a:buClrTx/>
                <a:buSzTx/>
                <a:buFontTx/>
                <a:buNone/>
                <a:tabLst/>
                <a:defRPr/>
              </a:pPr>
              <a:endParaRPr kumimoji="1" lang="ko-KR" altLang="ko-KR" sz="1800" u="none" strike="noStrike" kern="0" cap="none" spc="0" normalizeH="0" baseline="0" noProof="0" smtClean="0">
                <a:ln>
                  <a:noFill/>
                </a:ln>
                <a:solidFill>
                  <a:srgbClr val="000000"/>
                </a:solidFill>
                <a:effectLst>
                  <a:outerShdw blurRad="38100" dist="38100" dir="2700000" algn="tl">
                    <a:srgbClr val="000000">
                      <a:alpha val="43137"/>
                    </a:srgbClr>
                  </a:outerShdw>
                </a:effectLst>
                <a:uLnTx/>
                <a:uFillTx/>
                <a:latin typeface="Gulim" pitchFamily="34" charset="-127"/>
                <a:ea typeface="Gulim" pitchFamily="34" charset="-127"/>
              </a:endParaRPr>
            </a:p>
          </p:txBody>
        </p:sp>
        <p:sp>
          <p:nvSpPr>
            <p:cNvPr id="37" name="AutoShape 182"/>
            <p:cNvSpPr>
              <a:spLocks noChangeArrowheads="1"/>
            </p:cNvSpPr>
            <p:nvPr/>
          </p:nvSpPr>
          <p:spPr bwMode="auto">
            <a:xfrm>
              <a:off x="2980080" y="1285860"/>
              <a:ext cx="6137275" cy="720725"/>
            </a:xfrm>
            <a:prstGeom prst="roundRect">
              <a:avLst>
                <a:gd name="adj" fmla="val 50000"/>
              </a:avLst>
            </a:prstGeom>
            <a:grpFill/>
            <a:ln w="19050" algn="ctr">
              <a:solidFill>
                <a:srgbClr val="FFFFFF"/>
              </a:solidFill>
              <a:round/>
              <a:headEnd/>
              <a:tailEnd/>
            </a:ln>
          </p:spPr>
          <p:txBody>
            <a:bodyPr wrap="none" anchor="ctr"/>
            <a:lstStyle/>
            <a:p>
              <a:pPr algn="ctr" latinLnBrk="1">
                <a:defRPr/>
              </a:pPr>
              <a:r>
                <a:rPr kumimoji="1" lang="en-US" altLang="ko-KR" sz="3600" b="1" kern="0" dirty="0" smtClean="0">
                  <a:ea typeface="Gulim" pitchFamily="34" charset="-127"/>
                  <a:hlinkClick r:id="rId4" action="ppaction://hlinksldjump"/>
                </a:rPr>
                <a:t>Speaking for communication</a:t>
              </a:r>
              <a:endParaRPr kumimoji="1" lang="ko-KR" altLang="en-US" sz="3600" b="1" kern="0" dirty="0" smtClean="0">
                <a:ea typeface="Gulim" pitchFamily="34" charset="-127"/>
              </a:endParaRPr>
            </a:p>
          </p:txBody>
        </p:sp>
      </p:grpSp>
      <p:grpSp>
        <p:nvGrpSpPr>
          <p:cNvPr id="7" name="组合 41"/>
          <p:cNvGrpSpPr/>
          <p:nvPr/>
        </p:nvGrpSpPr>
        <p:grpSpPr>
          <a:xfrm>
            <a:off x="1714480" y="4351349"/>
            <a:ext cx="6572296" cy="720725"/>
            <a:chOff x="2545059" y="1285860"/>
            <a:chExt cx="6572296" cy="720725"/>
          </a:xfrm>
          <a:solidFill>
            <a:schemeClr val="accent5">
              <a:lumMod val="60000"/>
              <a:lumOff val="40000"/>
            </a:schemeClr>
          </a:solidFill>
        </p:grpSpPr>
        <p:sp>
          <p:nvSpPr>
            <p:cNvPr id="48" name="Oval 153"/>
            <p:cNvSpPr>
              <a:spLocks noChangeArrowheads="1"/>
            </p:cNvSpPr>
            <p:nvPr/>
          </p:nvSpPr>
          <p:spPr bwMode="auto">
            <a:xfrm>
              <a:off x="2545059" y="1571612"/>
              <a:ext cx="95185" cy="95462"/>
            </a:xfrm>
            <a:prstGeom prst="ellipse">
              <a:avLst/>
            </a:prstGeom>
            <a:grpFill/>
            <a:ln>
              <a:noFill/>
            </a:ln>
            <a:extLst>
              <a:ext uri="{91240B29-F687-4F45-9708-019B960494DF}">
                <a14:hiddenLine xmlns:a14="http://schemas.microsoft.com/office/drawing/2010/main" xmlns="" w="9525" algn="ctr">
                  <a:solidFill>
                    <a:srgbClr val="000000"/>
                  </a:solidFill>
                  <a:round/>
                  <a:headEnd/>
                  <a:tailEnd/>
                </a14:hiddenLine>
              </a:ext>
            </a:extLst>
          </p:spPr>
          <p:txBody>
            <a:bodyPr wrap="none" anchor="ctr"/>
            <a:lstStyle/>
            <a:p>
              <a:pPr marL="0" marR="0" lvl="0" indent="0" algn="ctr" defTabSz="914400" eaLnBrk="1" fontAlgn="auto" latinLnBrk="1" hangingPunct="1">
                <a:lnSpc>
                  <a:spcPct val="100000"/>
                </a:lnSpc>
                <a:spcBef>
                  <a:spcPts val="0"/>
                </a:spcBef>
                <a:spcAft>
                  <a:spcPts val="0"/>
                </a:spcAft>
                <a:buClrTx/>
                <a:buSzTx/>
                <a:buFontTx/>
                <a:buNone/>
                <a:tabLst/>
                <a:defRPr/>
              </a:pPr>
              <a:endParaRPr kumimoji="1" lang="ko-KR" altLang="ko-KR" sz="1800" u="none" strike="noStrike" kern="0" cap="none" spc="0" normalizeH="0" baseline="0" noProof="0" smtClean="0">
                <a:ln>
                  <a:noFill/>
                </a:ln>
                <a:solidFill>
                  <a:srgbClr val="000000"/>
                </a:solidFill>
                <a:effectLst>
                  <a:outerShdw blurRad="38100" dist="38100" dir="2700000" algn="tl">
                    <a:srgbClr val="000000">
                      <a:alpha val="43137"/>
                    </a:srgbClr>
                  </a:outerShdw>
                </a:effectLst>
                <a:uLnTx/>
                <a:uFillTx/>
                <a:latin typeface="Gulim" pitchFamily="34" charset="-127"/>
                <a:ea typeface="Gulim" pitchFamily="34" charset="-127"/>
              </a:endParaRPr>
            </a:p>
          </p:txBody>
        </p:sp>
        <p:sp>
          <p:nvSpPr>
            <p:cNvPr id="44" name="AutoShape 182"/>
            <p:cNvSpPr>
              <a:spLocks noChangeArrowheads="1"/>
            </p:cNvSpPr>
            <p:nvPr/>
          </p:nvSpPr>
          <p:spPr bwMode="auto">
            <a:xfrm>
              <a:off x="2980080" y="1285860"/>
              <a:ext cx="6137275" cy="720725"/>
            </a:xfrm>
            <a:prstGeom prst="roundRect">
              <a:avLst>
                <a:gd name="adj" fmla="val 50000"/>
              </a:avLst>
            </a:prstGeom>
            <a:grpFill/>
            <a:ln w="19050" algn="ctr">
              <a:solidFill>
                <a:srgbClr val="FFFFFF"/>
              </a:solidFill>
              <a:round/>
              <a:headEnd/>
              <a:tailEnd/>
            </a:ln>
          </p:spPr>
          <p:txBody>
            <a:bodyPr wrap="none" anchor="ctr"/>
            <a:lstStyle/>
            <a:p>
              <a:pPr algn="ctr" latinLnBrk="1">
                <a:defRPr/>
              </a:pPr>
              <a:r>
                <a:rPr kumimoji="1" lang="en-US" altLang="ko-KR" sz="3600" b="1" kern="0" dirty="0" smtClean="0">
                  <a:solidFill>
                    <a:srgbClr val="000000"/>
                  </a:solidFill>
                  <a:ea typeface="Gulim" pitchFamily="34" charset="-127"/>
                  <a:hlinkClick r:id="rId5" action="ppaction://hlinksldjump"/>
                </a:rPr>
                <a:t>Further practice in listening</a:t>
              </a:r>
              <a:endParaRPr kumimoji="1" lang="ko-KR" altLang="en-US" sz="3600" b="1" kern="0" dirty="0" smtClean="0">
                <a:solidFill>
                  <a:srgbClr val="000000"/>
                </a:solidFill>
                <a:ea typeface="Gulim" pitchFamily="34" charset="-127"/>
              </a:endParaRPr>
            </a:p>
          </p:txBody>
        </p:sp>
      </p:grpSp>
      <p:grpSp>
        <p:nvGrpSpPr>
          <p:cNvPr id="9" name="组合 57"/>
          <p:cNvGrpSpPr/>
          <p:nvPr/>
        </p:nvGrpSpPr>
        <p:grpSpPr>
          <a:xfrm>
            <a:off x="571472" y="5143512"/>
            <a:ext cx="7708911" cy="720725"/>
            <a:chOff x="571472" y="5357826"/>
            <a:chExt cx="7708911" cy="720725"/>
          </a:xfrm>
        </p:grpSpPr>
        <p:grpSp>
          <p:nvGrpSpPr>
            <p:cNvPr id="10" name="组合 48"/>
            <p:cNvGrpSpPr/>
            <p:nvPr/>
          </p:nvGrpSpPr>
          <p:grpSpPr>
            <a:xfrm>
              <a:off x="571472" y="5357826"/>
              <a:ext cx="7708911" cy="720725"/>
              <a:chOff x="1412193" y="1292205"/>
              <a:chExt cx="7708911" cy="720725"/>
            </a:xfrm>
          </p:grpSpPr>
          <p:sp>
            <p:nvSpPr>
              <p:cNvPr id="55" name="Oval 153"/>
              <p:cNvSpPr>
                <a:spLocks noChangeArrowheads="1"/>
              </p:cNvSpPr>
              <p:nvPr/>
            </p:nvSpPr>
            <p:spPr bwMode="auto">
              <a:xfrm>
                <a:off x="1412193" y="1436060"/>
                <a:ext cx="95185" cy="95462"/>
              </a:xfrm>
              <a:prstGeom prst="ellipse">
                <a:avLst/>
              </a:prstGeom>
              <a:gradFill rotWithShape="1">
                <a:gsLst>
                  <a:gs pos="0">
                    <a:srgbClr val="FFFFFF">
                      <a:alpha val="50000"/>
                    </a:srgbClr>
                  </a:gs>
                  <a:gs pos="100000">
                    <a:srgbClr val="000000">
                      <a:alpha val="0"/>
                    </a:srgbClr>
                  </a:gs>
                </a:gsLst>
                <a:path path="shape">
                  <a:fillToRect l="50000" t="50000" r="50000" b="50000"/>
                </a:path>
              </a:gradFill>
              <a:ln>
                <a:noFill/>
              </a:ln>
              <a:extLst>
                <a:ext uri="{91240B29-F687-4F45-9708-019B960494DF}">
                  <a14:hiddenLine xmlns:a14="http://schemas.microsoft.com/office/drawing/2010/main" xmlns="" w="9525" algn="ctr">
                    <a:solidFill>
                      <a:srgbClr val="000000"/>
                    </a:solidFill>
                    <a:round/>
                    <a:headEnd/>
                    <a:tailEnd/>
                  </a14:hiddenLine>
                </a:ext>
              </a:extLst>
            </p:spPr>
            <p:txBody>
              <a:bodyPr wrap="none" anchor="ctr"/>
              <a:lstStyle/>
              <a:p>
                <a:pPr marL="0" marR="0" lvl="0" indent="0" algn="ctr" defTabSz="914400" eaLnBrk="1" fontAlgn="auto" latinLnBrk="1" hangingPunct="1">
                  <a:lnSpc>
                    <a:spcPct val="100000"/>
                  </a:lnSpc>
                  <a:spcBef>
                    <a:spcPts val="0"/>
                  </a:spcBef>
                  <a:spcAft>
                    <a:spcPts val="0"/>
                  </a:spcAft>
                  <a:buClrTx/>
                  <a:buSzTx/>
                  <a:buFontTx/>
                  <a:buNone/>
                  <a:tabLst/>
                  <a:defRPr/>
                </a:pPr>
                <a:endParaRPr kumimoji="1" lang="ko-KR" altLang="ko-KR" sz="1800" u="none" strike="noStrike" kern="0" cap="none" spc="0" normalizeH="0" baseline="0" noProof="0" smtClean="0">
                  <a:ln>
                    <a:noFill/>
                  </a:ln>
                  <a:solidFill>
                    <a:srgbClr val="000000"/>
                  </a:solidFill>
                  <a:effectLst>
                    <a:outerShdw blurRad="38100" dist="38100" dir="2700000" algn="tl">
                      <a:srgbClr val="000000">
                        <a:alpha val="43137"/>
                      </a:srgbClr>
                    </a:outerShdw>
                  </a:effectLst>
                  <a:uLnTx/>
                  <a:uFillTx/>
                  <a:latin typeface="Gulim" pitchFamily="34" charset="-127"/>
                  <a:ea typeface="Gulim" pitchFamily="34" charset="-127"/>
                </a:endParaRPr>
              </a:p>
            </p:txBody>
          </p:sp>
          <p:sp>
            <p:nvSpPr>
              <p:cNvPr id="51" name="AutoShape 182"/>
              <p:cNvSpPr>
                <a:spLocks noChangeArrowheads="1"/>
              </p:cNvSpPr>
              <p:nvPr/>
            </p:nvSpPr>
            <p:spPr bwMode="auto">
              <a:xfrm>
                <a:off x="2983829" y="1292205"/>
                <a:ext cx="6137275" cy="720725"/>
              </a:xfrm>
              <a:prstGeom prst="roundRect">
                <a:avLst>
                  <a:gd name="adj" fmla="val 50000"/>
                </a:avLst>
              </a:prstGeom>
              <a:solidFill>
                <a:schemeClr val="bg1">
                  <a:lumMod val="75000"/>
                </a:schemeClr>
              </a:solidFill>
              <a:ln w="19050" algn="ctr">
                <a:solidFill>
                  <a:srgbClr val="FFFFFF"/>
                </a:solidFill>
                <a:round/>
                <a:headEnd/>
                <a:tailEnd/>
              </a:ln>
            </p:spPr>
            <p:txBody>
              <a:bodyPr wrap="none" anchor="ctr"/>
              <a:lstStyle/>
              <a:p>
                <a:pPr algn="ctr" latinLnBrk="1">
                  <a:defRPr/>
                </a:pPr>
                <a:r>
                  <a:rPr kumimoji="1" lang="en-US" altLang="ko-KR" sz="3600" b="1" kern="0" dirty="0" smtClean="0">
                    <a:solidFill>
                      <a:srgbClr val="000000"/>
                    </a:solidFill>
                    <a:ea typeface="Gulim" pitchFamily="34" charset="-127"/>
                    <a:hlinkClick r:id="rId6" action="ppaction://hlinksldjump"/>
                  </a:rPr>
                  <a:t>Wrapping up</a:t>
                </a:r>
                <a:endParaRPr kumimoji="1" lang="ko-KR" altLang="en-US" sz="3600" b="1" kern="0" dirty="0" smtClean="0">
                  <a:solidFill>
                    <a:srgbClr val="000000"/>
                  </a:solidFill>
                  <a:ea typeface="Gulim" pitchFamily="34" charset="-127"/>
                </a:endParaRPr>
              </a:p>
            </p:txBody>
          </p:sp>
        </p:grpSp>
        <p:sp>
          <p:nvSpPr>
            <p:cNvPr id="57" name="Oval 153"/>
            <p:cNvSpPr>
              <a:spLocks noChangeArrowheads="1"/>
            </p:cNvSpPr>
            <p:nvPr/>
          </p:nvSpPr>
          <p:spPr bwMode="auto">
            <a:xfrm>
              <a:off x="1714480" y="5715016"/>
              <a:ext cx="95185" cy="95462"/>
            </a:xfrm>
            <a:prstGeom prst="ellipse">
              <a:avLst/>
            </a:prstGeom>
            <a:solidFill>
              <a:schemeClr val="bg1">
                <a:lumMod val="75000"/>
              </a:schemeClr>
            </a:solidFill>
            <a:ln>
              <a:noFill/>
            </a:ln>
            <a:extLst>
              <a:ext uri="{91240B29-F687-4F45-9708-019B960494DF}">
                <a14:hiddenLine xmlns:a14="http://schemas.microsoft.com/office/drawing/2010/main" xmlns="" w="9525" algn="ctr">
                  <a:solidFill>
                    <a:srgbClr val="000000"/>
                  </a:solidFill>
                  <a:round/>
                  <a:headEnd/>
                  <a:tailEnd/>
                </a14:hiddenLine>
              </a:ext>
            </a:extLst>
          </p:spPr>
          <p:txBody>
            <a:bodyPr wrap="none" anchor="ctr"/>
            <a:lstStyle/>
            <a:p>
              <a:pPr marL="0" marR="0" lvl="0" indent="0" algn="ctr" defTabSz="914400" eaLnBrk="1" fontAlgn="auto" latinLnBrk="1" hangingPunct="1">
                <a:lnSpc>
                  <a:spcPct val="100000"/>
                </a:lnSpc>
                <a:spcBef>
                  <a:spcPts val="0"/>
                </a:spcBef>
                <a:spcAft>
                  <a:spcPts val="0"/>
                </a:spcAft>
                <a:buClrTx/>
                <a:buSzTx/>
                <a:buFontTx/>
                <a:buNone/>
                <a:tabLst/>
                <a:defRPr/>
              </a:pPr>
              <a:endParaRPr kumimoji="1" lang="ko-KR" altLang="ko-KR" sz="1800" u="none" strike="noStrike" kern="0" cap="none" spc="0" normalizeH="0" baseline="0" noProof="0" smtClean="0">
                <a:ln>
                  <a:noFill/>
                </a:ln>
                <a:solidFill>
                  <a:srgbClr val="000000"/>
                </a:solidFill>
                <a:effectLst>
                  <a:outerShdw blurRad="38100" dist="38100" dir="2700000" algn="tl">
                    <a:srgbClr val="000000">
                      <a:alpha val="43137"/>
                    </a:srgbClr>
                  </a:outerShdw>
                </a:effectLst>
                <a:uLnTx/>
                <a:uFillTx/>
                <a:latin typeface="Gulim" pitchFamily="34" charset="-127"/>
                <a:ea typeface="Gulim" pitchFamily="34" charset="-127"/>
              </a:endParaRPr>
            </a:p>
          </p:txBody>
        </p:sp>
      </p:grpSp>
      <p:grpSp>
        <p:nvGrpSpPr>
          <p:cNvPr id="11" name="组合 20"/>
          <p:cNvGrpSpPr/>
          <p:nvPr/>
        </p:nvGrpSpPr>
        <p:grpSpPr>
          <a:xfrm>
            <a:off x="1714480" y="1214422"/>
            <a:ext cx="6565903" cy="720725"/>
            <a:chOff x="2545058" y="1266178"/>
            <a:chExt cx="6565903" cy="720725"/>
          </a:xfrm>
          <a:solidFill>
            <a:srgbClr val="FFCC00"/>
          </a:solidFill>
        </p:grpSpPr>
        <p:sp>
          <p:nvSpPr>
            <p:cNvPr id="22" name="Oval 153"/>
            <p:cNvSpPr>
              <a:spLocks noChangeArrowheads="1"/>
            </p:cNvSpPr>
            <p:nvPr/>
          </p:nvSpPr>
          <p:spPr bwMode="auto">
            <a:xfrm>
              <a:off x="2545058" y="1623368"/>
              <a:ext cx="95185" cy="95462"/>
            </a:xfrm>
            <a:prstGeom prst="ellipse">
              <a:avLst/>
            </a:prstGeom>
            <a:grpFill/>
            <a:ln>
              <a:noFill/>
            </a:ln>
            <a:extLst>
              <a:ext uri="{91240B29-F687-4F45-9708-019B960494DF}">
                <a14:hiddenLine xmlns:a14="http://schemas.microsoft.com/office/drawing/2010/main" xmlns="" w="9525" algn="ctr">
                  <a:solidFill>
                    <a:srgbClr val="000000"/>
                  </a:solidFill>
                  <a:round/>
                  <a:headEnd/>
                  <a:tailEnd/>
                </a14:hiddenLine>
              </a:ext>
            </a:extLst>
          </p:spPr>
          <p:txBody>
            <a:bodyPr wrap="none" anchor="ctr"/>
            <a:lstStyle/>
            <a:p>
              <a:pPr marL="0" marR="0" lvl="0" indent="0" algn="ctr" defTabSz="914400" eaLnBrk="1" fontAlgn="auto" latinLnBrk="1" hangingPunct="1">
                <a:lnSpc>
                  <a:spcPct val="100000"/>
                </a:lnSpc>
                <a:spcBef>
                  <a:spcPts val="0"/>
                </a:spcBef>
                <a:spcAft>
                  <a:spcPts val="0"/>
                </a:spcAft>
                <a:buClrTx/>
                <a:buSzTx/>
                <a:buFontTx/>
                <a:buNone/>
                <a:tabLst/>
                <a:defRPr/>
              </a:pPr>
              <a:endParaRPr kumimoji="1" lang="ko-KR" altLang="ko-KR" sz="1800" u="none" strike="noStrike" kern="0" cap="none" spc="0" normalizeH="0" baseline="0" noProof="0" smtClean="0">
                <a:ln>
                  <a:noFill/>
                </a:ln>
                <a:solidFill>
                  <a:srgbClr val="000000"/>
                </a:solidFill>
                <a:effectLst>
                  <a:outerShdw blurRad="38100" dist="38100" dir="2700000" algn="tl">
                    <a:srgbClr val="000000">
                      <a:alpha val="43137"/>
                    </a:srgbClr>
                  </a:outerShdw>
                </a:effectLst>
                <a:uLnTx/>
                <a:uFillTx/>
                <a:latin typeface="Gulim" pitchFamily="34" charset="-127"/>
                <a:ea typeface="Gulim" pitchFamily="34" charset="-127"/>
              </a:endParaRPr>
            </a:p>
          </p:txBody>
        </p:sp>
        <p:sp>
          <p:nvSpPr>
            <p:cNvPr id="23" name="AutoShape 182"/>
            <p:cNvSpPr>
              <a:spLocks noChangeArrowheads="1"/>
            </p:cNvSpPr>
            <p:nvPr/>
          </p:nvSpPr>
          <p:spPr bwMode="auto">
            <a:xfrm>
              <a:off x="2973686" y="1266178"/>
              <a:ext cx="6137275" cy="720725"/>
            </a:xfrm>
            <a:prstGeom prst="roundRect">
              <a:avLst>
                <a:gd name="adj" fmla="val 50000"/>
              </a:avLst>
            </a:prstGeom>
            <a:solidFill>
              <a:schemeClr val="accent6">
                <a:lumMod val="60000"/>
                <a:lumOff val="40000"/>
              </a:schemeClr>
            </a:solidFill>
            <a:ln w="19050" algn="ctr">
              <a:solidFill>
                <a:srgbClr val="FFFFFF"/>
              </a:solidFill>
              <a:round/>
              <a:headEnd/>
              <a:tailEnd/>
            </a:ln>
          </p:spPr>
          <p:txBody>
            <a:bodyPr wrap="none" anchor="ctr"/>
            <a:lstStyle/>
            <a:p>
              <a:pPr algn="ctr" latinLnBrk="1">
                <a:defRPr/>
              </a:pPr>
              <a:r>
                <a:rPr kumimoji="1" lang="en-US" altLang="ko-KR" sz="3600" b="1" kern="0" dirty="0" smtClean="0">
                  <a:ea typeface="Gulim" pitchFamily="34" charset="-127"/>
                  <a:hlinkClick r:id="rId7" action="ppaction://hlinksldjump"/>
                </a:rPr>
                <a:t>Learning objectives</a:t>
              </a:r>
              <a:endParaRPr kumimoji="1" lang="ko-KR" altLang="en-US" sz="3600" b="1" kern="0" dirty="0" smtClean="0">
                <a:ea typeface="Gulim" pitchFamily="34" charset="-127"/>
              </a:endParaRPr>
            </a:p>
          </p:txBody>
        </p:sp>
      </p:grpSp>
      <p:grpSp>
        <p:nvGrpSpPr>
          <p:cNvPr id="12" name="组合 23"/>
          <p:cNvGrpSpPr/>
          <p:nvPr/>
        </p:nvGrpSpPr>
        <p:grpSpPr>
          <a:xfrm>
            <a:off x="585760" y="5922961"/>
            <a:ext cx="7708911" cy="720725"/>
            <a:chOff x="571472" y="5357826"/>
            <a:chExt cx="7708911" cy="720725"/>
          </a:xfrm>
        </p:grpSpPr>
        <p:grpSp>
          <p:nvGrpSpPr>
            <p:cNvPr id="13" name="组合 48"/>
            <p:cNvGrpSpPr/>
            <p:nvPr/>
          </p:nvGrpSpPr>
          <p:grpSpPr>
            <a:xfrm>
              <a:off x="571472" y="5357826"/>
              <a:ext cx="7708911" cy="720725"/>
              <a:chOff x="1412193" y="1292205"/>
              <a:chExt cx="7708911" cy="720725"/>
            </a:xfrm>
          </p:grpSpPr>
          <p:sp>
            <p:nvSpPr>
              <p:cNvPr id="31" name="Oval 153"/>
              <p:cNvSpPr>
                <a:spLocks noChangeArrowheads="1"/>
              </p:cNvSpPr>
              <p:nvPr/>
            </p:nvSpPr>
            <p:spPr bwMode="auto">
              <a:xfrm>
                <a:off x="1412193" y="1436060"/>
                <a:ext cx="95185" cy="95462"/>
              </a:xfrm>
              <a:prstGeom prst="ellipse">
                <a:avLst/>
              </a:prstGeom>
              <a:gradFill rotWithShape="1">
                <a:gsLst>
                  <a:gs pos="0">
                    <a:srgbClr val="FFFFFF">
                      <a:alpha val="50000"/>
                    </a:srgbClr>
                  </a:gs>
                  <a:gs pos="100000">
                    <a:srgbClr val="000000">
                      <a:alpha val="0"/>
                    </a:srgbClr>
                  </a:gs>
                </a:gsLst>
                <a:path path="shape">
                  <a:fillToRect l="50000" t="50000" r="50000" b="50000"/>
                </a:path>
              </a:gradFill>
              <a:ln>
                <a:noFill/>
              </a:ln>
              <a:extLst>
                <a:ext uri="{91240B29-F687-4F45-9708-019B960494DF}">
                  <a14:hiddenLine xmlns:a14="http://schemas.microsoft.com/office/drawing/2010/main" xmlns="" w="9525" algn="ctr">
                    <a:solidFill>
                      <a:srgbClr val="000000"/>
                    </a:solidFill>
                    <a:round/>
                    <a:headEnd/>
                    <a:tailEnd/>
                  </a14:hiddenLine>
                </a:ext>
              </a:extLst>
            </p:spPr>
            <p:txBody>
              <a:bodyPr wrap="none" anchor="ctr"/>
              <a:lstStyle/>
              <a:p>
                <a:pPr marL="0" marR="0" lvl="0" indent="0" algn="ctr" defTabSz="914400" eaLnBrk="1" fontAlgn="auto" latinLnBrk="1" hangingPunct="1">
                  <a:lnSpc>
                    <a:spcPct val="100000"/>
                  </a:lnSpc>
                  <a:spcBef>
                    <a:spcPts val="0"/>
                  </a:spcBef>
                  <a:spcAft>
                    <a:spcPts val="0"/>
                  </a:spcAft>
                  <a:buClrTx/>
                  <a:buSzTx/>
                  <a:buFontTx/>
                  <a:buNone/>
                  <a:tabLst/>
                  <a:defRPr/>
                </a:pPr>
                <a:endParaRPr kumimoji="1" lang="ko-KR" altLang="ko-KR" sz="1800" u="none" strike="noStrike" kern="0" cap="none" spc="0" normalizeH="0" baseline="0" noProof="0" smtClean="0">
                  <a:ln>
                    <a:noFill/>
                  </a:ln>
                  <a:solidFill>
                    <a:srgbClr val="000000"/>
                  </a:solidFill>
                  <a:effectLst>
                    <a:outerShdw blurRad="38100" dist="38100" dir="2700000" algn="tl">
                      <a:srgbClr val="000000">
                        <a:alpha val="43137"/>
                      </a:srgbClr>
                    </a:outerShdw>
                  </a:effectLst>
                  <a:uLnTx/>
                  <a:uFillTx/>
                  <a:latin typeface="Gulim" pitchFamily="34" charset="-127"/>
                  <a:ea typeface="Gulim" pitchFamily="34" charset="-127"/>
                </a:endParaRPr>
              </a:p>
            </p:txBody>
          </p:sp>
          <p:sp>
            <p:nvSpPr>
              <p:cNvPr id="32" name="AutoShape 182"/>
              <p:cNvSpPr>
                <a:spLocks noChangeArrowheads="1"/>
              </p:cNvSpPr>
              <p:nvPr/>
            </p:nvSpPr>
            <p:spPr bwMode="auto">
              <a:xfrm>
                <a:off x="2983829" y="1292205"/>
                <a:ext cx="6137275" cy="720725"/>
              </a:xfrm>
              <a:prstGeom prst="roundRect">
                <a:avLst>
                  <a:gd name="adj" fmla="val 50000"/>
                </a:avLst>
              </a:prstGeom>
              <a:solidFill>
                <a:srgbClr val="FFCCCC"/>
              </a:solidFill>
              <a:ln w="19050" algn="ctr">
                <a:solidFill>
                  <a:srgbClr val="FFFFFF"/>
                </a:solidFill>
                <a:round/>
                <a:headEnd/>
                <a:tailEnd/>
              </a:ln>
            </p:spPr>
            <p:txBody>
              <a:bodyPr wrap="none" anchor="ctr"/>
              <a:lstStyle/>
              <a:p>
                <a:pPr algn="ctr" latinLnBrk="1">
                  <a:defRPr/>
                </a:pPr>
                <a:r>
                  <a:rPr kumimoji="1" lang="en-US" altLang="ko-KR" sz="3600" b="1" kern="0" dirty="0" smtClean="0">
                    <a:solidFill>
                      <a:srgbClr val="000000"/>
                    </a:solidFill>
                    <a:ea typeface="Gulim" pitchFamily="34" charset="-127"/>
                    <a:hlinkClick r:id="rId8" action="ppaction://hlinksldjump"/>
                  </a:rPr>
                  <a:t>Fun time</a:t>
                </a:r>
                <a:endParaRPr kumimoji="1" lang="ko-KR" altLang="en-US" sz="3600" b="1" kern="0" dirty="0" smtClean="0">
                  <a:solidFill>
                    <a:srgbClr val="000000"/>
                  </a:solidFill>
                  <a:ea typeface="Gulim" pitchFamily="34" charset="-127"/>
                </a:endParaRPr>
              </a:p>
            </p:txBody>
          </p:sp>
        </p:grpSp>
        <p:sp>
          <p:nvSpPr>
            <p:cNvPr id="29" name="Oval 153"/>
            <p:cNvSpPr>
              <a:spLocks noChangeArrowheads="1"/>
            </p:cNvSpPr>
            <p:nvPr/>
          </p:nvSpPr>
          <p:spPr bwMode="auto">
            <a:xfrm>
              <a:off x="1714480" y="5715016"/>
              <a:ext cx="95185" cy="95462"/>
            </a:xfrm>
            <a:prstGeom prst="ellipse">
              <a:avLst/>
            </a:prstGeom>
            <a:solidFill>
              <a:srgbClr val="FF99CC"/>
            </a:solidFill>
            <a:ln>
              <a:noFill/>
            </a:ln>
            <a:extLst>
              <a:ext uri="{91240B29-F687-4F45-9708-019B960494DF}">
                <a14:hiddenLine xmlns:a14="http://schemas.microsoft.com/office/drawing/2010/main" xmlns="" w="9525" algn="ctr">
                  <a:solidFill>
                    <a:srgbClr val="000000"/>
                  </a:solidFill>
                  <a:round/>
                  <a:headEnd/>
                  <a:tailEnd/>
                </a14:hiddenLine>
              </a:ext>
            </a:extLst>
          </p:spPr>
          <p:txBody>
            <a:bodyPr wrap="none" anchor="ctr"/>
            <a:lstStyle/>
            <a:p>
              <a:pPr marL="0" marR="0" lvl="0" indent="0" algn="ctr" defTabSz="914400" eaLnBrk="1" fontAlgn="auto" latinLnBrk="1" hangingPunct="1">
                <a:lnSpc>
                  <a:spcPct val="100000"/>
                </a:lnSpc>
                <a:spcBef>
                  <a:spcPts val="0"/>
                </a:spcBef>
                <a:spcAft>
                  <a:spcPts val="0"/>
                </a:spcAft>
                <a:buClrTx/>
                <a:buSzTx/>
                <a:buFontTx/>
                <a:buNone/>
                <a:tabLst/>
                <a:defRPr/>
              </a:pPr>
              <a:endParaRPr kumimoji="1" lang="ko-KR" altLang="ko-KR" sz="1800" u="none" strike="noStrike" kern="0" cap="none" spc="0" normalizeH="0" baseline="0" noProof="0" smtClean="0">
                <a:ln>
                  <a:noFill/>
                </a:ln>
                <a:solidFill>
                  <a:srgbClr val="000000"/>
                </a:solidFill>
                <a:effectLst>
                  <a:outerShdw blurRad="38100" dist="38100" dir="2700000" algn="tl">
                    <a:srgbClr val="000000">
                      <a:alpha val="43137"/>
                    </a:srgbClr>
                  </a:outerShdw>
                </a:effectLst>
                <a:uLnTx/>
                <a:uFillTx/>
                <a:latin typeface="Gulim" pitchFamily="34" charset="-127"/>
                <a:ea typeface="Gulim" pitchFamily="34" charset="-127"/>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par>
                                <p:cTn id="13" presetID="10" presetClass="entr" presetSubtype="0" fill="hold" nodeType="with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par>
                                <p:cTn id="16" presetID="10" presetClass="entr" presetSubtype="0" fill="hold" nodeType="with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par>
                                <p:cTn id="19" presetID="10" presetClass="entr" presetSubtype="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par>
                                <p:cTn id="22" presetID="10" presetClass="entr" presetSubtype="0" fill="hold"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500"/>
                                        <p:tgtEl>
                                          <p:spTgt spid="7"/>
                                        </p:tgtEl>
                                      </p:cBhvr>
                                    </p:animEffect>
                                  </p:childTnLst>
                                </p:cTn>
                              </p:par>
                              <p:par>
                                <p:cTn id="25" presetID="10" presetClass="entr" presetSubtype="0" fill="hold" nodeType="with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par>
                                <p:cTn id="28" presetID="10" presetClass="entr" presetSubtype="0" fill="hold" nodeType="with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fade">
                                      <p:cBhvr>
                                        <p:cTn id="3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15" descr="87699.gif">
            <a:hlinkClick r:id="rId2" action="ppaction://hlinksldjump"/>
          </p:cNvPr>
          <p:cNvPicPr>
            <a:picLocks noChangeAspect="1"/>
          </p:cNvPicPr>
          <p:nvPr/>
        </p:nvPicPr>
        <p:blipFill>
          <a:blip r:embed="rId3"/>
          <a:stretch>
            <a:fillRect/>
          </a:stretch>
        </p:blipFill>
        <p:spPr>
          <a:xfrm>
            <a:off x="8534432" y="6215082"/>
            <a:ext cx="466724" cy="466724"/>
          </a:xfrm>
          <a:prstGeom prst="rect">
            <a:avLst/>
          </a:prstGeom>
        </p:spPr>
      </p:pic>
      <p:sp>
        <p:nvSpPr>
          <p:cNvPr id="4" name="矩形 3"/>
          <p:cNvSpPr/>
          <p:nvPr/>
        </p:nvSpPr>
        <p:spPr>
          <a:xfrm>
            <a:off x="0" y="1"/>
            <a:ext cx="9144000" cy="1142984"/>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361950"/>
            <a:r>
              <a:rPr lang="en-US" altLang="zh-CN" sz="4800" b="1" dirty="0" smtClean="0">
                <a:solidFill>
                  <a:schemeClr val="tx1"/>
                </a:solidFill>
                <a:latin typeface="+mj-lt"/>
                <a:ea typeface="微软雅黑" panose="020B0503020204020204" pitchFamily="34" charset="-122"/>
              </a:rPr>
              <a:t>Listening to the world</a:t>
            </a:r>
            <a:endParaRPr lang="zh-CN" altLang="en-US" sz="4800" b="1" dirty="0">
              <a:solidFill>
                <a:schemeClr val="tx1"/>
              </a:solidFill>
              <a:latin typeface="+mj-lt"/>
              <a:ea typeface="微软雅黑" panose="020B0503020204020204" pitchFamily="34" charset="-122"/>
            </a:endParaRPr>
          </a:p>
        </p:txBody>
      </p:sp>
      <p:sp>
        <p:nvSpPr>
          <p:cNvPr id="7" name="矩形 6"/>
          <p:cNvSpPr/>
          <p:nvPr/>
        </p:nvSpPr>
        <p:spPr>
          <a:xfrm>
            <a:off x="571472" y="4643446"/>
            <a:ext cx="3000396" cy="830997"/>
          </a:xfrm>
          <a:prstGeom prst="rect">
            <a:avLst/>
          </a:prstGeom>
        </p:spPr>
        <p:txBody>
          <a:bodyPr wrap="square">
            <a:spAutoFit/>
          </a:bodyPr>
          <a:lstStyle/>
          <a:p>
            <a:endParaRPr lang="en-US" altLang="zh-CN" sz="2400" dirty="0" smtClean="0"/>
          </a:p>
          <a:p>
            <a:endParaRPr lang="en-US" altLang="zh-CN" sz="2400" dirty="0" smtClean="0"/>
          </a:p>
        </p:txBody>
      </p:sp>
      <p:sp>
        <p:nvSpPr>
          <p:cNvPr id="9" name="TextBox 8"/>
          <p:cNvSpPr txBox="1"/>
          <p:nvPr/>
        </p:nvSpPr>
        <p:spPr>
          <a:xfrm>
            <a:off x="714348" y="1214422"/>
            <a:ext cx="1624163" cy="646331"/>
          </a:xfrm>
          <a:prstGeom prst="rect">
            <a:avLst/>
          </a:prstGeom>
          <a:noFill/>
        </p:spPr>
        <p:txBody>
          <a:bodyPr wrap="none" rtlCol="0">
            <a:spAutoFit/>
          </a:bodyPr>
          <a:lstStyle/>
          <a:p>
            <a:r>
              <a:rPr lang="en-US" altLang="zh-CN" sz="3600" b="1" u="sng" dirty="0" smtClean="0">
                <a:ln>
                  <a:solidFill>
                    <a:schemeClr val="accent5"/>
                  </a:solidFill>
                </a:ln>
                <a:solidFill>
                  <a:schemeClr val="accent5">
                    <a:lumMod val="75000"/>
                  </a:schemeClr>
                </a:solidFill>
              </a:rPr>
              <a:t>Sharing</a:t>
            </a:r>
            <a:endParaRPr lang="zh-CN" altLang="en-US" sz="3200" b="1" u="sng" dirty="0">
              <a:ln>
                <a:solidFill>
                  <a:schemeClr val="accent5"/>
                </a:solidFill>
              </a:ln>
              <a:solidFill>
                <a:schemeClr val="accent5">
                  <a:lumMod val="75000"/>
                </a:schemeClr>
              </a:solidFill>
            </a:endParaRPr>
          </a:p>
        </p:txBody>
      </p:sp>
      <p:grpSp>
        <p:nvGrpSpPr>
          <p:cNvPr id="2" name="组合 26"/>
          <p:cNvGrpSpPr/>
          <p:nvPr/>
        </p:nvGrpSpPr>
        <p:grpSpPr>
          <a:xfrm>
            <a:off x="785786" y="1809080"/>
            <a:ext cx="7072362" cy="476912"/>
            <a:chOff x="857224" y="1500174"/>
            <a:chExt cx="7072362" cy="476912"/>
          </a:xfrm>
        </p:grpSpPr>
        <p:sp>
          <p:nvSpPr>
            <p:cNvPr id="17" name="矩形 16"/>
            <p:cNvSpPr/>
            <p:nvPr/>
          </p:nvSpPr>
          <p:spPr>
            <a:xfrm>
              <a:off x="857224" y="1500174"/>
              <a:ext cx="357174" cy="461665"/>
            </a:xfrm>
            <a:prstGeom prst="rect">
              <a:avLst/>
            </a:prstGeom>
            <a:solidFill>
              <a:schemeClr val="accent5">
                <a:lumMod val="75000"/>
              </a:schemeClr>
            </a:solidFill>
          </p:spPr>
          <p:txBody>
            <a:bodyPr wrap="square">
              <a:spAutoFit/>
            </a:bodyPr>
            <a:lstStyle/>
            <a:p>
              <a:r>
                <a:rPr lang="en-US" altLang="zh-CN" sz="2400" b="1" dirty="0" smtClean="0">
                  <a:solidFill>
                    <a:schemeClr val="bg1"/>
                  </a:solidFill>
                </a:rPr>
                <a:t>4</a:t>
              </a:r>
              <a:endParaRPr lang="en-US" altLang="zh-CN" sz="2400" dirty="0" smtClean="0">
                <a:solidFill>
                  <a:schemeClr val="bg1"/>
                </a:solidFill>
              </a:endParaRPr>
            </a:p>
          </p:txBody>
        </p:sp>
        <p:sp>
          <p:nvSpPr>
            <p:cNvPr id="18" name="TextBox 17"/>
            <p:cNvSpPr txBox="1"/>
            <p:nvPr/>
          </p:nvSpPr>
          <p:spPr>
            <a:xfrm>
              <a:off x="1214414" y="1515421"/>
              <a:ext cx="6715172" cy="461665"/>
            </a:xfrm>
            <a:prstGeom prst="rect">
              <a:avLst/>
            </a:prstGeom>
            <a:noFill/>
          </p:spPr>
          <p:txBody>
            <a:bodyPr wrap="square" rtlCol="0">
              <a:spAutoFit/>
            </a:bodyPr>
            <a:lstStyle/>
            <a:p>
              <a:r>
                <a:rPr lang="en-US" altLang="zh-CN" sz="2400" dirty="0" smtClean="0">
                  <a:latin typeface="Arial" pitchFamily="34" charset="0"/>
                  <a:cs typeface="Arial" pitchFamily="34" charset="0"/>
                </a:rPr>
                <a:t>Watch Part 3 and fill in the blanks.</a:t>
              </a:r>
              <a:endParaRPr lang="zh-CN" altLang="en-US" sz="2400" dirty="0">
                <a:latin typeface="Arial" pitchFamily="34" charset="0"/>
                <a:cs typeface="Arial" pitchFamily="34" charset="0"/>
              </a:endParaRPr>
            </a:p>
          </p:txBody>
        </p:sp>
      </p:grpSp>
      <p:pic>
        <p:nvPicPr>
          <p:cNvPr id="1026" name="Picture 2"/>
          <p:cNvPicPr>
            <a:picLocks noChangeAspect="1" noChangeArrowheads="1"/>
          </p:cNvPicPr>
          <p:nvPr/>
        </p:nvPicPr>
        <p:blipFill>
          <a:blip r:embed="rId4"/>
          <a:srcRect/>
          <a:stretch>
            <a:fillRect/>
          </a:stretch>
        </p:blipFill>
        <p:spPr bwMode="auto">
          <a:xfrm>
            <a:off x="1214414" y="2643182"/>
            <a:ext cx="3370553" cy="1886400"/>
          </a:xfrm>
          <a:prstGeom prst="rect">
            <a:avLst/>
          </a:prstGeom>
          <a:noFill/>
          <a:ln w="9525">
            <a:noFill/>
            <a:miter lim="800000"/>
            <a:headEnd/>
            <a:tailEnd/>
          </a:ln>
          <a:effectLst/>
        </p:spPr>
      </p:pic>
      <p:sp>
        <p:nvSpPr>
          <p:cNvPr id="11" name="矩形 10"/>
          <p:cNvSpPr/>
          <p:nvPr/>
        </p:nvSpPr>
        <p:spPr>
          <a:xfrm>
            <a:off x="4643438" y="2500306"/>
            <a:ext cx="3857652" cy="1938992"/>
          </a:xfrm>
          <a:prstGeom prst="rect">
            <a:avLst/>
          </a:prstGeom>
        </p:spPr>
        <p:txBody>
          <a:bodyPr wrap="square">
            <a:spAutoFit/>
          </a:bodyPr>
          <a:lstStyle/>
          <a:p>
            <a:pPr marL="72000" indent="-457200"/>
            <a:r>
              <a:rPr lang="en-US" altLang="zh-CN" sz="2400" dirty="0" smtClean="0"/>
              <a:t>3 Why isn’t she using her iPod? 	</a:t>
            </a:r>
          </a:p>
          <a:p>
            <a:endParaRPr lang="en-US" altLang="zh-CN" sz="2400" b="1" dirty="0" smtClean="0"/>
          </a:p>
          <a:p>
            <a:r>
              <a:rPr lang="en-US" altLang="zh-CN" sz="2400" dirty="0" smtClean="0"/>
              <a:t>Answer: </a:t>
            </a:r>
          </a:p>
          <a:p>
            <a:r>
              <a:rPr lang="en-US" altLang="zh-CN" sz="2400" dirty="0" smtClean="0"/>
              <a:t>_______________________</a:t>
            </a:r>
          </a:p>
        </p:txBody>
      </p:sp>
      <p:sp>
        <p:nvSpPr>
          <p:cNvPr id="12" name="矩形 11"/>
          <p:cNvSpPr/>
          <p:nvPr/>
        </p:nvSpPr>
        <p:spPr>
          <a:xfrm>
            <a:off x="4635671" y="3967467"/>
            <a:ext cx="3293915" cy="461665"/>
          </a:xfrm>
          <a:prstGeom prst="rect">
            <a:avLst/>
          </a:prstGeom>
        </p:spPr>
        <p:txBody>
          <a:bodyPr wrap="none">
            <a:spAutoFit/>
          </a:bodyPr>
          <a:lstStyle/>
          <a:p>
            <a:r>
              <a:rPr lang="en-US" altLang="zh-CN" sz="2400" i="1" dirty="0" smtClean="0">
                <a:solidFill>
                  <a:srgbClr val="FF0000"/>
                </a:solidFill>
              </a:rPr>
              <a:t>Because it’s not charged.</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slide(fromBottom)">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15" descr="87699.gif">
            <a:hlinkClick r:id="rId2" action="ppaction://hlinksldjump"/>
          </p:cNvPr>
          <p:cNvPicPr>
            <a:picLocks noChangeAspect="1"/>
          </p:cNvPicPr>
          <p:nvPr/>
        </p:nvPicPr>
        <p:blipFill>
          <a:blip r:embed="rId3"/>
          <a:stretch>
            <a:fillRect/>
          </a:stretch>
        </p:blipFill>
        <p:spPr>
          <a:xfrm>
            <a:off x="8534432" y="6215082"/>
            <a:ext cx="466724" cy="466724"/>
          </a:xfrm>
          <a:prstGeom prst="rect">
            <a:avLst/>
          </a:prstGeom>
        </p:spPr>
      </p:pic>
      <p:sp>
        <p:nvSpPr>
          <p:cNvPr id="4" name="矩形 3"/>
          <p:cNvSpPr/>
          <p:nvPr/>
        </p:nvSpPr>
        <p:spPr>
          <a:xfrm>
            <a:off x="0" y="1"/>
            <a:ext cx="9144000" cy="1142984"/>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361950"/>
            <a:r>
              <a:rPr lang="en-US" altLang="zh-CN" sz="4800" b="1" dirty="0" smtClean="0">
                <a:solidFill>
                  <a:schemeClr val="tx1"/>
                </a:solidFill>
                <a:latin typeface="+mj-lt"/>
                <a:ea typeface="微软雅黑" panose="020B0503020204020204" pitchFamily="34" charset="-122"/>
              </a:rPr>
              <a:t>Listening to the world</a:t>
            </a:r>
            <a:endParaRPr lang="zh-CN" altLang="en-US" sz="4800" b="1" dirty="0">
              <a:solidFill>
                <a:schemeClr val="tx1"/>
              </a:solidFill>
              <a:latin typeface="+mj-lt"/>
              <a:ea typeface="微软雅黑" panose="020B0503020204020204" pitchFamily="34" charset="-122"/>
            </a:endParaRPr>
          </a:p>
        </p:txBody>
      </p:sp>
      <p:sp>
        <p:nvSpPr>
          <p:cNvPr id="9" name="TextBox 8"/>
          <p:cNvSpPr txBox="1"/>
          <p:nvPr/>
        </p:nvSpPr>
        <p:spPr>
          <a:xfrm>
            <a:off x="714348" y="1214422"/>
            <a:ext cx="1624163" cy="646331"/>
          </a:xfrm>
          <a:prstGeom prst="rect">
            <a:avLst/>
          </a:prstGeom>
          <a:noFill/>
        </p:spPr>
        <p:txBody>
          <a:bodyPr wrap="none" rtlCol="0">
            <a:spAutoFit/>
          </a:bodyPr>
          <a:lstStyle/>
          <a:p>
            <a:r>
              <a:rPr lang="en-US" altLang="zh-CN" sz="3600" b="1" u="sng" dirty="0" smtClean="0">
                <a:ln>
                  <a:solidFill>
                    <a:schemeClr val="accent5"/>
                  </a:solidFill>
                </a:ln>
                <a:solidFill>
                  <a:schemeClr val="accent5">
                    <a:lumMod val="75000"/>
                  </a:schemeClr>
                </a:solidFill>
              </a:rPr>
              <a:t>Sharing</a:t>
            </a:r>
            <a:endParaRPr lang="zh-CN" altLang="en-US" sz="3200" b="1" u="sng" dirty="0">
              <a:ln>
                <a:solidFill>
                  <a:schemeClr val="accent5"/>
                </a:solidFill>
              </a:ln>
              <a:solidFill>
                <a:schemeClr val="accent5">
                  <a:lumMod val="75000"/>
                </a:schemeClr>
              </a:solidFill>
            </a:endParaRPr>
          </a:p>
        </p:txBody>
      </p:sp>
      <p:grpSp>
        <p:nvGrpSpPr>
          <p:cNvPr id="2" name="组合 26"/>
          <p:cNvGrpSpPr/>
          <p:nvPr/>
        </p:nvGrpSpPr>
        <p:grpSpPr>
          <a:xfrm>
            <a:off x="785786" y="1809080"/>
            <a:ext cx="7072362" cy="476912"/>
            <a:chOff x="857224" y="1500174"/>
            <a:chExt cx="7072362" cy="476912"/>
          </a:xfrm>
        </p:grpSpPr>
        <p:sp>
          <p:nvSpPr>
            <p:cNvPr id="17" name="矩形 16"/>
            <p:cNvSpPr/>
            <p:nvPr/>
          </p:nvSpPr>
          <p:spPr>
            <a:xfrm>
              <a:off x="857224" y="1500174"/>
              <a:ext cx="357174" cy="461665"/>
            </a:xfrm>
            <a:prstGeom prst="rect">
              <a:avLst/>
            </a:prstGeom>
            <a:solidFill>
              <a:schemeClr val="accent5">
                <a:lumMod val="75000"/>
              </a:schemeClr>
            </a:solidFill>
          </p:spPr>
          <p:txBody>
            <a:bodyPr wrap="square">
              <a:spAutoFit/>
            </a:bodyPr>
            <a:lstStyle/>
            <a:p>
              <a:r>
                <a:rPr lang="en-US" altLang="zh-CN" sz="2400" b="1" dirty="0" smtClean="0">
                  <a:solidFill>
                    <a:schemeClr val="bg1"/>
                  </a:solidFill>
                </a:rPr>
                <a:t>4</a:t>
              </a:r>
              <a:endParaRPr lang="en-US" altLang="zh-CN" sz="2400" dirty="0" smtClean="0">
                <a:solidFill>
                  <a:schemeClr val="bg1"/>
                </a:solidFill>
              </a:endParaRPr>
            </a:p>
          </p:txBody>
        </p:sp>
        <p:sp>
          <p:nvSpPr>
            <p:cNvPr id="18" name="TextBox 17"/>
            <p:cNvSpPr txBox="1"/>
            <p:nvPr/>
          </p:nvSpPr>
          <p:spPr>
            <a:xfrm>
              <a:off x="1214414" y="1515421"/>
              <a:ext cx="6715172" cy="461665"/>
            </a:xfrm>
            <a:prstGeom prst="rect">
              <a:avLst/>
            </a:prstGeom>
            <a:noFill/>
          </p:spPr>
          <p:txBody>
            <a:bodyPr wrap="square" rtlCol="0">
              <a:spAutoFit/>
            </a:bodyPr>
            <a:lstStyle/>
            <a:p>
              <a:r>
                <a:rPr lang="en-US" altLang="zh-CN" sz="2400" dirty="0" smtClean="0">
                  <a:latin typeface="Arial" pitchFamily="34" charset="0"/>
                  <a:cs typeface="Arial" pitchFamily="34" charset="0"/>
                </a:rPr>
                <a:t>Watch Part 3 and fill in the blanks.</a:t>
              </a:r>
              <a:endParaRPr lang="zh-CN" altLang="en-US" sz="2400" dirty="0">
                <a:latin typeface="Arial" pitchFamily="34" charset="0"/>
                <a:cs typeface="Arial" pitchFamily="34" charset="0"/>
              </a:endParaRPr>
            </a:p>
          </p:txBody>
        </p:sp>
      </p:grpSp>
      <p:pic>
        <p:nvPicPr>
          <p:cNvPr id="2050" name="Picture 2"/>
          <p:cNvPicPr>
            <a:picLocks noChangeAspect="1" noChangeArrowheads="1"/>
          </p:cNvPicPr>
          <p:nvPr/>
        </p:nvPicPr>
        <p:blipFill>
          <a:blip r:embed="rId4"/>
          <a:srcRect/>
          <a:stretch>
            <a:fillRect/>
          </a:stretch>
        </p:blipFill>
        <p:spPr bwMode="auto">
          <a:xfrm>
            <a:off x="1214414" y="2643182"/>
            <a:ext cx="3353344" cy="1886400"/>
          </a:xfrm>
          <a:prstGeom prst="rect">
            <a:avLst/>
          </a:prstGeom>
          <a:noFill/>
          <a:ln w="9525">
            <a:noFill/>
            <a:miter lim="800000"/>
            <a:headEnd/>
            <a:tailEnd/>
          </a:ln>
          <a:effectLst/>
        </p:spPr>
      </p:pic>
      <p:sp>
        <p:nvSpPr>
          <p:cNvPr id="11" name="矩形 10"/>
          <p:cNvSpPr/>
          <p:nvPr/>
        </p:nvSpPr>
        <p:spPr>
          <a:xfrm>
            <a:off x="4643438" y="2500306"/>
            <a:ext cx="3857652" cy="2308324"/>
          </a:xfrm>
          <a:prstGeom prst="rect">
            <a:avLst/>
          </a:prstGeom>
        </p:spPr>
        <p:txBody>
          <a:bodyPr wrap="square">
            <a:spAutoFit/>
          </a:bodyPr>
          <a:lstStyle/>
          <a:p>
            <a:pPr marL="72000" indent="-457200"/>
            <a:r>
              <a:rPr lang="en-US" altLang="zh-CN" sz="2400" dirty="0" smtClean="0"/>
              <a:t>4 Which items of technology does he have with him?	</a:t>
            </a:r>
          </a:p>
          <a:p>
            <a:endParaRPr lang="en-US" altLang="zh-CN" sz="2400" b="1" dirty="0" smtClean="0"/>
          </a:p>
          <a:p>
            <a:r>
              <a:rPr lang="en-US" altLang="zh-CN" sz="2400" dirty="0" smtClean="0"/>
              <a:t>Answer: </a:t>
            </a:r>
          </a:p>
          <a:p>
            <a:r>
              <a:rPr lang="en-US" altLang="zh-CN" sz="2400" dirty="0" smtClean="0"/>
              <a:t>_______________________</a:t>
            </a:r>
          </a:p>
          <a:p>
            <a:r>
              <a:rPr lang="en-US" altLang="zh-CN" sz="2400" dirty="0" smtClean="0"/>
              <a:t>_______________________</a:t>
            </a:r>
            <a:endParaRPr lang="zh-CN" altLang="en-US" sz="2400" dirty="0"/>
          </a:p>
        </p:txBody>
      </p:sp>
      <p:sp>
        <p:nvSpPr>
          <p:cNvPr id="12" name="矩形 11"/>
          <p:cNvSpPr/>
          <p:nvPr/>
        </p:nvSpPr>
        <p:spPr>
          <a:xfrm>
            <a:off x="4643439" y="3929066"/>
            <a:ext cx="3857652" cy="830997"/>
          </a:xfrm>
          <a:prstGeom prst="rect">
            <a:avLst/>
          </a:prstGeom>
        </p:spPr>
        <p:txBody>
          <a:bodyPr wrap="square">
            <a:spAutoFit/>
          </a:bodyPr>
          <a:lstStyle/>
          <a:p>
            <a:r>
              <a:rPr lang="en-US" altLang="zh-CN" sz="2400" i="1" dirty="0" smtClean="0">
                <a:solidFill>
                  <a:srgbClr val="FF0000"/>
                </a:solidFill>
              </a:rPr>
              <a:t>His mobile phone and an MP3 player.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slide(fromBottom)">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15" descr="87699.gif">
            <a:hlinkClick r:id="rId2" action="ppaction://hlinksldjump"/>
          </p:cNvPr>
          <p:cNvPicPr>
            <a:picLocks noChangeAspect="1"/>
          </p:cNvPicPr>
          <p:nvPr/>
        </p:nvPicPr>
        <p:blipFill>
          <a:blip r:embed="rId3"/>
          <a:stretch>
            <a:fillRect/>
          </a:stretch>
        </p:blipFill>
        <p:spPr>
          <a:xfrm>
            <a:off x="8534432" y="6215082"/>
            <a:ext cx="466724" cy="466724"/>
          </a:xfrm>
          <a:prstGeom prst="rect">
            <a:avLst/>
          </a:prstGeom>
        </p:spPr>
      </p:pic>
      <p:sp>
        <p:nvSpPr>
          <p:cNvPr id="4" name="矩形 3"/>
          <p:cNvSpPr/>
          <p:nvPr/>
        </p:nvSpPr>
        <p:spPr>
          <a:xfrm>
            <a:off x="0" y="1"/>
            <a:ext cx="9144000" cy="1142984"/>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361950"/>
            <a:r>
              <a:rPr lang="en-US" altLang="zh-CN" sz="4800" b="1" dirty="0" smtClean="0">
                <a:solidFill>
                  <a:schemeClr val="tx1"/>
                </a:solidFill>
                <a:latin typeface="+mj-lt"/>
                <a:ea typeface="微软雅黑" panose="020B0503020204020204" pitchFamily="34" charset="-122"/>
              </a:rPr>
              <a:t>Listening to the world</a:t>
            </a:r>
            <a:endParaRPr lang="zh-CN" altLang="en-US" sz="4800" b="1" dirty="0">
              <a:solidFill>
                <a:schemeClr val="tx1"/>
              </a:solidFill>
              <a:latin typeface="+mj-lt"/>
              <a:ea typeface="微软雅黑" panose="020B0503020204020204" pitchFamily="34" charset="-122"/>
            </a:endParaRPr>
          </a:p>
        </p:txBody>
      </p:sp>
      <p:sp>
        <p:nvSpPr>
          <p:cNvPr id="9" name="TextBox 8"/>
          <p:cNvSpPr txBox="1"/>
          <p:nvPr/>
        </p:nvSpPr>
        <p:spPr>
          <a:xfrm>
            <a:off x="714348" y="1214422"/>
            <a:ext cx="1624163" cy="646331"/>
          </a:xfrm>
          <a:prstGeom prst="rect">
            <a:avLst/>
          </a:prstGeom>
          <a:noFill/>
        </p:spPr>
        <p:txBody>
          <a:bodyPr wrap="none" rtlCol="0">
            <a:spAutoFit/>
          </a:bodyPr>
          <a:lstStyle/>
          <a:p>
            <a:r>
              <a:rPr lang="en-US" altLang="zh-CN" sz="3600" b="1" u="sng" dirty="0" smtClean="0">
                <a:ln>
                  <a:solidFill>
                    <a:schemeClr val="accent5"/>
                  </a:solidFill>
                </a:ln>
                <a:solidFill>
                  <a:schemeClr val="accent5">
                    <a:lumMod val="75000"/>
                  </a:schemeClr>
                </a:solidFill>
              </a:rPr>
              <a:t>Sharing</a:t>
            </a:r>
            <a:endParaRPr lang="zh-CN" altLang="en-US" sz="3200" b="1" u="sng" dirty="0">
              <a:ln>
                <a:solidFill>
                  <a:schemeClr val="accent5"/>
                </a:solidFill>
              </a:ln>
              <a:solidFill>
                <a:schemeClr val="accent5">
                  <a:lumMod val="75000"/>
                </a:schemeClr>
              </a:solidFill>
            </a:endParaRPr>
          </a:p>
        </p:txBody>
      </p:sp>
      <p:grpSp>
        <p:nvGrpSpPr>
          <p:cNvPr id="2" name="组合 26"/>
          <p:cNvGrpSpPr/>
          <p:nvPr/>
        </p:nvGrpSpPr>
        <p:grpSpPr>
          <a:xfrm>
            <a:off x="785786" y="1809080"/>
            <a:ext cx="7072362" cy="476912"/>
            <a:chOff x="857224" y="1500174"/>
            <a:chExt cx="7072362" cy="476912"/>
          </a:xfrm>
        </p:grpSpPr>
        <p:sp>
          <p:nvSpPr>
            <p:cNvPr id="17" name="矩形 16"/>
            <p:cNvSpPr/>
            <p:nvPr/>
          </p:nvSpPr>
          <p:spPr>
            <a:xfrm>
              <a:off x="857224" y="1500174"/>
              <a:ext cx="357174" cy="461665"/>
            </a:xfrm>
            <a:prstGeom prst="rect">
              <a:avLst/>
            </a:prstGeom>
            <a:solidFill>
              <a:schemeClr val="accent5">
                <a:lumMod val="75000"/>
              </a:schemeClr>
            </a:solidFill>
          </p:spPr>
          <p:txBody>
            <a:bodyPr wrap="square">
              <a:spAutoFit/>
            </a:bodyPr>
            <a:lstStyle/>
            <a:p>
              <a:r>
                <a:rPr lang="en-US" altLang="zh-CN" sz="2400" b="1" dirty="0" smtClean="0">
                  <a:solidFill>
                    <a:schemeClr val="bg1"/>
                  </a:solidFill>
                </a:rPr>
                <a:t>4</a:t>
              </a:r>
              <a:endParaRPr lang="en-US" altLang="zh-CN" sz="2400" dirty="0" smtClean="0">
                <a:solidFill>
                  <a:schemeClr val="bg1"/>
                </a:solidFill>
              </a:endParaRPr>
            </a:p>
          </p:txBody>
        </p:sp>
        <p:sp>
          <p:nvSpPr>
            <p:cNvPr id="18" name="TextBox 17"/>
            <p:cNvSpPr txBox="1"/>
            <p:nvPr/>
          </p:nvSpPr>
          <p:spPr>
            <a:xfrm>
              <a:off x="1214414" y="1515421"/>
              <a:ext cx="6715172" cy="461665"/>
            </a:xfrm>
            <a:prstGeom prst="rect">
              <a:avLst/>
            </a:prstGeom>
            <a:noFill/>
          </p:spPr>
          <p:txBody>
            <a:bodyPr wrap="square" rtlCol="0">
              <a:spAutoFit/>
            </a:bodyPr>
            <a:lstStyle/>
            <a:p>
              <a:r>
                <a:rPr lang="en-US" altLang="zh-CN" sz="2400" dirty="0" smtClean="0">
                  <a:latin typeface="Arial" pitchFamily="34" charset="0"/>
                  <a:cs typeface="Arial" pitchFamily="34" charset="0"/>
                </a:rPr>
                <a:t>Watch Part 3 and fill in the blanks.</a:t>
              </a:r>
              <a:endParaRPr lang="zh-CN" altLang="en-US" sz="2400" dirty="0">
                <a:latin typeface="Arial" pitchFamily="34" charset="0"/>
                <a:cs typeface="Arial" pitchFamily="34" charset="0"/>
              </a:endParaRPr>
            </a:p>
          </p:txBody>
        </p:sp>
      </p:grpSp>
      <p:pic>
        <p:nvPicPr>
          <p:cNvPr id="3074" name="Picture 2"/>
          <p:cNvPicPr>
            <a:picLocks noChangeAspect="1" noChangeArrowheads="1"/>
          </p:cNvPicPr>
          <p:nvPr/>
        </p:nvPicPr>
        <p:blipFill>
          <a:blip r:embed="rId4"/>
          <a:srcRect/>
          <a:stretch>
            <a:fillRect/>
          </a:stretch>
        </p:blipFill>
        <p:spPr bwMode="auto">
          <a:xfrm>
            <a:off x="1214414" y="2643182"/>
            <a:ext cx="3382697" cy="1886400"/>
          </a:xfrm>
          <a:prstGeom prst="rect">
            <a:avLst/>
          </a:prstGeom>
          <a:noFill/>
          <a:ln w="9525">
            <a:noFill/>
            <a:miter lim="800000"/>
            <a:headEnd/>
            <a:tailEnd/>
          </a:ln>
          <a:effectLst/>
        </p:spPr>
      </p:pic>
      <p:sp>
        <p:nvSpPr>
          <p:cNvPr id="11" name="矩形 10"/>
          <p:cNvSpPr/>
          <p:nvPr/>
        </p:nvSpPr>
        <p:spPr>
          <a:xfrm>
            <a:off x="4643438" y="2500306"/>
            <a:ext cx="3857652" cy="1938992"/>
          </a:xfrm>
          <a:prstGeom prst="rect">
            <a:avLst/>
          </a:prstGeom>
        </p:spPr>
        <p:txBody>
          <a:bodyPr wrap="square">
            <a:spAutoFit/>
          </a:bodyPr>
          <a:lstStyle/>
          <a:p>
            <a:pPr marL="72000" indent="-457200"/>
            <a:r>
              <a:rPr lang="en-US" altLang="zh-CN" sz="2400" dirty="0" smtClean="0"/>
              <a:t>5 How many mobiles has she got?	</a:t>
            </a:r>
          </a:p>
          <a:p>
            <a:endParaRPr lang="en-US" altLang="zh-CN" sz="2400" b="1" dirty="0" smtClean="0"/>
          </a:p>
          <a:p>
            <a:r>
              <a:rPr lang="en-US" altLang="zh-CN" sz="2400" dirty="0" smtClean="0"/>
              <a:t>Answer: </a:t>
            </a:r>
          </a:p>
          <a:p>
            <a:r>
              <a:rPr lang="en-US" altLang="zh-CN" sz="2400" dirty="0" smtClean="0"/>
              <a:t>_______________________</a:t>
            </a:r>
          </a:p>
        </p:txBody>
      </p:sp>
      <p:sp>
        <p:nvSpPr>
          <p:cNvPr id="12" name="矩形 11"/>
          <p:cNvSpPr/>
          <p:nvPr/>
        </p:nvSpPr>
        <p:spPr>
          <a:xfrm>
            <a:off x="4643438" y="3975104"/>
            <a:ext cx="776944" cy="461665"/>
          </a:xfrm>
          <a:prstGeom prst="rect">
            <a:avLst/>
          </a:prstGeom>
        </p:spPr>
        <p:txBody>
          <a:bodyPr wrap="none">
            <a:spAutoFit/>
          </a:bodyPr>
          <a:lstStyle/>
          <a:p>
            <a:r>
              <a:rPr lang="en-US" altLang="zh-CN" sz="2400" i="1" dirty="0" smtClean="0">
                <a:solidFill>
                  <a:srgbClr val="FF0000"/>
                </a:solidFill>
              </a:rPr>
              <a:t>Two.</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slide(fromBottom)">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15" descr="87699.gif">
            <a:hlinkClick r:id="rId2" action="ppaction://hlinksldjump"/>
          </p:cNvPr>
          <p:cNvPicPr>
            <a:picLocks noChangeAspect="1"/>
          </p:cNvPicPr>
          <p:nvPr/>
        </p:nvPicPr>
        <p:blipFill>
          <a:blip r:embed="rId3"/>
          <a:stretch>
            <a:fillRect/>
          </a:stretch>
        </p:blipFill>
        <p:spPr>
          <a:xfrm>
            <a:off x="8534432" y="6215082"/>
            <a:ext cx="466724" cy="466724"/>
          </a:xfrm>
          <a:prstGeom prst="rect">
            <a:avLst/>
          </a:prstGeom>
        </p:spPr>
      </p:pic>
      <p:sp>
        <p:nvSpPr>
          <p:cNvPr id="4" name="矩形 3"/>
          <p:cNvSpPr/>
          <p:nvPr/>
        </p:nvSpPr>
        <p:spPr>
          <a:xfrm>
            <a:off x="0" y="1"/>
            <a:ext cx="9144000" cy="1142984"/>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361950"/>
            <a:r>
              <a:rPr lang="en-US" altLang="zh-CN" sz="4800" b="1" dirty="0" smtClean="0">
                <a:solidFill>
                  <a:schemeClr val="tx1"/>
                </a:solidFill>
                <a:latin typeface="+mj-lt"/>
                <a:ea typeface="微软雅黑" panose="020B0503020204020204" pitchFamily="34" charset="-122"/>
              </a:rPr>
              <a:t>Listening to the world</a:t>
            </a:r>
            <a:endParaRPr lang="zh-CN" altLang="en-US" sz="4800" b="1" dirty="0">
              <a:solidFill>
                <a:schemeClr val="tx1"/>
              </a:solidFill>
              <a:latin typeface="+mj-lt"/>
              <a:ea typeface="微软雅黑" panose="020B0503020204020204" pitchFamily="34" charset="-122"/>
            </a:endParaRPr>
          </a:p>
        </p:txBody>
      </p:sp>
      <p:sp>
        <p:nvSpPr>
          <p:cNvPr id="7" name="矩形 6"/>
          <p:cNvSpPr/>
          <p:nvPr/>
        </p:nvSpPr>
        <p:spPr>
          <a:xfrm>
            <a:off x="571472" y="4643446"/>
            <a:ext cx="3000396" cy="830997"/>
          </a:xfrm>
          <a:prstGeom prst="rect">
            <a:avLst/>
          </a:prstGeom>
        </p:spPr>
        <p:txBody>
          <a:bodyPr wrap="square">
            <a:spAutoFit/>
          </a:bodyPr>
          <a:lstStyle/>
          <a:p>
            <a:endParaRPr lang="en-US" altLang="zh-CN" sz="2400" dirty="0" smtClean="0"/>
          </a:p>
          <a:p>
            <a:endParaRPr lang="en-US" altLang="zh-CN" sz="2400" dirty="0" smtClean="0"/>
          </a:p>
        </p:txBody>
      </p:sp>
      <p:sp>
        <p:nvSpPr>
          <p:cNvPr id="9" name="TextBox 8"/>
          <p:cNvSpPr txBox="1"/>
          <p:nvPr/>
        </p:nvSpPr>
        <p:spPr>
          <a:xfrm>
            <a:off x="714348" y="1214422"/>
            <a:ext cx="1624163" cy="646331"/>
          </a:xfrm>
          <a:prstGeom prst="rect">
            <a:avLst/>
          </a:prstGeom>
          <a:noFill/>
        </p:spPr>
        <p:txBody>
          <a:bodyPr wrap="none" rtlCol="0">
            <a:spAutoFit/>
          </a:bodyPr>
          <a:lstStyle/>
          <a:p>
            <a:r>
              <a:rPr lang="en-US" altLang="zh-CN" sz="3600" b="1" u="sng" dirty="0" smtClean="0">
                <a:ln>
                  <a:solidFill>
                    <a:schemeClr val="accent5"/>
                  </a:solidFill>
                </a:ln>
                <a:solidFill>
                  <a:schemeClr val="accent5">
                    <a:lumMod val="75000"/>
                  </a:schemeClr>
                </a:solidFill>
              </a:rPr>
              <a:t>Sharing</a:t>
            </a:r>
            <a:endParaRPr lang="zh-CN" altLang="en-US" sz="3200" b="1" u="sng" dirty="0">
              <a:ln>
                <a:solidFill>
                  <a:schemeClr val="accent5"/>
                </a:solidFill>
              </a:ln>
              <a:solidFill>
                <a:schemeClr val="accent5">
                  <a:lumMod val="75000"/>
                </a:schemeClr>
              </a:solidFill>
            </a:endParaRPr>
          </a:p>
        </p:txBody>
      </p:sp>
      <p:grpSp>
        <p:nvGrpSpPr>
          <p:cNvPr id="2" name="组合 26"/>
          <p:cNvGrpSpPr/>
          <p:nvPr/>
        </p:nvGrpSpPr>
        <p:grpSpPr>
          <a:xfrm>
            <a:off x="785786" y="1809080"/>
            <a:ext cx="7072362" cy="476912"/>
            <a:chOff x="857224" y="1500174"/>
            <a:chExt cx="7072362" cy="476912"/>
          </a:xfrm>
        </p:grpSpPr>
        <p:sp>
          <p:nvSpPr>
            <p:cNvPr id="17" name="矩形 16"/>
            <p:cNvSpPr/>
            <p:nvPr/>
          </p:nvSpPr>
          <p:spPr>
            <a:xfrm>
              <a:off x="857224" y="1500174"/>
              <a:ext cx="357174" cy="461665"/>
            </a:xfrm>
            <a:prstGeom prst="rect">
              <a:avLst/>
            </a:prstGeom>
            <a:solidFill>
              <a:schemeClr val="accent5">
                <a:lumMod val="75000"/>
              </a:schemeClr>
            </a:solidFill>
          </p:spPr>
          <p:txBody>
            <a:bodyPr wrap="square">
              <a:spAutoFit/>
            </a:bodyPr>
            <a:lstStyle/>
            <a:p>
              <a:r>
                <a:rPr lang="en-US" altLang="zh-CN" sz="2400" b="1" dirty="0" smtClean="0">
                  <a:solidFill>
                    <a:schemeClr val="bg1"/>
                  </a:solidFill>
                </a:rPr>
                <a:t>4</a:t>
              </a:r>
              <a:endParaRPr lang="en-US" altLang="zh-CN" sz="2400" dirty="0" smtClean="0">
                <a:solidFill>
                  <a:schemeClr val="bg1"/>
                </a:solidFill>
              </a:endParaRPr>
            </a:p>
          </p:txBody>
        </p:sp>
        <p:sp>
          <p:nvSpPr>
            <p:cNvPr id="18" name="TextBox 17"/>
            <p:cNvSpPr txBox="1"/>
            <p:nvPr/>
          </p:nvSpPr>
          <p:spPr>
            <a:xfrm>
              <a:off x="1214414" y="1515421"/>
              <a:ext cx="6715172" cy="461665"/>
            </a:xfrm>
            <a:prstGeom prst="rect">
              <a:avLst/>
            </a:prstGeom>
            <a:noFill/>
          </p:spPr>
          <p:txBody>
            <a:bodyPr wrap="square" rtlCol="0">
              <a:spAutoFit/>
            </a:bodyPr>
            <a:lstStyle/>
            <a:p>
              <a:r>
                <a:rPr lang="en-US" altLang="zh-CN" sz="2400" dirty="0" smtClean="0">
                  <a:latin typeface="Arial" pitchFamily="34" charset="0"/>
                  <a:cs typeface="Arial" pitchFamily="34" charset="0"/>
                </a:rPr>
                <a:t>Watch Part 3 and fill in the blanks.</a:t>
              </a:r>
              <a:endParaRPr lang="zh-CN" altLang="en-US" sz="2400" dirty="0">
                <a:latin typeface="Arial" pitchFamily="34" charset="0"/>
                <a:cs typeface="Arial" pitchFamily="34" charset="0"/>
              </a:endParaRPr>
            </a:p>
          </p:txBody>
        </p:sp>
      </p:grpSp>
      <p:pic>
        <p:nvPicPr>
          <p:cNvPr id="4098" name="Picture 2"/>
          <p:cNvPicPr>
            <a:picLocks noChangeAspect="1" noChangeArrowheads="1"/>
          </p:cNvPicPr>
          <p:nvPr/>
        </p:nvPicPr>
        <p:blipFill>
          <a:blip r:embed="rId4"/>
          <a:srcRect/>
          <a:stretch>
            <a:fillRect/>
          </a:stretch>
        </p:blipFill>
        <p:spPr bwMode="auto">
          <a:xfrm>
            <a:off x="1214414" y="2542732"/>
            <a:ext cx="3375380" cy="1886400"/>
          </a:xfrm>
          <a:prstGeom prst="rect">
            <a:avLst/>
          </a:prstGeom>
          <a:noFill/>
          <a:ln w="9525">
            <a:noFill/>
            <a:miter lim="800000"/>
            <a:headEnd/>
            <a:tailEnd/>
          </a:ln>
          <a:effectLst/>
        </p:spPr>
      </p:pic>
      <p:sp>
        <p:nvSpPr>
          <p:cNvPr id="11" name="矩形 10"/>
          <p:cNvSpPr/>
          <p:nvPr/>
        </p:nvSpPr>
        <p:spPr>
          <a:xfrm>
            <a:off x="4643438" y="2500306"/>
            <a:ext cx="3857652" cy="2308324"/>
          </a:xfrm>
          <a:prstGeom prst="rect">
            <a:avLst/>
          </a:prstGeom>
        </p:spPr>
        <p:txBody>
          <a:bodyPr wrap="square">
            <a:spAutoFit/>
          </a:bodyPr>
          <a:lstStyle/>
          <a:p>
            <a:pPr marL="72000" indent="-457200"/>
            <a:r>
              <a:rPr lang="en-US" altLang="zh-CN" sz="2400" dirty="0" smtClean="0"/>
              <a:t>6 What gadgets does he have?	</a:t>
            </a:r>
          </a:p>
          <a:p>
            <a:endParaRPr lang="en-US" altLang="zh-CN" sz="2400" b="1" dirty="0" smtClean="0"/>
          </a:p>
          <a:p>
            <a:r>
              <a:rPr lang="en-US" altLang="zh-CN" sz="2400" dirty="0" smtClean="0"/>
              <a:t>Answer: </a:t>
            </a:r>
          </a:p>
          <a:p>
            <a:r>
              <a:rPr lang="en-US" altLang="zh-CN" sz="2400" dirty="0" smtClean="0"/>
              <a:t>_______________________</a:t>
            </a:r>
          </a:p>
          <a:p>
            <a:r>
              <a:rPr lang="en-US" altLang="zh-CN" sz="2400" dirty="0" smtClean="0"/>
              <a:t>_______________________</a:t>
            </a:r>
            <a:endParaRPr lang="zh-CN" altLang="en-US" sz="2400" dirty="0"/>
          </a:p>
        </p:txBody>
      </p:sp>
      <p:sp>
        <p:nvSpPr>
          <p:cNvPr id="12" name="矩形 11"/>
          <p:cNvSpPr/>
          <p:nvPr/>
        </p:nvSpPr>
        <p:spPr>
          <a:xfrm>
            <a:off x="4643470" y="3929066"/>
            <a:ext cx="3857620" cy="830997"/>
          </a:xfrm>
          <a:prstGeom prst="rect">
            <a:avLst/>
          </a:prstGeom>
        </p:spPr>
        <p:txBody>
          <a:bodyPr wrap="square">
            <a:spAutoFit/>
          </a:bodyPr>
          <a:lstStyle/>
          <a:p>
            <a:r>
              <a:rPr lang="en-US" altLang="zh-CN" sz="2400" i="1" dirty="0" smtClean="0">
                <a:solidFill>
                  <a:srgbClr val="FF0000"/>
                </a:solidFill>
              </a:rPr>
              <a:t>An e-book reader, a laptop, an iPod, and lots of gadgets.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slide(fromBottom)">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
            <a:ext cx="9144000" cy="1142984"/>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361950"/>
            <a:r>
              <a:rPr lang="en-US" altLang="zh-CN" sz="4800" b="1" dirty="0" smtClean="0">
                <a:solidFill>
                  <a:schemeClr val="tx1"/>
                </a:solidFill>
                <a:latin typeface="+mj-lt"/>
                <a:ea typeface="微软雅黑" panose="020B0503020204020204" pitchFamily="34" charset="-122"/>
              </a:rPr>
              <a:t>Listening to the world</a:t>
            </a:r>
            <a:endParaRPr lang="zh-CN" altLang="en-US" sz="4800" b="1" dirty="0">
              <a:solidFill>
                <a:schemeClr val="tx1"/>
              </a:solidFill>
              <a:latin typeface="+mj-lt"/>
              <a:ea typeface="微软雅黑" panose="020B0503020204020204" pitchFamily="34" charset="-122"/>
            </a:endParaRPr>
          </a:p>
        </p:txBody>
      </p:sp>
      <p:grpSp>
        <p:nvGrpSpPr>
          <p:cNvPr id="2" name="组合 26"/>
          <p:cNvGrpSpPr/>
          <p:nvPr/>
        </p:nvGrpSpPr>
        <p:grpSpPr>
          <a:xfrm>
            <a:off x="785786" y="1857364"/>
            <a:ext cx="7072362" cy="500066"/>
            <a:chOff x="857224" y="1500174"/>
            <a:chExt cx="7072362" cy="500066"/>
          </a:xfrm>
        </p:grpSpPr>
        <p:sp>
          <p:nvSpPr>
            <p:cNvPr id="29" name="矩形 28"/>
            <p:cNvSpPr/>
            <p:nvPr/>
          </p:nvSpPr>
          <p:spPr>
            <a:xfrm>
              <a:off x="857224" y="1500174"/>
              <a:ext cx="357174" cy="461665"/>
            </a:xfrm>
            <a:prstGeom prst="rect">
              <a:avLst/>
            </a:prstGeom>
            <a:solidFill>
              <a:schemeClr val="accent5">
                <a:lumMod val="75000"/>
              </a:schemeClr>
            </a:solidFill>
          </p:spPr>
          <p:txBody>
            <a:bodyPr wrap="square">
              <a:spAutoFit/>
            </a:bodyPr>
            <a:lstStyle/>
            <a:p>
              <a:r>
                <a:rPr lang="en-US" altLang="zh-CN" sz="2400" b="1" dirty="0" smtClean="0">
                  <a:solidFill>
                    <a:schemeClr val="bg1"/>
                  </a:solidFill>
                </a:rPr>
                <a:t>5</a:t>
              </a:r>
              <a:endParaRPr lang="en-US" altLang="zh-CN" sz="2400" dirty="0" smtClean="0">
                <a:solidFill>
                  <a:schemeClr val="bg1"/>
                </a:solidFill>
              </a:endParaRPr>
            </a:p>
          </p:txBody>
        </p:sp>
        <p:sp>
          <p:nvSpPr>
            <p:cNvPr id="30" name="TextBox 29"/>
            <p:cNvSpPr txBox="1"/>
            <p:nvPr/>
          </p:nvSpPr>
          <p:spPr>
            <a:xfrm>
              <a:off x="1214414" y="1538575"/>
              <a:ext cx="6715172" cy="461665"/>
            </a:xfrm>
            <a:prstGeom prst="rect">
              <a:avLst/>
            </a:prstGeom>
            <a:noFill/>
          </p:spPr>
          <p:txBody>
            <a:bodyPr wrap="square" rtlCol="0">
              <a:spAutoFit/>
            </a:bodyPr>
            <a:lstStyle/>
            <a:p>
              <a:r>
                <a:rPr lang="en-US" altLang="zh-CN" sz="2400" dirty="0" smtClean="0">
                  <a:latin typeface="Arial" pitchFamily="34" charset="0"/>
                  <a:cs typeface="Arial" pitchFamily="34" charset="0"/>
                </a:rPr>
                <a:t>Watch Part 4 and fill in the blanks.</a:t>
              </a:r>
              <a:endParaRPr lang="zh-CN" altLang="en-US" sz="2400" dirty="0">
                <a:latin typeface="Arial" pitchFamily="34" charset="0"/>
                <a:cs typeface="Arial" pitchFamily="34" charset="0"/>
              </a:endParaRPr>
            </a:p>
          </p:txBody>
        </p:sp>
      </p:grpSp>
      <p:sp>
        <p:nvSpPr>
          <p:cNvPr id="48" name="TextBox 47"/>
          <p:cNvSpPr txBox="1"/>
          <p:nvPr/>
        </p:nvSpPr>
        <p:spPr>
          <a:xfrm>
            <a:off x="714348" y="1214422"/>
            <a:ext cx="1624163" cy="646331"/>
          </a:xfrm>
          <a:prstGeom prst="rect">
            <a:avLst/>
          </a:prstGeom>
          <a:noFill/>
        </p:spPr>
        <p:txBody>
          <a:bodyPr wrap="none" rtlCol="0">
            <a:spAutoFit/>
          </a:bodyPr>
          <a:lstStyle/>
          <a:p>
            <a:r>
              <a:rPr lang="en-US" altLang="zh-CN" sz="3600" b="1" u="sng" dirty="0" smtClean="0">
                <a:ln>
                  <a:solidFill>
                    <a:schemeClr val="accent5"/>
                  </a:solidFill>
                </a:ln>
                <a:solidFill>
                  <a:schemeClr val="accent5">
                    <a:lumMod val="75000"/>
                  </a:schemeClr>
                </a:solidFill>
              </a:rPr>
              <a:t>Sharing</a:t>
            </a:r>
            <a:endParaRPr lang="zh-CN" altLang="en-US" sz="3200" b="1" u="sng" dirty="0">
              <a:ln>
                <a:solidFill>
                  <a:schemeClr val="accent5"/>
                </a:solidFill>
              </a:ln>
              <a:solidFill>
                <a:schemeClr val="accent5">
                  <a:lumMod val="75000"/>
                </a:schemeClr>
              </a:solidFill>
            </a:endParaRPr>
          </a:p>
        </p:txBody>
      </p:sp>
      <p:pic>
        <p:nvPicPr>
          <p:cNvPr id="49" name="图片 48" descr="87699.gif">
            <a:hlinkClick r:id="rId2" action="ppaction://hlinksldjump"/>
          </p:cNvPr>
          <p:cNvPicPr>
            <a:picLocks noChangeAspect="1"/>
          </p:cNvPicPr>
          <p:nvPr/>
        </p:nvPicPr>
        <p:blipFill>
          <a:blip r:embed="rId3"/>
          <a:stretch>
            <a:fillRect/>
          </a:stretch>
        </p:blipFill>
        <p:spPr>
          <a:xfrm>
            <a:off x="8429652" y="6215082"/>
            <a:ext cx="466724" cy="466724"/>
          </a:xfrm>
          <a:prstGeom prst="rect">
            <a:avLst/>
          </a:prstGeom>
        </p:spPr>
      </p:pic>
      <p:pic>
        <p:nvPicPr>
          <p:cNvPr id="1026" name="Picture 2"/>
          <p:cNvPicPr>
            <a:picLocks noChangeAspect="1" noChangeArrowheads="1"/>
          </p:cNvPicPr>
          <p:nvPr/>
        </p:nvPicPr>
        <p:blipFill>
          <a:blip r:embed="rId4"/>
          <a:srcRect/>
          <a:stretch>
            <a:fillRect/>
          </a:stretch>
        </p:blipFill>
        <p:spPr bwMode="auto">
          <a:xfrm>
            <a:off x="785786" y="2857496"/>
            <a:ext cx="3384423" cy="1886400"/>
          </a:xfrm>
          <a:prstGeom prst="rect">
            <a:avLst/>
          </a:prstGeom>
          <a:noFill/>
          <a:ln w="9525">
            <a:noFill/>
            <a:miter lim="800000"/>
            <a:headEnd/>
            <a:tailEnd/>
          </a:ln>
          <a:effectLst/>
        </p:spPr>
      </p:pic>
      <p:sp>
        <p:nvSpPr>
          <p:cNvPr id="34" name="矩形 33"/>
          <p:cNvSpPr/>
          <p:nvPr/>
        </p:nvSpPr>
        <p:spPr>
          <a:xfrm>
            <a:off x="4286248" y="2428868"/>
            <a:ext cx="4572000" cy="2862322"/>
          </a:xfrm>
          <a:prstGeom prst="rect">
            <a:avLst/>
          </a:prstGeom>
        </p:spPr>
        <p:txBody>
          <a:bodyPr>
            <a:spAutoFit/>
          </a:bodyPr>
          <a:lstStyle/>
          <a:p>
            <a:endParaRPr lang="zh-CN" altLang="en-US" dirty="0" smtClean="0"/>
          </a:p>
          <a:p>
            <a:pPr algn="just"/>
            <a:r>
              <a:rPr lang="en-US" altLang="zh-CN" sz="2400" dirty="0" smtClean="0"/>
              <a:t>I couldn’t live without my computer. Um, why not? Because I’m 1) _______________. It broke down once for three weeks and I felt like 2) ____________ had left me – I’m not even married. 	</a:t>
            </a:r>
          </a:p>
          <a:p>
            <a:endParaRPr lang="zh-CN" altLang="en-US" dirty="0" smtClean="0"/>
          </a:p>
        </p:txBody>
      </p:sp>
      <p:sp>
        <p:nvSpPr>
          <p:cNvPr id="38" name="矩形 37"/>
          <p:cNvSpPr/>
          <p:nvPr/>
        </p:nvSpPr>
        <p:spPr>
          <a:xfrm>
            <a:off x="4429124" y="3429000"/>
            <a:ext cx="2305439" cy="461665"/>
          </a:xfrm>
          <a:prstGeom prst="rect">
            <a:avLst/>
          </a:prstGeom>
        </p:spPr>
        <p:txBody>
          <a:bodyPr wrap="none">
            <a:spAutoFit/>
          </a:bodyPr>
          <a:lstStyle/>
          <a:p>
            <a:r>
              <a:rPr lang="en-US" altLang="zh-CN" sz="2400" i="1" dirty="0" smtClean="0">
                <a:solidFill>
                  <a:srgbClr val="FF0000"/>
                </a:solidFill>
              </a:rPr>
              <a:t>on it all the time </a:t>
            </a:r>
          </a:p>
        </p:txBody>
      </p:sp>
      <p:sp>
        <p:nvSpPr>
          <p:cNvPr id="39" name="矩形 38"/>
          <p:cNvSpPr/>
          <p:nvPr/>
        </p:nvSpPr>
        <p:spPr>
          <a:xfrm>
            <a:off x="4857752" y="4143380"/>
            <a:ext cx="1709827" cy="461665"/>
          </a:xfrm>
          <a:prstGeom prst="rect">
            <a:avLst/>
          </a:prstGeom>
        </p:spPr>
        <p:txBody>
          <a:bodyPr wrap="none">
            <a:spAutoFit/>
          </a:bodyPr>
          <a:lstStyle/>
          <a:p>
            <a:r>
              <a:rPr lang="en-US" altLang="zh-CN" sz="2400" i="1" dirty="0" smtClean="0">
                <a:solidFill>
                  <a:srgbClr val="FF0000"/>
                </a:solidFill>
              </a:rPr>
              <a:t>my husband</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slide(fromBottom)">
                                      <p:cBhvr>
                                        <p:cTn id="7" dur="500"/>
                                        <p:tgtEl>
                                          <p:spTgt spid="38"/>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39"/>
                                        </p:tgtEl>
                                        <p:attrNameLst>
                                          <p:attrName>style.visibility</p:attrName>
                                        </p:attrNameLst>
                                      </p:cBhvr>
                                      <p:to>
                                        <p:strVal val="visible"/>
                                      </p:to>
                                    </p:set>
                                    <p:animEffect transition="in" filter="slide(fromBottom)">
                                      <p:cBhvr>
                                        <p:cTn id="12"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39"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
            <a:ext cx="9144000" cy="1142984"/>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361950"/>
            <a:r>
              <a:rPr lang="en-US" altLang="zh-CN" sz="4800" b="1" dirty="0" smtClean="0">
                <a:solidFill>
                  <a:schemeClr val="tx1"/>
                </a:solidFill>
                <a:latin typeface="+mj-lt"/>
                <a:ea typeface="微软雅黑" panose="020B0503020204020204" pitchFamily="34" charset="-122"/>
              </a:rPr>
              <a:t>Listening to the world</a:t>
            </a:r>
            <a:endParaRPr lang="zh-CN" altLang="en-US" sz="4800" b="1" dirty="0">
              <a:solidFill>
                <a:schemeClr val="tx1"/>
              </a:solidFill>
              <a:latin typeface="+mj-lt"/>
              <a:ea typeface="微软雅黑" panose="020B0503020204020204" pitchFamily="34" charset="-122"/>
            </a:endParaRPr>
          </a:p>
        </p:txBody>
      </p:sp>
      <p:grpSp>
        <p:nvGrpSpPr>
          <p:cNvPr id="2" name="组合 26"/>
          <p:cNvGrpSpPr/>
          <p:nvPr/>
        </p:nvGrpSpPr>
        <p:grpSpPr>
          <a:xfrm>
            <a:off x="785786" y="1857364"/>
            <a:ext cx="7072362" cy="500066"/>
            <a:chOff x="857224" y="1500174"/>
            <a:chExt cx="7072362" cy="500066"/>
          </a:xfrm>
        </p:grpSpPr>
        <p:sp>
          <p:nvSpPr>
            <p:cNvPr id="29" name="矩形 28"/>
            <p:cNvSpPr/>
            <p:nvPr/>
          </p:nvSpPr>
          <p:spPr>
            <a:xfrm>
              <a:off x="857224" y="1500174"/>
              <a:ext cx="357174" cy="461665"/>
            </a:xfrm>
            <a:prstGeom prst="rect">
              <a:avLst/>
            </a:prstGeom>
            <a:solidFill>
              <a:schemeClr val="accent5">
                <a:lumMod val="75000"/>
              </a:schemeClr>
            </a:solidFill>
          </p:spPr>
          <p:txBody>
            <a:bodyPr wrap="square">
              <a:spAutoFit/>
            </a:bodyPr>
            <a:lstStyle/>
            <a:p>
              <a:r>
                <a:rPr lang="en-US" altLang="zh-CN" sz="2400" b="1" dirty="0" smtClean="0">
                  <a:solidFill>
                    <a:schemeClr val="bg1"/>
                  </a:solidFill>
                </a:rPr>
                <a:t>5</a:t>
              </a:r>
              <a:endParaRPr lang="en-US" altLang="zh-CN" sz="2400" dirty="0" smtClean="0">
                <a:solidFill>
                  <a:schemeClr val="bg1"/>
                </a:solidFill>
              </a:endParaRPr>
            </a:p>
          </p:txBody>
        </p:sp>
        <p:sp>
          <p:nvSpPr>
            <p:cNvPr id="30" name="TextBox 29"/>
            <p:cNvSpPr txBox="1"/>
            <p:nvPr/>
          </p:nvSpPr>
          <p:spPr>
            <a:xfrm>
              <a:off x="1214414" y="1538575"/>
              <a:ext cx="6715172" cy="461665"/>
            </a:xfrm>
            <a:prstGeom prst="rect">
              <a:avLst/>
            </a:prstGeom>
            <a:noFill/>
          </p:spPr>
          <p:txBody>
            <a:bodyPr wrap="square" rtlCol="0">
              <a:spAutoFit/>
            </a:bodyPr>
            <a:lstStyle/>
            <a:p>
              <a:r>
                <a:rPr lang="en-US" altLang="zh-CN" sz="2400" dirty="0" smtClean="0">
                  <a:latin typeface="Arial" pitchFamily="34" charset="0"/>
                  <a:cs typeface="Arial" pitchFamily="34" charset="0"/>
                </a:rPr>
                <a:t>Watch Part 4 and fill in the blanks.</a:t>
              </a:r>
              <a:endParaRPr lang="zh-CN" altLang="en-US" sz="2400" dirty="0">
                <a:latin typeface="Arial" pitchFamily="34" charset="0"/>
                <a:cs typeface="Arial" pitchFamily="34" charset="0"/>
              </a:endParaRPr>
            </a:p>
          </p:txBody>
        </p:sp>
      </p:grpSp>
      <p:sp>
        <p:nvSpPr>
          <p:cNvPr id="48" name="TextBox 47"/>
          <p:cNvSpPr txBox="1"/>
          <p:nvPr/>
        </p:nvSpPr>
        <p:spPr>
          <a:xfrm>
            <a:off x="714348" y="1214422"/>
            <a:ext cx="1624163" cy="646331"/>
          </a:xfrm>
          <a:prstGeom prst="rect">
            <a:avLst/>
          </a:prstGeom>
          <a:noFill/>
        </p:spPr>
        <p:txBody>
          <a:bodyPr wrap="none" rtlCol="0">
            <a:spAutoFit/>
          </a:bodyPr>
          <a:lstStyle/>
          <a:p>
            <a:r>
              <a:rPr lang="en-US" altLang="zh-CN" sz="3600" b="1" u="sng" dirty="0" smtClean="0">
                <a:ln>
                  <a:solidFill>
                    <a:schemeClr val="accent5"/>
                  </a:solidFill>
                </a:ln>
                <a:solidFill>
                  <a:schemeClr val="accent5">
                    <a:lumMod val="75000"/>
                  </a:schemeClr>
                </a:solidFill>
              </a:rPr>
              <a:t>Sharing</a:t>
            </a:r>
            <a:endParaRPr lang="zh-CN" altLang="en-US" sz="3200" b="1" u="sng" dirty="0">
              <a:ln>
                <a:solidFill>
                  <a:schemeClr val="accent5"/>
                </a:solidFill>
              </a:ln>
              <a:solidFill>
                <a:schemeClr val="accent5">
                  <a:lumMod val="75000"/>
                </a:schemeClr>
              </a:solidFill>
            </a:endParaRPr>
          </a:p>
        </p:txBody>
      </p:sp>
      <p:pic>
        <p:nvPicPr>
          <p:cNvPr id="49" name="图片 48" descr="87699.gif">
            <a:hlinkClick r:id="rId2" action="ppaction://hlinksldjump"/>
          </p:cNvPr>
          <p:cNvPicPr>
            <a:picLocks noChangeAspect="1"/>
          </p:cNvPicPr>
          <p:nvPr/>
        </p:nvPicPr>
        <p:blipFill>
          <a:blip r:embed="rId3"/>
          <a:stretch>
            <a:fillRect/>
          </a:stretch>
        </p:blipFill>
        <p:spPr>
          <a:xfrm>
            <a:off x="8429652" y="6215082"/>
            <a:ext cx="466724" cy="466724"/>
          </a:xfrm>
          <a:prstGeom prst="rect">
            <a:avLst/>
          </a:prstGeom>
        </p:spPr>
      </p:pic>
      <p:pic>
        <p:nvPicPr>
          <p:cNvPr id="2050" name="Picture 2"/>
          <p:cNvPicPr>
            <a:picLocks noChangeAspect="1" noChangeArrowheads="1"/>
          </p:cNvPicPr>
          <p:nvPr/>
        </p:nvPicPr>
        <p:blipFill>
          <a:blip r:embed="rId4"/>
          <a:srcRect/>
          <a:stretch>
            <a:fillRect/>
          </a:stretch>
        </p:blipFill>
        <p:spPr bwMode="auto">
          <a:xfrm>
            <a:off x="785786" y="2828484"/>
            <a:ext cx="3389951" cy="1886400"/>
          </a:xfrm>
          <a:prstGeom prst="rect">
            <a:avLst/>
          </a:prstGeom>
          <a:noFill/>
          <a:ln w="9525">
            <a:noFill/>
            <a:miter lim="800000"/>
            <a:headEnd/>
            <a:tailEnd/>
          </a:ln>
          <a:effectLst/>
        </p:spPr>
      </p:pic>
      <p:sp>
        <p:nvSpPr>
          <p:cNvPr id="10" name="矩形 9"/>
          <p:cNvSpPr/>
          <p:nvPr/>
        </p:nvSpPr>
        <p:spPr>
          <a:xfrm>
            <a:off x="4357686" y="2357430"/>
            <a:ext cx="4572000" cy="2862322"/>
          </a:xfrm>
          <a:prstGeom prst="rect">
            <a:avLst/>
          </a:prstGeom>
        </p:spPr>
        <p:txBody>
          <a:bodyPr>
            <a:spAutoFit/>
          </a:bodyPr>
          <a:lstStyle/>
          <a:p>
            <a:endParaRPr lang="zh-CN" altLang="en-US" dirty="0" smtClean="0"/>
          </a:p>
          <a:p>
            <a:pPr algn="just"/>
            <a:r>
              <a:rPr lang="en-US" altLang="zh-CN" sz="2400" dirty="0" smtClean="0"/>
              <a:t>I couldn’t live without 3) _____________. I could probably live without my 4) _______. I quite like leaving it turned off for a while. But </a:t>
            </a:r>
            <a:r>
              <a:rPr lang="en-US" altLang="zh-CN" sz="2400" dirty="0" err="1" smtClean="0"/>
              <a:t>er</a:t>
            </a:r>
            <a:r>
              <a:rPr lang="en-US" altLang="zh-CN" sz="2400" dirty="0" smtClean="0"/>
              <a:t>, the laptop’s 5) ____________.	</a:t>
            </a:r>
          </a:p>
          <a:p>
            <a:endParaRPr lang="zh-CN" altLang="en-US" dirty="0" smtClean="0"/>
          </a:p>
        </p:txBody>
      </p:sp>
      <p:sp>
        <p:nvSpPr>
          <p:cNvPr id="11" name="矩形 10"/>
          <p:cNvSpPr/>
          <p:nvPr/>
        </p:nvSpPr>
        <p:spPr>
          <a:xfrm>
            <a:off x="4782759" y="3000372"/>
            <a:ext cx="1432315" cy="461665"/>
          </a:xfrm>
          <a:prstGeom prst="rect">
            <a:avLst/>
          </a:prstGeom>
        </p:spPr>
        <p:txBody>
          <a:bodyPr wrap="none">
            <a:spAutoFit/>
          </a:bodyPr>
          <a:lstStyle/>
          <a:p>
            <a:r>
              <a:rPr lang="en-US" altLang="zh-CN" sz="2400" i="1" dirty="0" smtClean="0">
                <a:solidFill>
                  <a:srgbClr val="FF0000"/>
                </a:solidFill>
              </a:rPr>
              <a:t>my laptop</a:t>
            </a:r>
          </a:p>
        </p:txBody>
      </p:sp>
      <p:sp>
        <p:nvSpPr>
          <p:cNvPr id="12" name="矩形 11"/>
          <p:cNvSpPr/>
          <p:nvPr/>
        </p:nvSpPr>
        <p:spPr>
          <a:xfrm>
            <a:off x="6858016" y="3357562"/>
            <a:ext cx="1035861" cy="461665"/>
          </a:xfrm>
          <a:prstGeom prst="rect">
            <a:avLst/>
          </a:prstGeom>
        </p:spPr>
        <p:txBody>
          <a:bodyPr wrap="none">
            <a:spAutoFit/>
          </a:bodyPr>
          <a:lstStyle/>
          <a:p>
            <a:r>
              <a:rPr lang="en-US" altLang="zh-CN" sz="2400" i="1" dirty="0" smtClean="0">
                <a:solidFill>
                  <a:srgbClr val="FF0000"/>
                </a:solidFill>
              </a:rPr>
              <a:t>phone </a:t>
            </a:r>
          </a:p>
        </p:txBody>
      </p:sp>
      <p:sp>
        <p:nvSpPr>
          <p:cNvPr id="13" name="矩形 12"/>
          <p:cNvSpPr/>
          <p:nvPr/>
        </p:nvSpPr>
        <p:spPr>
          <a:xfrm>
            <a:off x="4722653" y="4467533"/>
            <a:ext cx="1278107" cy="461665"/>
          </a:xfrm>
          <a:prstGeom prst="rect">
            <a:avLst/>
          </a:prstGeom>
        </p:spPr>
        <p:txBody>
          <a:bodyPr wrap="none">
            <a:spAutoFit/>
          </a:bodyPr>
          <a:lstStyle/>
          <a:p>
            <a:r>
              <a:rPr lang="en-US" altLang="zh-CN" sz="2400" i="1" dirty="0" smtClean="0">
                <a:solidFill>
                  <a:srgbClr val="FF0000"/>
                </a:solidFill>
              </a:rPr>
              <a:t>essential</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slide(fromBottom)">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slide(fromBottom)">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slide(fromBottom)">
                                      <p:cBhvr>
                                        <p:cTn id="1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
            <a:ext cx="9144000" cy="1142984"/>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361950"/>
            <a:r>
              <a:rPr lang="en-US" altLang="zh-CN" sz="4800" b="1" dirty="0" smtClean="0">
                <a:solidFill>
                  <a:schemeClr val="tx1"/>
                </a:solidFill>
                <a:latin typeface="+mj-lt"/>
                <a:ea typeface="微软雅黑" panose="020B0503020204020204" pitchFamily="34" charset="-122"/>
              </a:rPr>
              <a:t>Listening to the world</a:t>
            </a:r>
            <a:endParaRPr lang="zh-CN" altLang="en-US" sz="4800" b="1" dirty="0">
              <a:solidFill>
                <a:schemeClr val="tx1"/>
              </a:solidFill>
              <a:latin typeface="+mj-lt"/>
              <a:ea typeface="微软雅黑" panose="020B0503020204020204" pitchFamily="34" charset="-122"/>
            </a:endParaRPr>
          </a:p>
        </p:txBody>
      </p:sp>
      <p:grpSp>
        <p:nvGrpSpPr>
          <p:cNvPr id="2" name="组合 26"/>
          <p:cNvGrpSpPr/>
          <p:nvPr/>
        </p:nvGrpSpPr>
        <p:grpSpPr>
          <a:xfrm>
            <a:off x="785786" y="1857364"/>
            <a:ext cx="7072362" cy="500066"/>
            <a:chOff x="857224" y="1500174"/>
            <a:chExt cx="7072362" cy="500066"/>
          </a:xfrm>
        </p:grpSpPr>
        <p:sp>
          <p:nvSpPr>
            <p:cNvPr id="29" name="矩形 28"/>
            <p:cNvSpPr/>
            <p:nvPr/>
          </p:nvSpPr>
          <p:spPr>
            <a:xfrm>
              <a:off x="857224" y="1500174"/>
              <a:ext cx="357174" cy="461665"/>
            </a:xfrm>
            <a:prstGeom prst="rect">
              <a:avLst/>
            </a:prstGeom>
            <a:solidFill>
              <a:schemeClr val="accent5">
                <a:lumMod val="75000"/>
              </a:schemeClr>
            </a:solidFill>
          </p:spPr>
          <p:txBody>
            <a:bodyPr wrap="square">
              <a:spAutoFit/>
            </a:bodyPr>
            <a:lstStyle/>
            <a:p>
              <a:r>
                <a:rPr lang="en-US" altLang="zh-CN" sz="2400" b="1" dirty="0" smtClean="0">
                  <a:solidFill>
                    <a:schemeClr val="bg1"/>
                  </a:solidFill>
                </a:rPr>
                <a:t>5</a:t>
              </a:r>
              <a:endParaRPr lang="en-US" altLang="zh-CN" sz="2400" dirty="0" smtClean="0">
                <a:solidFill>
                  <a:schemeClr val="bg1"/>
                </a:solidFill>
              </a:endParaRPr>
            </a:p>
          </p:txBody>
        </p:sp>
        <p:sp>
          <p:nvSpPr>
            <p:cNvPr id="30" name="TextBox 29"/>
            <p:cNvSpPr txBox="1"/>
            <p:nvPr/>
          </p:nvSpPr>
          <p:spPr>
            <a:xfrm>
              <a:off x="1214414" y="1538575"/>
              <a:ext cx="6715172" cy="461665"/>
            </a:xfrm>
            <a:prstGeom prst="rect">
              <a:avLst/>
            </a:prstGeom>
            <a:noFill/>
          </p:spPr>
          <p:txBody>
            <a:bodyPr wrap="square" rtlCol="0">
              <a:spAutoFit/>
            </a:bodyPr>
            <a:lstStyle/>
            <a:p>
              <a:r>
                <a:rPr lang="en-US" altLang="zh-CN" sz="2400" dirty="0" smtClean="0">
                  <a:latin typeface="Arial" pitchFamily="34" charset="0"/>
                  <a:cs typeface="Arial" pitchFamily="34" charset="0"/>
                </a:rPr>
                <a:t>Watch Part 4 and fill in the blanks.</a:t>
              </a:r>
              <a:endParaRPr lang="zh-CN" altLang="en-US" sz="2400" dirty="0">
                <a:latin typeface="Arial" pitchFamily="34" charset="0"/>
                <a:cs typeface="Arial" pitchFamily="34" charset="0"/>
              </a:endParaRPr>
            </a:p>
          </p:txBody>
        </p:sp>
      </p:grpSp>
      <p:sp>
        <p:nvSpPr>
          <p:cNvPr id="48" name="TextBox 47"/>
          <p:cNvSpPr txBox="1"/>
          <p:nvPr/>
        </p:nvSpPr>
        <p:spPr>
          <a:xfrm>
            <a:off x="714348" y="1214422"/>
            <a:ext cx="1624163" cy="646331"/>
          </a:xfrm>
          <a:prstGeom prst="rect">
            <a:avLst/>
          </a:prstGeom>
          <a:noFill/>
        </p:spPr>
        <p:txBody>
          <a:bodyPr wrap="none" rtlCol="0">
            <a:spAutoFit/>
          </a:bodyPr>
          <a:lstStyle/>
          <a:p>
            <a:r>
              <a:rPr lang="en-US" altLang="zh-CN" sz="3600" b="1" u="sng" dirty="0" smtClean="0">
                <a:ln>
                  <a:solidFill>
                    <a:schemeClr val="accent5"/>
                  </a:solidFill>
                </a:ln>
                <a:solidFill>
                  <a:schemeClr val="accent5">
                    <a:lumMod val="75000"/>
                  </a:schemeClr>
                </a:solidFill>
              </a:rPr>
              <a:t>Sharing</a:t>
            </a:r>
            <a:endParaRPr lang="zh-CN" altLang="en-US" sz="3200" b="1" u="sng" dirty="0">
              <a:ln>
                <a:solidFill>
                  <a:schemeClr val="accent5"/>
                </a:solidFill>
              </a:ln>
              <a:solidFill>
                <a:schemeClr val="accent5">
                  <a:lumMod val="75000"/>
                </a:schemeClr>
              </a:solidFill>
            </a:endParaRPr>
          </a:p>
        </p:txBody>
      </p:sp>
      <p:pic>
        <p:nvPicPr>
          <p:cNvPr id="49" name="图片 48" descr="87699.gif">
            <a:hlinkClick r:id="rId2" action="ppaction://hlinksldjump"/>
          </p:cNvPr>
          <p:cNvPicPr>
            <a:picLocks noChangeAspect="1"/>
          </p:cNvPicPr>
          <p:nvPr/>
        </p:nvPicPr>
        <p:blipFill>
          <a:blip r:embed="rId3"/>
          <a:stretch>
            <a:fillRect/>
          </a:stretch>
        </p:blipFill>
        <p:spPr>
          <a:xfrm>
            <a:off x="8429652" y="6215082"/>
            <a:ext cx="466724" cy="466724"/>
          </a:xfrm>
          <a:prstGeom prst="rect">
            <a:avLst/>
          </a:prstGeom>
        </p:spPr>
      </p:pic>
      <p:pic>
        <p:nvPicPr>
          <p:cNvPr id="3074" name="Picture 2"/>
          <p:cNvPicPr>
            <a:picLocks noChangeAspect="1" noChangeArrowheads="1"/>
          </p:cNvPicPr>
          <p:nvPr/>
        </p:nvPicPr>
        <p:blipFill>
          <a:blip r:embed="rId4"/>
          <a:srcRect/>
          <a:stretch>
            <a:fillRect/>
          </a:stretch>
        </p:blipFill>
        <p:spPr bwMode="auto">
          <a:xfrm>
            <a:off x="785786" y="2757046"/>
            <a:ext cx="3370553" cy="1886400"/>
          </a:xfrm>
          <a:prstGeom prst="rect">
            <a:avLst/>
          </a:prstGeom>
          <a:noFill/>
          <a:ln w="9525">
            <a:noFill/>
            <a:miter lim="800000"/>
            <a:headEnd/>
            <a:tailEnd/>
          </a:ln>
          <a:effectLst/>
        </p:spPr>
      </p:pic>
      <p:sp>
        <p:nvSpPr>
          <p:cNvPr id="10" name="矩形 9"/>
          <p:cNvSpPr/>
          <p:nvPr/>
        </p:nvSpPr>
        <p:spPr>
          <a:xfrm>
            <a:off x="4357686" y="2786058"/>
            <a:ext cx="4572000" cy="1754326"/>
          </a:xfrm>
          <a:prstGeom prst="rect">
            <a:avLst/>
          </a:prstGeom>
        </p:spPr>
        <p:txBody>
          <a:bodyPr>
            <a:spAutoFit/>
          </a:bodyPr>
          <a:lstStyle/>
          <a:p>
            <a:endParaRPr lang="zh-CN" altLang="en-US" dirty="0" smtClean="0"/>
          </a:p>
          <a:p>
            <a:pPr algn="just"/>
            <a:r>
              <a:rPr lang="en-US" altLang="zh-CN" sz="2400" dirty="0" smtClean="0"/>
              <a:t>My phone. I think 6) ______________, I don’t need anything else.	</a:t>
            </a:r>
          </a:p>
          <a:p>
            <a:endParaRPr lang="zh-CN" altLang="en-US" dirty="0" smtClean="0"/>
          </a:p>
        </p:txBody>
      </p:sp>
      <p:sp>
        <p:nvSpPr>
          <p:cNvPr id="11" name="矩形 10"/>
          <p:cNvSpPr/>
          <p:nvPr/>
        </p:nvSpPr>
        <p:spPr>
          <a:xfrm>
            <a:off x="4728666" y="3395963"/>
            <a:ext cx="1700722" cy="461665"/>
          </a:xfrm>
          <a:prstGeom prst="rect">
            <a:avLst/>
          </a:prstGeom>
        </p:spPr>
        <p:txBody>
          <a:bodyPr wrap="none">
            <a:spAutoFit/>
          </a:bodyPr>
          <a:lstStyle/>
          <a:p>
            <a:r>
              <a:rPr lang="en-US" altLang="zh-CN" sz="2400" i="1" dirty="0" smtClean="0">
                <a:solidFill>
                  <a:srgbClr val="FF0000"/>
                </a:solidFill>
              </a:rPr>
              <a:t>beyond that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slide(fromBottom)">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
            <a:ext cx="9144000" cy="1142984"/>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361950"/>
            <a:r>
              <a:rPr lang="en-US" altLang="zh-CN" sz="4800" b="1" dirty="0" smtClean="0">
                <a:solidFill>
                  <a:schemeClr val="tx1"/>
                </a:solidFill>
                <a:latin typeface="+mj-lt"/>
                <a:ea typeface="微软雅黑" panose="020B0503020204020204" pitchFamily="34" charset="-122"/>
              </a:rPr>
              <a:t>Listening to the world</a:t>
            </a:r>
            <a:endParaRPr lang="zh-CN" altLang="en-US" sz="4800" b="1" dirty="0">
              <a:solidFill>
                <a:schemeClr val="tx1"/>
              </a:solidFill>
              <a:latin typeface="+mj-lt"/>
              <a:ea typeface="微软雅黑" panose="020B0503020204020204" pitchFamily="34" charset="-122"/>
            </a:endParaRPr>
          </a:p>
        </p:txBody>
      </p:sp>
      <p:grpSp>
        <p:nvGrpSpPr>
          <p:cNvPr id="2" name="组合 26"/>
          <p:cNvGrpSpPr/>
          <p:nvPr/>
        </p:nvGrpSpPr>
        <p:grpSpPr>
          <a:xfrm>
            <a:off x="785786" y="1857364"/>
            <a:ext cx="7072362" cy="500066"/>
            <a:chOff x="857224" y="1500174"/>
            <a:chExt cx="7072362" cy="500066"/>
          </a:xfrm>
        </p:grpSpPr>
        <p:sp>
          <p:nvSpPr>
            <p:cNvPr id="29" name="矩形 28"/>
            <p:cNvSpPr/>
            <p:nvPr/>
          </p:nvSpPr>
          <p:spPr>
            <a:xfrm>
              <a:off x="857224" y="1500174"/>
              <a:ext cx="357174" cy="461665"/>
            </a:xfrm>
            <a:prstGeom prst="rect">
              <a:avLst/>
            </a:prstGeom>
            <a:solidFill>
              <a:schemeClr val="accent5">
                <a:lumMod val="75000"/>
              </a:schemeClr>
            </a:solidFill>
          </p:spPr>
          <p:txBody>
            <a:bodyPr wrap="square">
              <a:spAutoFit/>
            </a:bodyPr>
            <a:lstStyle/>
            <a:p>
              <a:r>
                <a:rPr lang="en-US" altLang="zh-CN" sz="2400" b="1" dirty="0" smtClean="0">
                  <a:solidFill>
                    <a:schemeClr val="bg1"/>
                  </a:solidFill>
                </a:rPr>
                <a:t>5</a:t>
              </a:r>
              <a:endParaRPr lang="en-US" altLang="zh-CN" sz="2400" dirty="0" smtClean="0">
                <a:solidFill>
                  <a:schemeClr val="bg1"/>
                </a:solidFill>
              </a:endParaRPr>
            </a:p>
          </p:txBody>
        </p:sp>
        <p:sp>
          <p:nvSpPr>
            <p:cNvPr id="30" name="TextBox 29"/>
            <p:cNvSpPr txBox="1"/>
            <p:nvPr/>
          </p:nvSpPr>
          <p:spPr>
            <a:xfrm>
              <a:off x="1214414" y="1538575"/>
              <a:ext cx="6715172" cy="461665"/>
            </a:xfrm>
            <a:prstGeom prst="rect">
              <a:avLst/>
            </a:prstGeom>
            <a:noFill/>
          </p:spPr>
          <p:txBody>
            <a:bodyPr wrap="square" rtlCol="0">
              <a:spAutoFit/>
            </a:bodyPr>
            <a:lstStyle/>
            <a:p>
              <a:r>
                <a:rPr lang="en-US" altLang="zh-CN" sz="2400" dirty="0" smtClean="0">
                  <a:latin typeface="Arial" pitchFamily="34" charset="0"/>
                  <a:cs typeface="Arial" pitchFamily="34" charset="0"/>
                </a:rPr>
                <a:t>Watch Part 4 and fill in the blanks.</a:t>
              </a:r>
              <a:endParaRPr lang="zh-CN" altLang="en-US" sz="2400" dirty="0">
                <a:latin typeface="Arial" pitchFamily="34" charset="0"/>
                <a:cs typeface="Arial" pitchFamily="34" charset="0"/>
              </a:endParaRPr>
            </a:p>
          </p:txBody>
        </p:sp>
      </p:grpSp>
      <p:sp>
        <p:nvSpPr>
          <p:cNvPr id="48" name="TextBox 47"/>
          <p:cNvSpPr txBox="1"/>
          <p:nvPr/>
        </p:nvSpPr>
        <p:spPr>
          <a:xfrm>
            <a:off x="714348" y="1214422"/>
            <a:ext cx="1624163" cy="646331"/>
          </a:xfrm>
          <a:prstGeom prst="rect">
            <a:avLst/>
          </a:prstGeom>
          <a:noFill/>
        </p:spPr>
        <p:txBody>
          <a:bodyPr wrap="none" rtlCol="0">
            <a:spAutoFit/>
          </a:bodyPr>
          <a:lstStyle/>
          <a:p>
            <a:r>
              <a:rPr lang="en-US" altLang="zh-CN" sz="3600" b="1" u="sng" dirty="0" smtClean="0">
                <a:ln>
                  <a:solidFill>
                    <a:schemeClr val="accent5"/>
                  </a:solidFill>
                </a:ln>
                <a:solidFill>
                  <a:schemeClr val="accent5">
                    <a:lumMod val="75000"/>
                  </a:schemeClr>
                </a:solidFill>
              </a:rPr>
              <a:t>Sharing</a:t>
            </a:r>
            <a:endParaRPr lang="zh-CN" altLang="en-US" sz="3200" b="1" u="sng" dirty="0">
              <a:ln>
                <a:solidFill>
                  <a:schemeClr val="accent5"/>
                </a:solidFill>
              </a:ln>
              <a:solidFill>
                <a:schemeClr val="accent5">
                  <a:lumMod val="75000"/>
                </a:schemeClr>
              </a:solidFill>
            </a:endParaRPr>
          </a:p>
        </p:txBody>
      </p:sp>
      <p:pic>
        <p:nvPicPr>
          <p:cNvPr id="49" name="图片 48" descr="87699.gif">
            <a:hlinkClick r:id="rId2" action="ppaction://hlinksldjump"/>
          </p:cNvPr>
          <p:cNvPicPr>
            <a:picLocks noChangeAspect="1"/>
          </p:cNvPicPr>
          <p:nvPr/>
        </p:nvPicPr>
        <p:blipFill>
          <a:blip r:embed="rId3"/>
          <a:stretch>
            <a:fillRect/>
          </a:stretch>
        </p:blipFill>
        <p:spPr>
          <a:xfrm>
            <a:off x="8429652" y="6215082"/>
            <a:ext cx="466724" cy="466724"/>
          </a:xfrm>
          <a:prstGeom prst="rect">
            <a:avLst/>
          </a:prstGeom>
        </p:spPr>
      </p:pic>
      <p:pic>
        <p:nvPicPr>
          <p:cNvPr id="4098" name="Picture 2"/>
          <p:cNvPicPr>
            <a:picLocks noChangeAspect="1" noChangeArrowheads="1"/>
          </p:cNvPicPr>
          <p:nvPr/>
        </p:nvPicPr>
        <p:blipFill>
          <a:blip r:embed="rId4"/>
          <a:srcRect/>
          <a:stretch>
            <a:fillRect/>
          </a:stretch>
        </p:blipFill>
        <p:spPr bwMode="auto">
          <a:xfrm>
            <a:off x="785786" y="2786058"/>
            <a:ext cx="3351297" cy="1886400"/>
          </a:xfrm>
          <a:prstGeom prst="rect">
            <a:avLst/>
          </a:prstGeom>
          <a:noFill/>
          <a:ln w="9525">
            <a:noFill/>
            <a:miter lim="800000"/>
            <a:headEnd/>
            <a:tailEnd/>
          </a:ln>
          <a:effectLst/>
        </p:spPr>
      </p:pic>
      <p:sp>
        <p:nvSpPr>
          <p:cNvPr id="10" name="矩形 9"/>
          <p:cNvSpPr/>
          <p:nvPr/>
        </p:nvSpPr>
        <p:spPr>
          <a:xfrm>
            <a:off x="4286248" y="2340486"/>
            <a:ext cx="4572000" cy="2862322"/>
          </a:xfrm>
          <a:prstGeom prst="rect">
            <a:avLst/>
          </a:prstGeom>
        </p:spPr>
        <p:txBody>
          <a:bodyPr>
            <a:spAutoFit/>
          </a:bodyPr>
          <a:lstStyle/>
          <a:p>
            <a:endParaRPr lang="zh-CN" altLang="en-US" dirty="0" smtClean="0"/>
          </a:p>
          <a:p>
            <a:r>
              <a:rPr lang="en-US" altLang="zh-CN" sz="2400" dirty="0" smtClean="0"/>
              <a:t>I don’t think I could live without my</a:t>
            </a:r>
          </a:p>
          <a:p>
            <a:pPr algn="just"/>
            <a:r>
              <a:rPr lang="en-US" altLang="zh-CN" sz="2400" dirty="0" smtClean="0"/>
              <a:t>mobile phone. And I couldn’t live without the 7) ____________, and I couldn’t live without the 8) _________– because I depend on them.	</a:t>
            </a:r>
          </a:p>
          <a:p>
            <a:endParaRPr lang="zh-CN" altLang="en-US" dirty="0" smtClean="0"/>
          </a:p>
        </p:txBody>
      </p:sp>
      <p:sp>
        <p:nvSpPr>
          <p:cNvPr id="12" name="矩形 11"/>
          <p:cNvSpPr/>
          <p:nvPr/>
        </p:nvSpPr>
        <p:spPr>
          <a:xfrm>
            <a:off x="6500826" y="3332162"/>
            <a:ext cx="1382623" cy="461665"/>
          </a:xfrm>
          <a:prstGeom prst="rect">
            <a:avLst/>
          </a:prstGeom>
        </p:spPr>
        <p:txBody>
          <a:bodyPr wrap="none">
            <a:spAutoFit/>
          </a:bodyPr>
          <a:lstStyle/>
          <a:p>
            <a:r>
              <a:rPr lang="en-US" altLang="zh-CN" sz="2400" i="1" dirty="0" smtClean="0">
                <a:solidFill>
                  <a:srgbClr val="FF0000"/>
                </a:solidFill>
              </a:rPr>
              <a:t>computer</a:t>
            </a:r>
          </a:p>
        </p:txBody>
      </p:sp>
      <p:sp>
        <p:nvSpPr>
          <p:cNvPr id="13" name="矩形 12"/>
          <p:cNvSpPr/>
          <p:nvPr/>
        </p:nvSpPr>
        <p:spPr>
          <a:xfrm>
            <a:off x="4429124" y="4071942"/>
            <a:ext cx="1176925" cy="461665"/>
          </a:xfrm>
          <a:prstGeom prst="rect">
            <a:avLst/>
          </a:prstGeom>
        </p:spPr>
        <p:txBody>
          <a:bodyPr wrap="none">
            <a:spAutoFit/>
          </a:bodyPr>
          <a:lstStyle/>
          <a:p>
            <a:r>
              <a:rPr lang="en-US" altLang="zh-CN" sz="2400" i="1" dirty="0" smtClean="0">
                <a:solidFill>
                  <a:srgbClr val="FF0000"/>
                </a:solidFill>
              </a:rPr>
              <a:t>Internet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slide(fromBottom)">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slide(fromBottom)">
                                      <p:cBhvr>
                                        <p:cTn id="1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
            <a:ext cx="9144000" cy="1142984"/>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361950"/>
            <a:r>
              <a:rPr lang="en-US" altLang="zh-CN" sz="4800" b="1" dirty="0" smtClean="0">
                <a:solidFill>
                  <a:schemeClr val="tx1"/>
                </a:solidFill>
                <a:latin typeface="+mj-lt"/>
                <a:ea typeface="微软雅黑" panose="020B0503020204020204" pitchFamily="34" charset="-122"/>
              </a:rPr>
              <a:t>Listening to the world</a:t>
            </a:r>
            <a:endParaRPr lang="zh-CN" altLang="en-US" sz="4800" b="1" dirty="0">
              <a:solidFill>
                <a:schemeClr val="tx1"/>
              </a:solidFill>
              <a:latin typeface="+mj-lt"/>
              <a:ea typeface="微软雅黑" panose="020B0503020204020204" pitchFamily="34" charset="-122"/>
            </a:endParaRPr>
          </a:p>
        </p:txBody>
      </p:sp>
      <p:grpSp>
        <p:nvGrpSpPr>
          <p:cNvPr id="2" name="组合 26"/>
          <p:cNvGrpSpPr/>
          <p:nvPr/>
        </p:nvGrpSpPr>
        <p:grpSpPr>
          <a:xfrm>
            <a:off x="785786" y="2023394"/>
            <a:ext cx="7072362" cy="476912"/>
            <a:chOff x="857224" y="1500174"/>
            <a:chExt cx="7072362" cy="476912"/>
          </a:xfrm>
        </p:grpSpPr>
        <p:sp>
          <p:nvSpPr>
            <p:cNvPr id="29" name="矩形 28"/>
            <p:cNvSpPr/>
            <p:nvPr/>
          </p:nvSpPr>
          <p:spPr>
            <a:xfrm>
              <a:off x="857224" y="1500174"/>
              <a:ext cx="357174" cy="461665"/>
            </a:xfrm>
            <a:prstGeom prst="rect">
              <a:avLst/>
            </a:prstGeom>
            <a:solidFill>
              <a:schemeClr val="accent5">
                <a:lumMod val="75000"/>
              </a:schemeClr>
            </a:solidFill>
          </p:spPr>
          <p:txBody>
            <a:bodyPr wrap="square">
              <a:spAutoFit/>
            </a:bodyPr>
            <a:lstStyle/>
            <a:p>
              <a:r>
                <a:rPr lang="en-US" altLang="zh-CN" sz="2400" b="1" dirty="0" smtClean="0">
                  <a:solidFill>
                    <a:schemeClr val="bg1"/>
                  </a:solidFill>
                </a:rPr>
                <a:t>6</a:t>
              </a:r>
              <a:endParaRPr lang="en-US" altLang="zh-CN" sz="2400" dirty="0" smtClean="0">
                <a:solidFill>
                  <a:schemeClr val="bg1"/>
                </a:solidFill>
              </a:endParaRPr>
            </a:p>
          </p:txBody>
        </p:sp>
        <p:sp>
          <p:nvSpPr>
            <p:cNvPr id="30" name="TextBox 29"/>
            <p:cNvSpPr txBox="1"/>
            <p:nvPr/>
          </p:nvSpPr>
          <p:spPr>
            <a:xfrm>
              <a:off x="1214414" y="1515421"/>
              <a:ext cx="6715172" cy="461665"/>
            </a:xfrm>
            <a:prstGeom prst="rect">
              <a:avLst/>
            </a:prstGeom>
            <a:noFill/>
          </p:spPr>
          <p:txBody>
            <a:bodyPr wrap="square" rtlCol="0">
              <a:spAutoFit/>
            </a:bodyPr>
            <a:lstStyle/>
            <a:p>
              <a:r>
                <a:rPr lang="en-US" altLang="zh-CN" sz="2400" dirty="0" smtClean="0">
                  <a:latin typeface="Arial" pitchFamily="34" charset="0"/>
                  <a:cs typeface="Arial" pitchFamily="34" charset="0"/>
                </a:rPr>
                <a:t>Work in pairs and discuss the questions.</a:t>
              </a:r>
              <a:endParaRPr lang="zh-CN" altLang="en-US" sz="2400" dirty="0">
                <a:latin typeface="Arial" pitchFamily="34" charset="0"/>
                <a:cs typeface="Arial" pitchFamily="34" charset="0"/>
              </a:endParaRPr>
            </a:p>
          </p:txBody>
        </p:sp>
      </p:grpSp>
      <p:sp>
        <p:nvSpPr>
          <p:cNvPr id="39" name="TextBox 38"/>
          <p:cNvSpPr txBox="1"/>
          <p:nvPr/>
        </p:nvSpPr>
        <p:spPr>
          <a:xfrm>
            <a:off x="714348" y="1214422"/>
            <a:ext cx="1624163" cy="646331"/>
          </a:xfrm>
          <a:prstGeom prst="rect">
            <a:avLst/>
          </a:prstGeom>
          <a:noFill/>
        </p:spPr>
        <p:txBody>
          <a:bodyPr wrap="none" rtlCol="0">
            <a:spAutoFit/>
          </a:bodyPr>
          <a:lstStyle/>
          <a:p>
            <a:r>
              <a:rPr lang="en-US" altLang="zh-CN" sz="3600" b="1" u="sng" dirty="0" smtClean="0">
                <a:ln>
                  <a:solidFill>
                    <a:schemeClr val="accent5"/>
                  </a:solidFill>
                </a:ln>
                <a:solidFill>
                  <a:schemeClr val="accent5">
                    <a:lumMod val="75000"/>
                  </a:schemeClr>
                </a:solidFill>
              </a:rPr>
              <a:t>Sharing</a:t>
            </a:r>
            <a:endParaRPr lang="zh-CN" altLang="en-US" sz="3200" b="1" u="sng" dirty="0">
              <a:ln>
                <a:solidFill>
                  <a:schemeClr val="accent5"/>
                </a:solidFill>
              </a:ln>
              <a:solidFill>
                <a:schemeClr val="accent5">
                  <a:lumMod val="75000"/>
                </a:schemeClr>
              </a:solidFill>
            </a:endParaRPr>
          </a:p>
        </p:txBody>
      </p:sp>
      <p:pic>
        <p:nvPicPr>
          <p:cNvPr id="8" name="图片 7" descr="87699.gif">
            <a:hlinkClick r:id="rId2" action="ppaction://hlinksldjump"/>
          </p:cNvPr>
          <p:cNvPicPr>
            <a:picLocks noChangeAspect="1"/>
          </p:cNvPicPr>
          <p:nvPr/>
        </p:nvPicPr>
        <p:blipFill>
          <a:blip r:embed="rId3"/>
          <a:stretch>
            <a:fillRect/>
          </a:stretch>
        </p:blipFill>
        <p:spPr>
          <a:xfrm>
            <a:off x="8429652" y="6215082"/>
            <a:ext cx="466724" cy="466724"/>
          </a:xfrm>
          <a:prstGeom prst="rect">
            <a:avLst/>
          </a:prstGeom>
        </p:spPr>
      </p:pic>
      <p:sp>
        <p:nvSpPr>
          <p:cNvPr id="10" name="TextBox 9"/>
          <p:cNvSpPr txBox="1"/>
          <p:nvPr/>
        </p:nvSpPr>
        <p:spPr>
          <a:xfrm>
            <a:off x="1142976" y="2538707"/>
            <a:ext cx="6072230" cy="461665"/>
          </a:xfrm>
          <a:prstGeom prst="rect">
            <a:avLst/>
          </a:prstGeom>
          <a:noFill/>
        </p:spPr>
        <p:txBody>
          <a:bodyPr wrap="square" rtlCol="0">
            <a:spAutoFit/>
          </a:bodyPr>
          <a:lstStyle/>
          <a:p>
            <a:r>
              <a:rPr lang="en-US" altLang="zh-CN" sz="2400" dirty="0" smtClean="0"/>
              <a:t>1 How do you feel about technology?</a:t>
            </a:r>
          </a:p>
        </p:txBody>
      </p:sp>
      <p:sp>
        <p:nvSpPr>
          <p:cNvPr id="9" name="矩形 8"/>
          <p:cNvSpPr/>
          <p:nvPr/>
        </p:nvSpPr>
        <p:spPr>
          <a:xfrm>
            <a:off x="1142976" y="3071810"/>
            <a:ext cx="5929354" cy="1569660"/>
          </a:xfrm>
          <a:prstGeom prst="rect">
            <a:avLst/>
          </a:prstGeom>
        </p:spPr>
        <p:txBody>
          <a:bodyPr wrap="square">
            <a:spAutoFit/>
          </a:bodyPr>
          <a:lstStyle/>
          <a:p>
            <a:r>
              <a:rPr lang="en-US" altLang="zh-CN" sz="2400" i="1" dirty="0" smtClean="0">
                <a:solidFill>
                  <a:srgbClr val="FF0000"/>
                </a:solidFill>
              </a:rPr>
              <a:t>Technology is new and innovative, which can  make life easier and more comfortable. I love technology and I spend a lot of money on technology.</a:t>
            </a:r>
            <a:endParaRPr lang="zh-CN" altLang="en-US" sz="2400" i="1"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xEl>
                                              <p:pRg st="0" end="0"/>
                                            </p:txEl>
                                          </p:spTgt>
                                        </p:tgtEl>
                                        <p:attrNameLst>
                                          <p:attrName>style.visibility</p:attrName>
                                        </p:attrNameLst>
                                      </p:cBhvr>
                                      <p:to>
                                        <p:strVal val="visible"/>
                                      </p:to>
                                    </p:set>
                                    <p:animEffect transition="in" filter="fade">
                                      <p:cBhvr>
                                        <p:cTn id="12" dur="500"/>
                                        <p:tgtEl>
                                          <p:spTgt spid="10">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slide(fromBottom)">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
            <a:ext cx="9144000" cy="1142984"/>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361950"/>
            <a:r>
              <a:rPr lang="en-US" altLang="zh-CN" sz="4800" b="1" dirty="0" smtClean="0">
                <a:solidFill>
                  <a:schemeClr val="tx1"/>
                </a:solidFill>
                <a:latin typeface="+mj-lt"/>
                <a:ea typeface="微软雅黑" panose="020B0503020204020204" pitchFamily="34" charset="-122"/>
              </a:rPr>
              <a:t>Listening to the world</a:t>
            </a:r>
            <a:endParaRPr lang="zh-CN" altLang="en-US" sz="4800" b="1" dirty="0">
              <a:solidFill>
                <a:schemeClr val="tx1"/>
              </a:solidFill>
              <a:latin typeface="+mj-lt"/>
              <a:ea typeface="微软雅黑" panose="020B0503020204020204" pitchFamily="34" charset="-122"/>
            </a:endParaRPr>
          </a:p>
        </p:txBody>
      </p:sp>
      <p:grpSp>
        <p:nvGrpSpPr>
          <p:cNvPr id="2" name="组合 26"/>
          <p:cNvGrpSpPr/>
          <p:nvPr/>
        </p:nvGrpSpPr>
        <p:grpSpPr>
          <a:xfrm>
            <a:off x="785786" y="2023394"/>
            <a:ext cx="7072362" cy="476912"/>
            <a:chOff x="857224" y="1500174"/>
            <a:chExt cx="7072362" cy="476912"/>
          </a:xfrm>
        </p:grpSpPr>
        <p:sp>
          <p:nvSpPr>
            <p:cNvPr id="29" name="矩形 28"/>
            <p:cNvSpPr/>
            <p:nvPr/>
          </p:nvSpPr>
          <p:spPr>
            <a:xfrm>
              <a:off x="857224" y="1500174"/>
              <a:ext cx="357174" cy="461665"/>
            </a:xfrm>
            <a:prstGeom prst="rect">
              <a:avLst/>
            </a:prstGeom>
            <a:solidFill>
              <a:schemeClr val="accent5">
                <a:lumMod val="75000"/>
              </a:schemeClr>
            </a:solidFill>
          </p:spPr>
          <p:txBody>
            <a:bodyPr wrap="square">
              <a:spAutoFit/>
            </a:bodyPr>
            <a:lstStyle/>
            <a:p>
              <a:r>
                <a:rPr lang="en-US" altLang="zh-CN" sz="2400" b="1" dirty="0" smtClean="0">
                  <a:solidFill>
                    <a:schemeClr val="bg1"/>
                  </a:solidFill>
                </a:rPr>
                <a:t>6</a:t>
              </a:r>
              <a:endParaRPr lang="en-US" altLang="zh-CN" sz="2400" dirty="0" smtClean="0">
                <a:solidFill>
                  <a:schemeClr val="bg1"/>
                </a:solidFill>
              </a:endParaRPr>
            </a:p>
          </p:txBody>
        </p:sp>
        <p:sp>
          <p:nvSpPr>
            <p:cNvPr id="30" name="TextBox 29"/>
            <p:cNvSpPr txBox="1"/>
            <p:nvPr/>
          </p:nvSpPr>
          <p:spPr>
            <a:xfrm>
              <a:off x="1214414" y="1515421"/>
              <a:ext cx="6715172" cy="461665"/>
            </a:xfrm>
            <a:prstGeom prst="rect">
              <a:avLst/>
            </a:prstGeom>
            <a:noFill/>
          </p:spPr>
          <p:txBody>
            <a:bodyPr wrap="square" rtlCol="0">
              <a:spAutoFit/>
            </a:bodyPr>
            <a:lstStyle/>
            <a:p>
              <a:r>
                <a:rPr lang="en-US" altLang="zh-CN" sz="2400" dirty="0" smtClean="0">
                  <a:latin typeface="Arial" pitchFamily="34" charset="0"/>
                  <a:cs typeface="Arial" pitchFamily="34" charset="0"/>
                </a:rPr>
                <a:t>Work in pairs and answer the questions.</a:t>
              </a:r>
              <a:endParaRPr lang="zh-CN" altLang="en-US" sz="2400" dirty="0">
                <a:latin typeface="Arial" pitchFamily="34" charset="0"/>
                <a:cs typeface="Arial" pitchFamily="34" charset="0"/>
              </a:endParaRPr>
            </a:p>
          </p:txBody>
        </p:sp>
      </p:grpSp>
      <p:sp>
        <p:nvSpPr>
          <p:cNvPr id="39" name="TextBox 38"/>
          <p:cNvSpPr txBox="1"/>
          <p:nvPr/>
        </p:nvSpPr>
        <p:spPr>
          <a:xfrm>
            <a:off x="714348" y="1214422"/>
            <a:ext cx="1624163" cy="646331"/>
          </a:xfrm>
          <a:prstGeom prst="rect">
            <a:avLst/>
          </a:prstGeom>
          <a:noFill/>
        </p:spPr>
        <p:txBody>
          <a:bodyPr wrap="none" rtlCol="0">
            <a:spAutoFit/>
          </a:bodyPr>
          <a:lstStyle/>
          <a:p>
            <a:r>
              <a:rPr lang="en-US" altLang="zh-CN" sz="3600" b="1" u="sng" dirty="0" smtClean="0">
                <a:ln>
                  <a:solidFill>
                    <a:schemeClr val="accent5"/>
                  </a:solidFill>
                </a:ln>
                <a:solidFill>
                  <a:schemeClr val="accent5">
                    <a:lumMod val="75000"/>
                  </a:schemeClr>
                </a:solidFill>
              </a:rPr>
              <a:t>Sharing</a:t>
            </a:r>
            <a:endParaRPr lang="zh-CN" altLang="en-US" sz="3200" b="1" u="sng" dirty="0">
              <a:ln>
                <a:solidFill>
                  <a:schemeClr val="accent5"/>
                </a:solidFill>
              </a:ln>
              <a:solidFill>
                <a:schemeClr val="accent5">
                  <a:lumMod val="75000"/>
                </a:schemeClr>
              </a:solidFill>
            </a:endParaRPr>
          </a:p>
        </p:txBody>
      </p:sp>
      <p:pic>
        <p:nvPicPr>
          <p:cNvPr id="8" name="图片 7" descr="87699.gif">
            <a:hlinkClick r:id="rId2" action="ppaction://hlinksldjump"/>
          </p:cNvPr>
          <p:cNvPicPr>
            <a:picLocks noChangeAspect="1"/>
          </p:cNvPicPr>
          <p:nvPr/>
        </p:nvPicPr>
        <p:blipFill>
          <a:blip r:embed="rId3"/>
          <a:stretch>
            <a:fillRect/>
          </a:stretch>
        </p:blipFill>
        <p:spPr>
          <a:xfrm>
            <a:off x="8429652" y="6215082"/>
            <a:ext cx="466724" cy="466724"/>
          </a:xfrm>
          <a:prstGeom prst="rect">
            <a:avLst/>
          </a:prstGeom>
        </p:spPr>
      </p:pic>
      <p:sp>
        <p:nvSpPr>
          <p:cNvPr id="10" name="TextBox 9"/>
          <p:cNvSpPr txBox="1"/>
          <p:nvPr/>
        </p:nvSpPr>
        <p:spPr>
          <a:xfrm>
            <a:off x="1191744" y="2500306"/>
            <a:ext cx="6072230" cy="830997"/>
          </a:xfrm>
          <a:prstGeom prst="rect">
            <a:avLst/>
          </a:prstGeom>
          <a:noFill/>
        </p:spPr>
        <p:txBody>
          <a:bodyPr wrap="square" rtlCol="0">
            <a:spAutoFit/>
          </a:bodyPr>
          <a:lstStyle/>
          <a:p>
            <a:pPr marL="266700" indent="-266700"/>
            <a:r>
              <a:rPr lang="en-US" altLang="zh-CN" sz="2400" dirty="0" smtClean="0"/>
              <a:t>2 What items of technology do you have with  you at the moment? </a:t>
            </a:r>
          </a:p>
        </p:txBody>
      </p:sp>
      <p:sp>
        <p:nvSpPr>
          <p:cNvPr id="9" name="矩形 8"/>
          <p:cNvSpPr/>
          <p:nvPr/>
        </p:nvSpPr>
        <p:spPr>
          <a:xfrm>
            <a:off x="1214414" y="3312383"/>
            <a:ext cx="5929354" cy="830997"/>
          </a:xfrm>
          <a:prstGeom prst="rect">
            <a:avLst/>
          </a:prstGeom>
        </p:spPr>
        <p:txBody>
          <a:bodyPr wrap="square">
            <a:spAutoFit/>
          </a:bodyPr>
          <a:lstStyle/>
          <a:p>
            <a:r>
              <a:rPr lang="en-US" altLang="zh-CN" sz="2400" i="1" dirty="0" smtClean="0">
                <a:solidFill>
                  <a:srgbClr val="FF0000"/>
                </a:solidFill>
              </a:rPr>
              <a:t>I have two </a:t>
            </a:r>
            <a:r>
              <a:rPr lang="en-US" altLang="zh-CN" sz="2400" i="1" dirty="0" err="1" smtClean="0">
                <a:solidFill>
                  <a:srgbClr val="FF0000"/>
                </a:solidFill>
              </a:rPr>
              <a:t>iPhones</a:t>
            </a:r>
            <a:r>
              <a:rPr lang="en-US" altLang="zh-CN" sz="2400" i="1" dirty="0" smtClean="0">
                <a:solidFill>
                  <a:srgbClr val="FF0000"/>
                </a:solidFill>
              </a:rPr>
              <a:t> in my pocket and a laptop in my backpack.</a:t>
            </a:r>
            <a:endParaRPr lang="zh-CN" altLang="en-US" sz="2400" i="1"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xEl>
                                              <p:pRg st="0" end="0"/>
                                            </p:txEl>
                                          </p:spTgt>
                                        </p:tgtEl>
                                        <p:attrNameLst>
                                          <p:attrName>style.visibility</p:attrName>
                                        </p:attrNameLst>
                                      </p:cBhvr>
                                      <p:to>
                                        <p:strVal val="visible"/>
                                      </p:to>
                                    </p:set>
                                    <p:animEffect transition="in" filter="fade">
                                      <p:cBhvr>
                                        <p:cTn id="12" dur="500"/>
                                        <p:tgtEl>
                                          <p:spTgt spid="10">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slide(fromBottom)">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45"/>
          <p:cNvGrpSpPr/>
          <p:nvPr/>
        </p:nvGrpSpPr>
        <p:grpSpPr>
          <a:xfrm>
            <a:off x="1643042" y="4786322"/>
            <a:ext cx="7286676" cy="857256"/>
            <a:chOff x="2428860" y="1835383"/>
            <a:chExt cx="4643470" cy="593485"/>
          </a:xfrm>
        </p:grpSpPr>
        <p:sp>
          <p:nvSpPr>
            <p:cNvPr id="47" name="矩形 46"/>
            <p:cNvSpPr/>
            <p:nvPr/>
          </p:nvSpPr>
          <p:spPr>
            <a:xfrm>
              <a:off x="3044260" y="1835383"/>
              <a:ext cx="4028070" cy="593485"/>
            </a:xfrm>
            <a:prstGeom prst="rect">
              <a:avLst/>
            </a:prstGeom>
            <a:solidFill>
              <a:schemeClr val="accent6">
                <a:lumMod val="40000"/>
                <a:lumOff val="6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dirty="0" smtClean="0">
                  <a:solidFill>
                    <a:schemeClr val="tx1"/>
                  </a:solidFill>
                </a:rPr>
                <a:t>talk about experiences and feelings of playing computer games </a:t>
              </a:r>
            </a:p>
          </p:txBody>
        </p:sp>
        <p:sp>
          <p:nvSpPr>
            <p:cNvPr id="49" name="矩形 48"/>
            <p:cNvSpPr/>
            <p:nvPr/>
          </p:nvSpPr>
          <p:spPr>
            <a:xfrm>
              <a:off x="2428860" y="1835383"/>
              <a:ext cx="615400" cy="593485"/>
            </a:xfrm>
            <a:prstGeom prst="rect">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smtClean="0">
                  <a:solidFill>
                    <a:schemeClr val="tx1"/>
                  </a:solidFill>
                </a:rPr>
                <a:t>4</a:t>
              </a:r>
              <a:endParaRPr lang="zh-CN" altLang="en-US" sz="2400" dirty="0">
                <a:solidFill>
                  <a:schemeClr val="tx1"/>
                </a:solidFill>
              </a:endParaRPr>
            </a:p>
          </p:txBody>
        </p:sp>
      </p:grpSp>
      <p:sp>
        <p:nvSpPr>
          <p:cNvPr id="4" name="矩形 3"/>
          <p:cNvSpPr/>
          <p:nvPr/>
        </p:nvSpPr>
        <p:spPr>
          <a:xfrm>
            <a:off x="0" y="0"/>
            <a:ext cx="9144000" cy="1142984"/>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361950"/>
            <a:r>
              <a:rPr lang="en-US" altLang="zh-CN" sz="4800" b="1" dirty="0" smtClean="0">
                <a:solidFill>
                  <a:schemeClr val="tx1"/>
                </a:solidFill>
                <a:latin typeface="+mj-lt"/>
                <a:ea typeface="微软雅黑" panose="020B0503020204020204" pitchFamily="34" charset="-122"/>
              </a:rPr>
              <a:t>Learning objectives</a:t>
            </a:r>
            <a:endParaRPr lang="zh-CN" altLang="en-US" sz="4800" b="1" dirty="0">
              <a:solidFill>
                <a:schemeClr val="tx1"/>
              </a:solidFill>
              <a:latin typeface="+mj-lt"/>
              <a:ea typeface="微软雅黑" panose="020B0503020204020204" pitchFamily="34" charset="-122"/>
            </a:endParaRPr>
          </a:p>
        </p:txBody>
      </p:sp>
      <p:grpSp>
        <p:nvGrpSpPr>
          <p:cNvPr id="3" name="组合 34"/>
          <p:cNvGrpSpPr/>
          <p:nvPr/>
        </p:nvGrpSpPr>
        <p:grpSpPr>
          <a:xfrm>
            <a:off x="1643042" y="1785926"/>
            <a:ext cx="7286676" cy="857256"/>
            <a:chOff x="2428860" y="1835383"/>
            <a:chExt cx="4643470" cy="593485"/>
          </a:xfrm>
        </p:grpSpPr>
        <p:sp>
          <p:nvSpPr>
            <p:cNvPr id="31" name="矩形 30"/>
            <p:cNvSpPr/>
            <p:nvPr/>
          </p:nvSpPr>
          <p:spPr>
            <a:xfrm>
              <a:off x="3044260" y="1835383"/>
              <a:ext cx="4028070" cy="593485"/>
            </a:xfrm>
            <a:prstGeom prst="rect">
              <a:avLst/>
            </a:prstGeom>
            <a:solidFill>
              <a:schemeClr val="accent6">
                <a:lumMod val="40000"/>
                <a:lumOff val="6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dirty="0" smtClean="0">
                  <a:solidFill>
                    <a:schemeClr val="tx1"/>
                  </a:solidFill>
                </a:rPr>
                <a:t>talk about technology around as</a:t>
              </a:r>
            </a:p>
          </p:txBody>
        </p:sp>
        <p:sp>
          <p:nvSpPr>
            <p:cNvPr id="33" name="矩形 32"/>
            <p:cNvSpPr/>
            <p:nvPr/>
          </p:nvSpPr>
          <p:spPr>
            <a:xfrm>
              <a:off x="2428860" y="1835383"/>
              <a:ext cx="615400" cy="593485"/>
            </a:xfrm>
            <a:prstGeom prst="rect">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smtClean="0">
                  <a:solidFill>
                    <a:schemeClr val="tx1"/>
                  </a:solidFill>
                </a:rPr>
                <a:t>1</a:t>
              </a:r>
              <a:endParaRPr lang="zh-CN" altLang="en-US" sz="2400" dirty="0">
                <a:solidFill>
                  <a:schemeClr val="tx1"/>
                </a:solidFill>
              </a:endParaRPr>
            </a:p>
          </p:txBody>
        </p:sp>
      </p:grpSp>
      <p:grpSp>
        <p:nvGrpSpPr>
          <p:cNvPr id="5" name="组合 35"/>
          <p:cNvGrpSpPr/>
          <p:nvPr/>
        </p:nvGrpSpPr>
        <p:grpSpPr>
          <a:xfrm>
            <a:off x="1643042" y="2786058"/>
            <a:ext cx="7286676" cy="857256"/>
            <a:chOff x="2428860" y="1835383"/>
            <a:chExt cx="4643470" cy="593485"/>
          </a:xfrm>
        </p:grpSpPr>
        <p:sp>
          <p:nvSpPr>
            <p:cNvPr id="38" name="矩形 37"/>
            <p:cNvSpPr/>
            <p:nvPr/>
          </p:nvSpPr>
          <p:spPr>
            <a:xfrm>
              <a:off x="3044260" y="1835383"/>
              <a:ext cx="4028070" cy="593485"/>
            </a:xfrm>
            <a:prstGeom prst="rect">
              <a:avLst/>
            </a:prstGeom>
            <a:solidFill>
              <a:schemeClr val="accent6">
                <a:lumMod val="40000"/>
                <a:lumOff val="6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dirty="0" smtClean="0">
                  <a:solidFill>
                    <a:schemeClr val="tx1"/>
                  </a:solidFill>
                </a:rPr>
                <a:t>listen for agreement and disagreement</a:t>
              </a:r>
            </a:p>
          </p:txBody>
        </p:sp>
        <p:sp>
          <p:nvSpPr>
            <p:cNvPr id="39" name="矩形 38"/>
            <p:cNvSpPr/>
            <p:nvPr/>
          </p:nvSpPr>
          <p:spPr>
            <a:xfrm>
              <a:off x="2428860" y="1835383"/>
              <a:ext cx="615400" cy="593485"/>
            </a:xfrm>
            <a:prstGeom prst="rect">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smtClean="0">
                  <a:solidFill>
                    <a:schemeClr val="tx1"/>
                  </a:solidFill>
                </a:rPr>
                <a:t>2</a:t>
              </a:r>
              <a:endParaRPr lang="zh-CN" altLang="en-US" sz="2400" dirty="0">
                <a:solidFill>
                  <a:schemeClr val="tx1"/>
                </a:solidFill>
              </a:endParaRPr>
            </a:p>
          </p:txBody>
        </p:sp>
      </p:grpSp>
      <p:grpSp>
        <p:nvGrpSpPr>
          <p:cNvPr id="6" name="组合 41"/>
          <p:cNvGrpSpPr/>
          <p:nvPr/>
        </p:nvGrpSpPr>
        <p:grpSpPr>
          <a:xfrm>
            <a:off x="1643042" y="3786190"/>
            <a:ext cx="7286676" cy="857256"/>
            <a:chOff x="2428860" y="1835383"/>
            <a:chExt cx="4643470" cy="593485"/>
          </a:xfrm>
        </p:grpSpPr>
        <p:sp>
          <p:nvSpPr>
            <p:cNvPr id="43" name="矩形 42"/>
            <p:cNvSpPr/>
            <p:nvPr/>
          </p:nvSpPr>
          <p:spPr>
            <a:xfrm>
              <a:off x="3044260" y="1835383"/>
              <a:ext cx="4028070" cy="593485"/>
            </a:xfrm>
            <a:prstGeom prst="rect">
              <a:avLst/>
            </a:prstGeom>
            <a:solidFill>
              <a:schemeClr val="accent6">
                <a:lumMod val="40000"/>
                <a:lumOff val="6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dirty="0" smtClean="0">
                  <a:solidFill>
                    <a:schemeClr val="tx1"/>
                  </a:solidFill>
                </a:rPr>
                <a:t>express essentiality </a:t>
              </a:r>
            </a:p>
          </p:txBody>
        </p:sp>
        <p:sp>
          <p:nvSpPr>
            <p:cNvPr id="45" name="矩形 44"/>
            <p:cNvSpPr/>
            <p:nvPr/>
          </p:nvSpPr>
          <p:spPr>
            <a:xfrm>
              <a:off x="2428860" y="1835383"/>
              <a:ext cx="615400" cy="593485"/>
            </a:xfrm>
            <a:prstGeom prst="rect">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smtClean="0">
                  <a:solidFill>
                    <a:schemeClr val="tx1"/>
                  </a:solidFill>
                </a:rPr>
                <a:t>3</a:t>
              </a:r>
              <a:endParaRPr lang="zh-CN" altLang="en-US" sz="2400" dirty="0">
                <a:solidFill>
                  <a:schemeClr val="tx1"/>
                </a:solidFill>
              </a:endParaRPr>
            </a:p>
          </p:txBody>
        </p:sp>
      </p:grpSp>
      <p:pic>
        <p:nvPicPr>
          <p:cNvPr id="15" name="图片 14" descr="87699.gif">
            <a:hlinkClick r:id="rId2" action="ppaction://hlinksldjump"/>
          </p:cNvPr>
          <p:cNvPicPr>
            <a:picLocks noChangeAspect="1"/>
          </p:cNvPicPr>
          <p:nvPr/>
        </p:nvPicPr>
        <p:blipFill>
          <a:blip r:embed="rId3"/>
          <a:stretch>
            <a:fillRect/>
          </a:stretch>
        </p:blipFill>
        <p:spPr>
          <a:xfrm>
            <a:off x="8429652" y="6215082"/>
            <a:ext cx="466724" cy="46672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
            <a:ext cx="9144000" cy="1142984"/>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361950"/>
            <a:r>
              <a:rPr lang="en-US" altLang="zh-CN" sz="4800" b="1" dirty="0" smtClean="0">
                <a:solidFill>
                  <a:schemeClr val="tx1"/>
                </a:solidFill>
                <a:latin typeface="+mj-lt"/>
                <a:ea typeface="微软雅黑" panose="020B0503020204020204" pitchFamily="34" charset="-122"/>
              </a:rPr>
              <a:t>Listening to the world</a:t>
            </a:r>
            <a:endParaRPr lang="zh-CN" altLang="en-US" sz="4800" b="1" dirty="0">
              <a:solidFill>
                <a:schemeClr val="tx1"/>
              </a:solidFill>
              <a:latin typeface="+mj-lt"/>
              <a:ea typeface="微软雅黑" panose="020B0503020204020204" pitchFamily="34" charset="-122"/>
            </a:endParaRPr>
          </a:p>
        </p:txBody>
      </p:sp>
      <p:grpSp>
        <p:nvGrpSpPr>
          <p:cNvPr id="2" name="组合 26"/>
          <p:cNvGrpSpPr/>
          <p:nvPr/>
        </p:nvGrpSpPr>
        <p:grpSpPr>
          <a:xfrm>
            <a:off x="785786" y="2023394"/>
            <a:ext cx="7072362" cy="476912"/>
            <a:chOff x="857224" y="1500174"/>
            <a:chExt cx="7072362" cy="476912"/>
          </a:xfrm>
        </p:grpSpPr>
        <p:sp>
          <p:nvSpPr>
            <p:cNvPr id="29" name="矩形 28"/>
            <p:cNvSpPr/>
            <p:nvPr/>
          </p:nvSpPr>
          <p:spPr>
            <a:xfrm>
              <a:off x="857224" y="1500174"/>
              <a:ext cx="357174" cy="461665"/>
            </a:xfrm>
            <a:prstGeom prst="rect">
              <a:avLst/>
            </a:prstGeom>
            <a:solidFill>
              <a:schemeClr val="accent5">
                <a:lumMod val="75000"/>
              </a:schemeClr>
            </a:solidFill>
          </p:spPr>
          <p:txBody>
            <a:bodyPr wrap="square">
              <a:spAutoFit/>
            </a:bodyPr>
            <a:lstStyle/>
            <a:p>
              <a:r>
                <a:rPr lang="en-US" altLang="zh-CN" sz="2400" b="1" dirty="0" smtClean="0">
                  <a:solidFill>
                    <a:schemeClr val="bg1"/>
                  </a:solidFill>
                </a:rPr>
                <a:t>6</a:t>
              </a:r>
              <a:endParaRPr lang="en-US" altLang="zh-CN" sz="2400" dirty="0" smtClean="0">
                <a:solidFill>
                  <a:schemeClr val="bg1"/>
                </a:solidFill>
              </a:endParaRPr>
            </a:p>
          </p:txBody>
        </p:sp>
        <p:sp>
          <p:nvSpPr>
            <p:cNvPr id="30" name="TextBox 29"/>
            <p:cNvSpPr txBox="1"/>
            <p:nvPr/>
          </p:nvSpPr>
          <p:spPr>
            <a:xfrm>
              <a:off x="1214414" y="1515421"/>
              <a:ext cx="6715172" cy="461665"/>
            </a:xfrm>
            <a:prstGeom prst="rect">
              <a:avLst/>
            </a:prstGeom>
            <a:noFill/>
          </p:spPr>
          <p:txBody>
            <a:bodyPr wrap="square" rtlCol="0">
              <a:spAutoFit/>
            </a:bodyPr>
            <a:lstStyle/>
            <a:p>
              <a:r>
                <a:rPr lang="en-US" altLang="zh-CN" sz="2400" dirty="0" smtClean="0">
                  <a:latin typeface="Arial" pitchFamily="34" charset="0"/>
                  <a:cs typeface="Arial" pitchFamily="34" charset="0"/>
                </a:rPr>
                <a:t>Work in pairs and answer the questions.</a:t>
              </a:r>
              <a:endParaRPr lang="zh-CN" altLang="en-US" sz="2400" dirty="0">
                <a:latin typeface="Arial" pitchFamily="34" charset="0"/>
                <a:cs typeface="Arial" pitchFamily="34" charset="0"/>
              </a:endParaRPr>
            </a:p>
          </p:txBody>
        </p:sp>
      </p:grpSp>
      <p:sp>
        <p:nvSpPr>
          <p:cNvPr id="39" name="TextBox 38"/>
          <p:cNvSpPr txBox="1"/>
          <p:nvPr/>
        </p:nvSpPr>
        <p:spPr>
          <a:xfrm>
            <a:off x="714348" y="1214422"/>
            <a:ext cx="1624163" cy="646331"/>
          </a:xfrm>
          <a:prstGeom prst="rect">
            <a:avLst/>
          </a:prstGeom>
          <a:noFill/>
        </p:spPr>
        <p:txBody>
          <a:bodyPr wrap="none" rtlCol="0">
            <a:spAutoFit/>
          </a:bodyPr>
          <a:lstStyle/>
          <a:p>
            <a:r>
              <a:rPr lang="en-US" altLang="zh-CN" sz="3600" b="1" u="sng" dirty="0" smtClean="0">
                <a:ln>
                  <a:solidFill>
                    <a:schemeClr val="accent5"/>
                  </a:solidFill>
                </a:ln>
                <a:solidFill>
                  <a:schemeClr val="accent5">
                    <a:lumMod val="75000"/>
                  </a:schemeClr>
                </a:solidFill>
              </a:rPr>
              <a:t>Sharing</a:t>
            </a:r>
            <a:endParaRPr lang="zh-CN" altLang="en-US" sz="3200" b="1" u="sng" dirty="0">
              <a:ln>
                <a:solidFill>
                  <a:schemeClr val="accent5"/>
                </a:solidFill>
              </a:ln>
              <a:solidFill>
                <a:schemeClr val="accent5">
                  <a:lumMod val="75000"/>
                </a:schemeClr>
              </a:solidFill>
            </a:endParaRPr>
          </a:p>
        </p:txBody>
      </p:sp>
      <p:pic>
        <p:nvPicPr>
          <p:cNvPr id="8" name="图片 7" descr="87699.gif">
            <a:hlinkClick r:id="rId2" action="ppaction://hlinksldjump"/>
          </p:cNvPr>
          <p:cNvPicPr>
            <a:picLocks noChangeAspect="1"/>
          </p:cNvPicPr>
          <p:nvPr/>
        </p:nvPicPr>
        <p:blipFill>
          <a:blip r:embed="rId3"/>
          <a:stretch>
            <a:fillRect/>
          </a:stretch>
        </p:blipFill>
        <p:spPr>
          <a:xfrm>
            <a:off x="8429652" y="6215082"/>
            <a:ext cx="466724" cy="466724"/>
          </a:xfrm>
          <a:prstGeom prst="rect">
            <a:avLst/>
          </a:prstGeom>
        </p:spPr>
      </p:pic>
      <p:sp>
        <p:nvSpPr>
          <p:cNvPr id="10" name="TextBox 9"/>
          <p:cNvSpPr txBox="1"/>
          <p:nvPr/>
        </p:nvSpPr>
        <p:spPr>
          <a:xfrm>
            <a:off x="1214414" y="2428868"/>
            <a:ext cx="7358114" cy="830997"/>
          </a:xfrm>
          <a:prstGeom prst="rect">
            <a:avLst/>
          </a:prstGeom>
          <a:noFill/>
        </p:spPr>
        <p:txBody>
          <a:bodyPr wrap="square" rtlCol="0">
            <a:spAutoFit/>
          </a:bodyPr>
          <a:lstStyle/>
          <a:p>
            <a:pPr marL="252000" indent="-324000"/>
            <a:r>
              <a:rPr lang="en-US" altLang="zh-CN" sz="2400" dirty="0" smtClean="0"/>
              <a:t>3 What items of technology could / couldn’t you live without? Why? </a:t>
            </a:r>
          </a:p>
        </p:txBody>
      </p:sp>
      <p:sp>
        <p:nvSpPr>
          <p:cNvPr id="9" name="矩形 8"/>
          <p:cNvSpPr/>
          <p:nvPr/>
        </p:nvSpPr>
        <p:spPr>
          <a:xfrm>
            <a:off x="928662" y="3214686"/>
            <a:ext cx="7786742" cy="3416320"/>
          </a:xfrm>
          <a:prstGeom prst="rect">
            <a:avLst/>
          </a:prstGeom>
        </p:spPr>
        <p:txBody>
          <a:bodyPr wrap="square">
            <a:spAutoFit/>
          </a:bodyPr>
          <a:lstStyle/>
          <a:p>
            <a:pPr marL="252000" indent="-324000"/>
            <a:r>
              <a:rPr lang="en-US" altLang="zh-CN" sz="2400" b="1" i="1" dirty="0" smtClean="0">
                <a:solidFill>
                  <a:schemeClr val="accent1"/>
                </a:solidFill>
              </a:rPr>
              <a:t>    I think I could live without </a:t>
            </a:r>
            <a:r>
              <a:rPr lang="en-US" altLang="zh-CN" sz="2400" i="1" dirty="0" smtClean="0">
                <a:solidFill>
                  <a:srgbClr val="FF0000"/>
                </a:solidFill>
              </a:rPr>
              <a:t>an MP3 player. Now I often play music on my computer, so an MP3 player </a:t>
            </a:r>
            <a:r>
              <a:rPr lang="en-US" altLang="zh-CN" sz="2400" b="1" i="1" dirty="0" smtClean="0">
                <a:solidFill>
                  <a:schemeClr val="accent1"/>
                </a:solidFill>
              </a:rPr>
              <a:t>isn’t</a:t>
            </a:r>
            <a:r>
              <a:rPr lang="en-US" altLang="zh-CN" sz="2400" i="1" dirty="0" smtClean="0">
                <a:solidFill>
                  <a:srgbClr val="FF0000"/>
                </a:solidFill>
              </a:rPr>
              <a:t> </a:t>
            </a:r>
            <a:r>
              <a:rPr lang="en-US" altLang="zh-CN" sz="2400" b="1" i="1" dirty="0" smtClean="0">
                <a:solidFill>
                  <a:schemeClr val="accent1"/>
                </a:solidFill>
              </a:rPr>
              <a:t>essential to </a:t>
            </a:r>
            <a:r>
              <a:rPr lang="en-US" altLang="zh-CN" sz="2400" i="1" dirty="0" smtClean="0">
                <a:solidFill>
                  <a:srgbClr val="FF0000"/>
                </a:solidFill>
              </a:rPr>
              <a:t>me. </a:t>
            </a:r>
            <a:r>
              <a:rPr lang="en-US" altLang="zh-CN" sz="2400" b="1" i="1" dirty="0" smtClean="0">
                <a:solidFill>
                  <a:schemeClr val="accent1"/>
                </a:solidFill>
              </a:rPr>
              <a:t>I couldn’t live without </a:t>
            </a:r>
            <a:r>
              <a:rPr lang="en-US" altLang="zh-CN" sz="2400" i="1" dirty="0" smtClean="0">
                <a:solidFill>
                  <a:srgbClr val="FF0000"/>
                </a:solidFill>
              </a:rPr>
              <a:t>my computer. I have to work on it every day. I search for useful information online, write drafts of my compositions, email them to my teachers, receive feedback and make changes accordingly. </a:t>
            </a:r>
            <a:r>
              <a:rPr lang="en-US" altLang="zh-CN" sz="2400" b="1" i="1" dirty="0" smtClean="0">
                <a:solidFill>
                  <a:schemeClr val="accent1"/>
                </a:solidFill>
              </a:rPr>
              <a:t>In my spare time</a:t>
            </a:r>
            <a:r>
              <a:rPr lang="en-US" altLang="zh-CN" sz="2400" i="1" dirty="0" smtClean="0">
                <a:solidFill>
                  <a:srgbClr val="FF0000"/>
                </a:solidFill>
              </a:rPr>
              <a:t>, I surf on the Internet, write blogs, chat online with my friends, have video calls with my parents, and shop online. I depend on it.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xEl>
                                              <p:pRg st="0" end="0"/>
                                            </p:txEl>
                                          </p:spTgt>
                                        </p:tgtEl>
                                        <p:attrNameLst>
                                          <p:attrName>style.visibility</p:attrName>
                                        </p:attrNameLst>
                                      </p:cBhvr>
                                      <p:to>
                                        <p:strVal val="visible"/>
                                      </p:to>
                                    </p:set>
                                    <p:animEffect transition="in" filter="fade">
                                      <p:cBhvr>
                                        <p:cTn id="12" dur="500"/>
                                        <p:tgtEl>
                                          <p:spTgt spid="10">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slide(fromBottom)">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0" name="直接连接符 39"/>
          <p:cNvCxnSpPr/>
          <p:nvPr/>
        </p:nvCxnSpPr>
        <p:spPr>
          <a:xfrm>
            <a:off x="0" y="3714752"/>
            <a:ext cx="9144000" cy="15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矩形 3"/>
          <p:cNvSpPr/>
          <p:nvPr/>
        </p:nvSpPr>
        <p:spPr>
          <a:xfrm>
            <a:off x="0" y="1"/>
            <a:ext cx="9144000" cy="1142984"/>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361950"/>
            <a:r>
              <a:rPr lang="en-US" altLang="zh-CN" sz="4800" b="1" dirty="0" smtClean="0">
                <a:solidFill>
                  <a:schemeClr val="tx1"/>
                </a:solidFill>
                <a:latin typeface="+mj-lt"/>
                <a:ea typeface="微软雅黑" panose="020B0503020204020204" pitchFamily="34" charset="-122"/>
              </a:rPr>
              <a:t>Listening to the world</a:t>
            </a:r>
            <a:endParaRPr lang="zh-CN" altLang="en-US" sz="4800" b="1" dirty="0">
              <a:solidFill>
                <a:schemeClr val="tx1"/>
              </a:solidFill>
              <a:latin typeface="+mj-lt"/>
              <a:ea typeface="微软雅黑" panose="020B0503020204020204" pitchFamily="34" charset="-122"/>
            </a:endParaRPr>
          </a:p>
        </p:txBody>
      </p:sp>
      <p:sp>
        <p:nvSpPr>
          <p:cNvPr id="42" name="圆角矩形 41"/>
          <p:cNvSpPr/>
          <p:nvPr/>
        </p:nvSpPr>
        <p:spPr>
          <a:xfrm>
            <a:off x="642910" y="3000372"/>
            <a:ext cx="2214578" cy="1428760"/>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altLang="zh-CN" sz="3200" b="1" dirty="0" smtClean="0">
                <a:solidFill>
                  <a:schemeClr val="tx1"/>
                </a:solidFill>
                <a:latin typeface="微软雅黑" panose="020B0503020204020204" pitchFamily="34" charset="-122"/>
                <a:ea typeface="微软雅黑" panose="020B0503020204020204" pitchFamily="34" charset="-122"/>
                <a:hlinkClick r:id="rId2" action="ppaction://hlinksldjump"/>
              </a:rPr>
              <a:t>Sharing</a:t>
            </a:r>
            <a:endParaRPr lang="zh-CN" altLang="en-US" sz="3200" b="1" dirty="0" smtClean="0">
              <a:solidFill>
                <a:schemeClr val="tx1"/>
              </a:solidFill>
              <a:latin typeface="微软雅黑" panose="020B0503020204020204" pitchFamily="34" charset="-122"/>
              <a:ea typeface="微软雅黑" panose="020B0503020204020204" pitchFamily="34" charset="-122"/>
            </a:endParaRPr>
          </a:p>
        </p:txBody>
      </p:sp>
      <p:sp>
        <p:nvSpPr>
          <p:cNvPr id="43" name="圆角矩形 42"/>
          <p:cNvSpPr/>
          <p:nvPr/>
        </p:nvSpPr>
        <p:spPr>
          <a:xfrm>
            <a:off x="3357554" y="3000372"/>
            <a:ext cx="2214578" cy="1428760"/>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altLang="zh-CN" sz="3200" b="1" dirty="0" smtClean="0">
                <a:solidFill>
                  <a:schemeClr val="tx1"/>
                </a:solidFill>
                <a:latin typeface="微软雅黑" panose="020B0503020204020204" pitchFamily="34" charset="-122"/>
                <a:ea typeface="微软雅黑" panose="020B0503020204020204" pitchFamily="34" charset="-122"/>
                <a:hlinkClick r:id="rId3" action="ppaction://hlinksldjump"/>
              </a:rPr>
              <a:t>Listening</a:t>
            </a:r>
            <a:endParaRPr lang="en-US" altLang="zh-CN" sz="3200" b="1" dirty="0" smtClean="0">
              <a:solidFill>
                <a:schemeClr val="tx1"/>
              </a:solidFill>
              <a:latin typeface="微软雅黑" panose="020B0503020204020204" pitchFamily="34" charset="-122"/>
              <a:ea typeface="微软雅黑" panose="020B0503020204020204" pitchFamily="34" charset="-122"/>
            </a:endParaRPr>
          </a:p>
        </p:txBody>
      </p:sp>
      <p:sp>
        <p:nvSpPr>
          <p:cNvPr id="44" name="圆角矩形 43"/>
          <p:cNvSpPr/>
          <p:nvPr/>
        </p:nvSpPr>
        <p:spPr>
          <a:xfrm>
            <a:off x="6072198" y="3000372"/>
            <a:ext cx="2214607" cy="1428760"/>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altLang="zh-CN" sz="3200" b="1" dirty="0" smtClean="0">
                <a:solidFill>
                  <a:schemeClr val="tx1"/>
                </a:solidFill>
                <a:latin typeface="微软雅黑" panose="020B0503020204020204" pitchFamily="34" charset="-122"/>
                <a:ea typeface="微软雅黑" panose="020B0503020204020204" pitchFamily="34" charset="-122"/>
                <a:hlinkClick r:id="rId4" action="ppaction://hlinksldjump"/>
              </a:rPr>
              <a:t>Viewing</a:t>
            </a:r>
            <a:endParaRPr lang="zh-CN" altLang="en-US" sz="3200" b="1" dirty="0">
              <a:solidFill>
                <a:schemeClr val="tx1"/>
              </a:solidFill>
              <a:latin typeface="微软雅黑" panose="020B0503020204020204" pitchFamily="34" charset="-122"/>
              <a:ea typeface="微软雅黑" panose="020B0503020204020204" pitchFamily="34" charset="-122"/>
            </a:endParaRPr>
          </a:p>
        </p:txBody>
      </p:sp>
      <p:pic>
        <p:nvPicPr>
          <p:cNvPr id="7" name="图片 6" descr="87699.gif">
            <a:hlinkClick r:id="rId5" action="ppaction://hlinksldjump"/>
          </p:cNvPr>
          <p:cNvPicPr>
            <a:picLocks noChangeAspect="1"/>
          </p:cNvPicPr>
          <p:nvPr/>
        </p:nvPicPr>
        <p:blipFill>
          <a:blip r:embed="rId6"/>
          <a:stretch>
            <a:fillRect/>
          </a:stretch>
        </p:blipFill>
        <p:spPr>
          <a:xfrm>
            <a:off x="8429652" y="6215082"/>
            <a:ext cx="466724" cy="46672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grpId="0" nodeType="clickEffect">
                                  <p:stCondLst>
                                    <p:cond delay="0"/>
                                  </p:stCondLst>
                                  <p:childTnLst>
                                    <p:animScale>
                                      <p:cBhvr>
                                        <p:cTn id="6" dur="500" fill="hold"/>
                                        <p:tgtEl>
                                          <p:spTgt spid="43"/>
                                        </p:tgtEl>
                                      </p:cBhvr>
                                      <p:by x="130000" y="13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
            <a:ext cx="9144000" cy="1142984"/>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361950"/>
            <a:r>
              <a:rPr lang="en-US" altLang="zh-CN" sz="4800" b="1" dirty="0" smtClean="0">
                <a:solidFill>
                  <a:schemeClr val="tx1"/>
                </a:solidFill>
                <a:latin typeface="+mj-lt"/>
                <a:ea typeface="微软雅黑" panose="020B0503020204020204" pitchFamily="34" charset="-122"/>
              </a:rPr>
              <a:t>Listening to the world</a:t>
            </a:r>
            <a:endParaRPr lang="zh-CN" altLang="en-US" sz="4800" b="1" dirty="0">
              <a:solidFill>
                <a:schemeClr val="tx1"/>
              </a:solidFill>
              <a:latin typeface="+mj-lt"/>
              <a:ea typeface="微软雅黑" panose="020B0503020204020204" pitchFamily="34" charset="-122"/>
            </a:endParaRPr>
          </a:p>
        </p:txBody>
      </p:sp>
      <p:grpSp>
        <p:nvGrpSpPr>
          <p:cNvPr id="2" name="组合 26"/>
          <p:cNvGrpSpPr/>
          <p:nvPr/>
        </p:nvGrpSpPr>
        <p:grpSpPr>
          <a:xfrm>
            <a:off x="785786" y="2380584"/>
            <a:ext cx="8161251" cy="476912"/>
            <a:chOff x="857224" y="1500174"/>
            <a:chExt cx="7087402" cy="476912"/>
          </a:xfrm>
        </p:grpSpPr>
        <p:sp>
          <p:nvSpPr>
            <p:cNvPr id="10" name="矩形 9"/>
            <p:cNvSpPr/>
            <p:nvPr/>
          </p:nvSpPr>
          <p:spPr>
            <a:xfrm>
              <a:off x="857224" y="1500174"/>
              <a:ext cx="357174" cy="461665"/>
            </a:xfrm>
            <a:prstGeom prst="rect">
              <a:avLst/>
            </a:prstGeom>
            <a:solidFill>
              <a:schemeClr val="accent5">
                <a:lumMod val="75000"/>
              </a:schemeClr>
            </a:solidFill>
          </p:spPr>
          <p:txBody>
            <a:bodyPr wrap="square">
              <a:spAutoFit/>
            </a:bodyPr>
            <a:lstStyle/>
            <a:p>
              <a:r>
                <a:rPr lang="en-US" altLang="zh-CN" sz="2400" b="1" dirty="0" smtClean="0">
                  <a:solidFill>
                    <a:schemeClr val="bg1"/>
                  </a:solidFill>
                </a:rPr>
                <a:t>1</a:t>
              </a:r>
              <a:endParaRPr lang="en-US" altLang="zh-CN" sz="2400" dirty="0" smtClean="0">
                <a:solidFill>
                  <a:schemeClr val="bg1"/>
                </a:solidFill>
              </a:endParaRPr>
            </a:p>
          </p:txBody>
        </p:sp>
        <p:sp>
          <p:nvSpPr>
            <p:cNvPr id="11" name="TextBox 10"/>
            <p:cNvSpPr txBox="1"/>
            <p:nvPr/>
          </p:nvSpPr>
          <p:spPr>
            <a:xfrm>
              <a:off x="1229454" y="1515421"/>
              <a:ext cx="6715172" cy="461665"/>
            </a:xfrm>
            <a:prstGeom prst="rect">
              <a:avLst/>
            </a:prstGeom>
            <a:noFill/>
          </p:spPr>
          <p:txBody>
            <a:bodyPr wrap="square" rtlCol="0">
              <a:spAutoFit/>
            </a:bodyPr>
            <a:lstStyle/>
            <a:p>
              <a:r>
                <a:rPr lang="en-US" altLang="zh-CN" sz="2400" dirty="0" smtClean="0">
                  <a:latin typeface="Arial" pitchFamily="34" charset="0"/>
                  <a:cs typeface="Arial" pitchFamily="34" charset="0"/>
                </a:rPr>
                <a:t>Work in pairs and answer the questions.</a:t>
              </a:r>
            </a:p>
          </p:txBody>
        </p:sp>
      </p:grpSp>
      <p:sp>
        <p:nvSpPr>
          <p:cNvPr id="7" name="TextBox 6"/>
          <p:cNvSpPr txBox="1"/>
          <p:nvPr/>
        </p:nvSpPr>
        <p:spPr>
          <a:xfrm>
            <a:off x="714348" y="1214422"/>
            <a:ext cx="1890646" cy="646331"/>
          </a:xfrm>
          <a:prstGeom prst="rect">
            <a:avLst/>
          </a:prstGeom>
          <a:noFill/>
        </p:spPr>
        <p:txBody>
          <a:bodyPr wrap="none" rtlCol="0">
            <a:spAutoFit/>
          </a:bodyPr>
          <a:lstStyle/>
          <a:p>
            <a:r>
              <a:rPr lang="en-US" altLang="zh-CN" sz="3600" b="1" u="sng" dirty="0" smtClean="0">
                <a:ln>
                  <a:solidFill>
                    <a:schemeClr val="accent5"/>
                  </a:solidFill>
                </a:ln>
                <a:solidFill>
                  <a:schemeClr val="accent5">
                    <a:lumMod val="75000"/>
                  </a:schemeClr>
                </a:solidFill>
              </a:rPr>
              <a:t>Listening</a:t>
            </a:r>
            <a:endParaRPr lang="zh-CN" altLang="en-US" sz="3200" b="1" u="sng" dirty="0">
              <a:ln>
                <a:solidFill>
                  <a:schemeClr val="accent5"/>
                </a:solidFill>
              </a:ln>
              <a:solidFill>
                <a:schemeClr val="accent5">
                  <a:lumMod val="75000"/>
                </a:schemeClr>
              </a:solidFill>
            </a:endParaRPr>
          </a:p>
        </p:txBody>
      </p:sp>
      <p:grpSp>
        <p:nvGrpSpPr>
          <p:cNvPr id="3" name="组合 12"/>
          <p:cNvGrpSpPr/>
          <p:nvPr/>
        </p:nvGrpSpPr>
        <p:grpSpPr>
          <a:xfrm>
            <a:off x="714348" y="1785926"/>
            <a:ext cx="3929090" cy="553998"/>
            <a:chOff x="714348" y="1857364"/>
            <a:chExt cx="3929090" cy="553998"/>
          </a:xfrm>
        </p:grpSpPr>
        <p:sp>
          <p:nvSpPr>
            <p:cNvPr id="8" name="TextBox 7"/>
            <p:cNvSpPr txBox="1"/>
            <p:nvPr/>
          </p:nvSpPr>
          <p:spPr>
            <a:xfrm>
              <a:off x="714348" y="1857364"/>
              <a:ext cx="3929090" cy="553998"/>
            </a:xfrm>
            <a:prstGeom prst="rect">
              <a:avLst/>
            </a:prstGeom>
            <a:noFill/>
          </p:spPr>
          <p:txBody>
            <a:bodyPr wrap="square" rtlCol="0">
              <a:spAutoFit/>
            </a:bodyPr>
            <a:lstStyle/>
            <a:p>
              <a:r>
                <a:rPr lang="en-US" altLang="zh-CN" sz="3000" b="1" dirty="0" smtClean="0">
                  <a:solidFill>
                    <a:schemeClr val="accent5">
                      <a:lumMod val="75000"/>
                    </a:schemeClr>
                  </a:solidFill>
                </a:rPr>
                <a:t>BEFORE</a:t>
              </a:r>
              <a:r>
                <a:rPr lang="en-US" altLang="zh-CN" sz="3000" b="1" dirty="0" smtClean="0"/>
                <a:t>    you listen</a:t>
              </a:r>
              <a:endParaRPr lang="zh-CN" altLang="en-US" sz="3000" b="1" dirty="0"/>
            </a:p>
          </p:txBody>
        </p:sp>
        <p:sp>
          <p:nvSpPr>
            <p:cNvPr id="9" name="直角三角形 8"/>
            <p:cNvSpPr/>
            <p:nvPr/>
          </p:nvSpPr>
          <p:spPr>
            <a:xfrm rot="13554830">
              <a:off x="2077669" y="2081807"/>
              <a:ext cx="144000" cy="144000"/>
            </a:xfrm>
            <a:prstGeom prst="rtTriangle">
              <a:avLst/>
            </a:prstGeom>
            <a:solidFill>
              <a:schemeClr val="accent5">
                <a:lumMod val="75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4" name="图片 13" descr="87699.gif">
            <a:hlinkClick r:id="rId2" action="ppaction://hlinksldjump"/>
          </p:cNvPr>
          <p:cNvPicPr>
            <a:picLocks noChangeAspect="1"/>
          </p:cNvPicPr>
          <p:nvPr/>
        </p:nvPicPr>
        <p:blipFill>
          <a:blip r:embed="rId3"/>
          <a:stretch>
            <a:fillRect/>
          </a:stretch>
        </p:blipFill>
        <p:spPr>
          <a:xfrm>
            <a:off x="8429652" y="6215082"/>
            <a:ext cx="466724" cy="466724"/>
          </a:xfrm>
          <a:prstGeom prst="rect">
            <a:avLst/>
          </a:prstGeom>
        </p:spPr>
      </p:pic>
      <p:sp>
        <p:nvSpPr>
          <p:cNvPr id="23" name="TextBox 22"/>
          <p:cNvSpPr txBox="1"/>
          <p:nvPr/>
        </p:nvSpPr>
        <p:spPr>
          <a:xfrm>
            <a:off x="1214414" y="3000372"/>
            <a:ext cx="6858048" cy="830997"/>
          </a:xfrm>
          <a:prstGeom prst="rect">
            <a:avLst/>
          </a:prstGeom>
          <a:noFill/>
        </p:spPr>
        <p:txBody>
          <a:bodyPr wrap="square" rtlCol="0">
            <a:spAutoFit/>
          </a:bodyPr>
          <a:lstStyle/>
          <a:p>
            <a:r>
              <a:rPr lang="en-US" altLang="zh-CN" sz="2400" dirty="0" smtClean="0"/>
              <a:t>1 How much time do you spend on the Internet every day? </a:t>
            </a:r>
          </a:p>
        </p:txBody>
      </p:sp>
      <p:sp>
        <p:nvSpPr>
          <p:cNvPr id="24" name="矩形 23"/>
          <p:cNvSpPr/>
          <p:nvPr/>
        </p:nvSpPr>
        <p:spPr>
          <a:xfrm>
            <a:off x="1214414" y="4038905"/>
            <a:ext cx="3154005" cy="461665"/>
          </a:xfrm>
          <a:prstGeom prst="rect">
            <a:avLst/>
          </a:prstGeom>
        </p:spPr>
        <p:txBody>
          <a:bodyPr wrap="none">
            <a:spAutoFit/>
          </a:bodyPr>
          <a:lstStyle/>
          <a:p>
            <a:r>
              <a:rPr lang="en-US" altLang="zh-CN" sz="2400" i="1" dirty="0" smtClean="0">
                <a:solidFill>
                  <a:srgbClr val="FF0000"/>
                </a:solidFill>
              </a:rPr>
              <a:t>One to two hours a day.</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slide(fromBottom)">
                                      <p:cBhvr>
                                        <p:cTn id="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
            <a:ext cx="9144000" cy="1142984"/>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361950"/>
            <a:r>
              <a:rPr lang="en-US" altLang="zh-CN" sz="4800" b="1" dirty="0" smtClean="0">
                <a:solidFill>
                  <a:schemeClr val="tx1"/>
                </a:solidFill>
                <a:latin typeface="+mj-lt"/>
                <a:ea typeface="微软雅黑" panose="020B0503020204020204" pitchFamily="34" charset="-122"/>
              </a:rPr>
              <a:t>Listening to the world</a:t>
            </a:r>
            <a:endParaRPr lang="zh-CN" altLang="en-US" sz="4800" b="1" dirty="0">
              <a:solidFill>
                <a:schemeClr val="tx1"/>
              </a:solidFill>
              <a:latin typeface="+mj-lt"/>
              <a:ea typeface="微软雅黑" panose="020B0503020204020204" pitchFamily="34" charset="-122"/>
            </a:endParaRPr>
          </a:p>
        </p:txBody>
      </p:sp>
      <p:grpSp>
        <p:nvGrpSpPr>
          <p:cNvPr id="2" name="组合 26"/>
          <p:cNvGrpSpPr/>
          <p:nvPr/>
        </p:nvGrpSpPr>
        <p:grpSpPr>
          <a:xfrm>
            <a:off x="785786" y="2380584"/>
            <a:ext cx="8161251" cy="476912"/>
            <a:chOff x="857224" y="1500174"/>
            <a:chExt cx="7087402" cy="476912"/>
          </a:xfrm>
        </p:grpSpPr>
        <p:sp>
          <p:nvSpPr>
            <p:cNvPr id="10" name="矩形 9"/>
            <p:cNvSpPr/>
            <p:nvPr/>
          </p:nvSpPr>
          <p:spPr>
            <a:xfrm>
              <a:off x="857224" y="1500174"/>
              <a:ext cx="357174" cy="461665"/>
            </a:xfrm>
            <a:prstGeom prst="rect">
              <a:avLst/>
            </a:prstGeom>
            <a:solidFill>
              <a:schemeClr val="accent5">
                <a:lumMod val="75000"/>
              </a:schemeClr>
            </a:solidFill>
          </p:spPr>
          <p:txBody>
            <a:bodyPr wrap="square">
              <a:spAutoFit/>
            </a:bodyPr>
            <a:lstStyle/>
            <a:p>
              <a:r>
                <a:rPr lang="en-US" altLang="zh-CN" sz="2400" b="1" dirty="0" smtClean="0">
                  <a:solidFill>
                    <a:schemeClr val="bg1"/>
                  </a:solidFill>
                </a:rPr>
                <a:t>1</a:t>
              </a:r>
              <a:endParaRPr lang="en-US" altLang="zh-CN" sz="2400" dirty="0" smtClean="0">
                <a:solidFill>
                  <a:schemeClr val="bg1"/>
                </a:solidFill>
              </a:endParaRPr>
            </a:p>
          </p:txBody>
        </p:sp>
        <p:sp>
          <p:nvSpPr>
            <p:cNvPr id="11" name="TextBox 10"/>
            <p:cNvSpPr txBox="1"/>
            <p:nvPr/>
          </p:nvSpPr>
          <p:spPr>
            <a:xfrm>
              <a:off x="1229454" y="1515421"/>
              <a:ext cx="6715172" cy="461665"/>
            </a:xfrm>
            <a:prstGeom prst="rect">
              <a:avLst/>
            </a:prstGeom>
            <a:noFill/>
          </p:spPr>
          <p:txBody>
            <a:bodyPr wrap="square" rtlCol="0">
              <a:spAutoFit/>
            </a:bodyPr>
            <a:lstStyle/>
            <a:p>
              <a:r>
                <a:rPr lang="en-US" altLang="zh-CN" sz="2400" dirty="0" smtClean="0">
                  <a:latin typeface="Arial" pitchFamily="34" charset="0"/>
                  <a:cs typeface="Arial" pitchFamily="34" charset="0"/>
                </a:rPr>
                <a:t>Work in pairs and answer the questions.</a:t>
              </a:r>
            </a:p>
          </p:txBody>
        </p:sp>
      </p:grpSp>
      <p:sp>
        <p:nvSpPr>
          <p:cNvPr id="7" name="TextBox 6"/>
          <p:cNvSpPr txBox="1"/>
          <p:nvPr/>
        </p:nvSpPr>
        <p:spPr>
          <a:xfrm>
            <a:off x="714348" y="1214422"/>
            <a:ext cx="1890646" cy="646331"/>
          </a:xfrm>
          <a:prstGeom prst="rect">
            <a:avLst/>
          </a:prstGeom>
          <a:noFill/>
        </p:spPr>
        <p:txBody>
          <a:bodyPr wrap="none" rtlCol="0">
            <a:spAutoFit/>
          </a:bodyPr>
          <a:lstStyle/>
          <a:p>
            <a:r>
              <a:rPr lang="en-US" altLang="zh-CN" sz="3600" b="1" u="sng" dirty="0" smtClean="0">
                <a:ln>
                  <a:solidFill>
                    <a:schemeClr val="accent5"/>
                  </a:solidFill>
                </a:ln>
                <a:solidFill>
                  <a:schemeClr val="accent5">
                    <a:lumMod val="75000"/>
                  </a:schemeClr>
                </a:solidFill>
              </a:rPr>
              <a:t>Listening</a:t>
            </a:r>
            <a:endParaRPr lang="zh-CN" altLang="en-US" sz="3200" b="1" u="sng" dirty="0">
              <a:ln>
                <a:solidFill>
                  <a:schemeClr val="accent5"/>
                </a:solidFill>
              </a:ln>
              <a:solidFill>
                <a:schemeClr val="accent5">
                  <a:lumMod val="75000"/>
                </a:schemeClr>
              </a:solidFill>
            </a:endParaRPr>
          </a:p>
        </p:txBody>
      </p:sp>
      <p:grpSp>
        <p:nvGrpSpPr>
          <p:cNvPr id="3" name="组合 12"/>
          <p:cNvGrpSpPr/>
          <p:nvPr/>
        </p:nvGrpSpPr>
        <p:grpSpPr>
          <a:xfrm>
            <a:off x="714348" y="1785926"/>
            <a:ext cx="3929090" cy="553998"/>
            <a:chOff x="714348" y="1857364"/>
            <a:chExt cx="3929090" cy="553998"/>
          </a:xfrm>
        </p:grpSpPr>
        <p:sp>
          <p:nvSpPr>
            <p:cNvPr id="8" name="TextBox 7"/>
            <p:cNvSpPr txBox="1"/>
            <p:nvPr/>
          </p:nvSpPr>
          <p:spPr>
            <a:xfrm>
              <a:off x="714348" y="1857364"/>
              <a:ext cx="3929090" cy="553998"/>
            </a:xfrm>
            <a:prstGeom prst="rect">
              <a:avLst/>
            </a:prstGeom>
            <a:noFill/>
          </p:spPr>
          <p:txBody>
            <a:bodyPr wrap="square" rtlCol="0">
              <a:spAutoFit/>
            </a:bodyPr>
            <a:lstStyle/>
            <a:p>
              <a:r>
                <a:rPr lang="en-US" altLang="zh-CN" sz="3000" b="1" dirty="0" smtClean="0">
                  <a:solidFill>
                    <a:schemeClr val="accent5">
                      <a:lumMod val="75000"/>
                    </a:schemeClr>
                  </a:solidFill>
                </a:rPr>
                <a:t>BEFORE</a:t>
              </a:r>
              <a:r>
                <a:rPr lang="en-US" altLang="zh-CN" sz="3000" b="1" dirty="0" smtClean="0"/>
                <a:t>    you listen</a:t>
              </a:r>
              <a:endParaRPr lang="zh-CN" altLang="en-US" sz="3000" b="1" dirty="0"/>
            </a:p>
          </p:txBody>
        </p:sp>
        <p:sp>
          <p:nvSpPr>
            <p:cNvPr id="9" name="直角三角形 8"/>
            <p:cNvSpPr/>
            <p:nvPr/>
          </p:nvSpPr>
          <p:spPr>
            <a:xfrm rot="13554830">
              <a:off x="2077669" y="2081807"/>
              <a:ext cx="144000" cy="144000"/>
            </a:xfrm>
            <a:prstGeom prst="rtTriangle">
              <a:avLst/>
            </a:prstGeom>
            <a:solidFill>
              <a:schemeClr val="accent5">
                <a:lumMod val="75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4" name="图片 13" descr="87699.gif">
            <a:hlinkClick r:id="rId2" action="ppaction://hlinksldjump"/>
          </p:cNvPr>
          <p:cNvPicPr>
            <a:picLocks noChangeAspect="1"/>
          </p:cNvPicPr>
          <p:nvPr/>
        </p:nvPicPr>
        <p:blipFill>
          <a:blip r:embed="rId3"/>
          <a:stretch>
            <a:fillRect/>
          </a:stretch>
        </p:blipFill>
        <p:spPr>
          <a:xfrm>
            <a:off x="8429652" y="6215082"/>
            <a:ext cx="466724" cy="466724"/>
          </a:xfrm>
          <a:prstGeom prst="rect">
            <a:avLst/>
          </a:prstGeom>
        </p:spPr>
      </p:pic>
      <p:sp>
        <p:nvSpPr>
          <p:cNvPr id="12" name="TextBox 11"/>
          <p:cNvSpPr txBox="1"/>
          <p:nvPr/>
        </p:nvSpPr>
        <p:spPr>
          <a:xfrm>
            <a:off x="1214414" y="3000372"/>
            <a:ext cx="6858048" cy="461665"/>
          </a:xfrm>
          <a:prstGeom prst="rect">
            <a:avLst/>
          </a:prstGeom>
          <a:noFill/>
        </p:spPr>
        <p:txBody>
          <a:bodyPr wrap="square" rtlCol="0">
            <a:spAutoFit/>
          </a:bodyPr>
          <a:lstStyle/>
          <a:p>
            <a:r>
              <a:rPr lang="en-US" altLang="zh-CN" sz="2400" dirty="0" smtClean="0"/>
              <a:t>2 What do you usually do when you surf the Internet?</a:t>
            </a:r>
          </a:p>
        </p:txBody>
      </p:sp>
      <p:sp>
        <p:nvSpPr>
          <p:cNvPr id="13" name="矩形 12"/>
          <p:cNvSpPr/>
          <p:nvPr/>
        </p:nvSpPr>
        <p:spPr>
          <a:xfrm>
            <a:off x="1285852" y="3929066"/>
            <a:ext cx="6858048" cy="830997"/>
          </a:xfrm>
          <a:prstGeom prst="rect">
            <a:avLst/>
          </a:prstGeom>
        </p:spPr>
        <p:txBody>
          <a:bodyPr wrap="square">
            <a:spAutoFit/>
          </a:bodyPr>
          <a:lstStyle/>
          <a:p>
            <a:pPr algn="just"/>
            <a:r>
              <a:rPr lang="en-US" altLang="zh-CN" sz="2400" i="1" dirty="0" smtClean="0">
                <a:solidFill>
                  <a:srgbClr val="FF0000"/>
                </a:solidFill>
              </a:rPr>
              <a:t>I usually search for information, read news articles, shop online, or download music.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slide(fromBottom)">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
            <a:ext cx="9144000" cy="1142984"/>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361950"/>
            <a:r>
              <a:rPr lang="en-US" altLang="zh-CN" sz="4800" b="1" dirty="0" smtClean="0">
                <a:solidFill>
                  <a:schemeClr val="tx1"/>
                </a:solidFill>
                <a:latin typeface="+mj-lt"/>
                <a:ea typeface="微软雅黑" panose="020B0503020204020204" pitchFamily="34" charset="-122"/>
              </a:rPr>
              <a:t>Listening to the world</a:t>
            </a:r>
            <a:endParaRPr lang="zh-CN" altLang="en-US" sz="4800" b="1" dirty="0">
              <a:solidFill>
                <a:schemeClr val="tx1"/>
              </a:solidFill>
              <a:latin typeface="+mj-lt"/>
              <a:ea typeface="微软雅黑" panose="020B0503020204020204" pitchFamily="34" charset="-122"/>
            </a:endParaRPr>
          </a:p>
        </p:txBody>
      </p:sp>
      <p:grpSp>
        <p:nvGrpSpPr>
          <p:cNvPr id="2" name="组合 26"/>
          <p:cNvGrpSpPr/>
          <p:nvPr/>
        </p:nvGrpSpPr>
        <p:grpSpPr>
          <a:xfrm>
            <a:off x="785786" y="2380584"/>
            <a:ext cx="8161251" cy="476912"/>
            <a:chOff x="857224" y="1500174"/>
            <a:chExt cx="7087402" cy="476912"/>
          </a:xfrm>
        </p:grpSpPr>
        <p:sp>
          <p:nvSpPr>
            <p:cNvPr id="10" name="矩形 9"/>
            <p:cNvSpPr/>
            <p:nvPr/>
          </p:nvSpPr>
          <p:spPr>
            <a:xfrm>
              <a:off x="857224" y="1500174"/>
              <a:ext cx="357174" cy="461665"/>
            </a:xfrm>
            <a:prstGeom prst="rect">
              <a:avLst/>
            </a:prstGeom>
            <a:solidFill>
              <a:schemeClr val="accent5">
                <a:lumMod val="75000"/>
              </a:schemeClr>
            </a:solidFill>
          </p:spPr>
          <p:txBody>
            <a:bodyPr wrap="square">
              <a:spAutoFit/>
            </a:bodyPr>
            <a:lstStyle/>
            <a:p>
              <a:r>
                <a:rPr lang="en-US" altLang="zh-CN" sz="2400" b="1" dirty="0" smtClean="0">
                  <a:solidFill>
                    <a:schemeClr val="bg1"/>
                  </a:solidFill>
                </a:rPr>
                <a:t>1</a:t>
              </a:r>
              <a:endParaRPr lang="en-US" altLang="zh-CN" sz="2400" dirty="0" smtClean="0">
                <a:solidFill>
                  <a:schemeClr val="bg1"/>
                </a:solidFill>
              </a:endParaRPr>
            </a:p>
          </p:txBody>
        </p:sp>
        <p:sp>
          <p:nvSpPr>
            <p:cNvPr id="11" name="TextBox 10"/>
            <p:cNvSpPr txBox="1"/>
            <p:nvPr/>
          </p:nvSpPr>
          <p:spPr>
            <a:xfrm>
              <a:off x="1229454" y="1515421"/>
              <a:ext cx="6715172" cy="461665"/>
            </a:xfrm>
            <a:prstGeom prst="rect">
              <a:avLst/>
            </a:prstGeom>
            <a:noFill/>
          </p:spPr>
          <p:txBody>
            <a:bodyPr wrap="square" rtlCol="0">
              <a:spAutoFit/>
            </a:bodyPr>
            <a:lstStyle/>
            <a:p>
              <a:r>
                <a:rPr lang="en-US" altLang="zh-CN" sz="2400" dirty="0" smtClean="0">
                  <a:latin typeface="Arial" pitchFamily="34" charset="0"/>
                  <a:cs typeface="Arial" pitchFamily="34" charset="0"/>
                </a:rPr>
                <a:t>Work in pairs and answer the questions.</a:t>
              </a:r>
            </a:p>
          </p:txBody>
        </p:sp>
      </p:grpSp>
      <p:sp>
        <p:nvSpPr>
          <p:cNvPr id="7" name="TextBox 6"/>
          <p:cNvSpPr txBox="1"/>
          <p:nvPr/>
        </p:nvSpPr>
        <p:spPr>
          <a:xfrm>
            <a:off x="714348" y="1214422"/>
            <a:ext cx="1890646" cy="646331"/>
          </a:xfrm>
          <a:prstGeom prst="rect">
            <a:avLst/>
          </a:prstGeom>
          <a:noFill/>
        </p:spPr>
        <p:txBody>
          <a:bodyPr wrap="none" rtlCol="0">
            <a:spAutoFit/>
          </a:bodyPr>
          <a:lstStyle/>
          <a:p>
            <a:r>
              <a:rPr lang="en-US" altLang="zh-CN" sz="3600" b="1" u="sng" dirty="0" smtClean="0">
                <a:ln>
                  <a:solidFill>
                    <a:schemeClr val="accent5"/>
                  </a:solidFill>
                </a:ln>
                <a:solidFill>
                  <a:schemeClr val="accent5">
                    <a:lumMod val="75000"/>
                  </a:schemeClr>
                </a:solidFill>
              </a:rPr>
              <a:t>Listening</a:t>
            </a:r>
            <a:endParaRPr lang="zh-CN" altLang="en-US" sz="3200" b="1" u="sng" dirty="0">
              <a:ln>
                <a:solidFill>
                  <a:schemeClr val="accent5"/>
                </a:solidFill>
              </a:ln>
              <a:solidFill>
                <a:schemeClr val="accent5">
                  <a:lumMod val="75000"/>
                </a:schemeClr>
              </a:solidFill>
            </a:endParaRPr>
          </a:p>
        </p:txBody>
      </p:sp>
      <p:grpSp>
        <p:nvGrpSpPr>
          <p:cNvPr id="3" name="组合 12"/>
          <p:cNvGrpSpPr/>
          <p:nvPr/>
        </p:nvGrpSpPr>
        <p:grpSpPr>
          <a:xfrm>
            <a:off x="714348" y="1785926"/>
            <a:ext cx="3929090" cy="553998"/>
            <a:chOff x="714348" y="1857364"/>
            <a:chExt cx="3929090" cy="553998"/>
          </a:xfrm>
        </p:grpSpPr>
        <p:sp>
          <p:nvSpPr>
            <p:cNvPr id="8" name="TextBox 7"/>
            <p:cNvSpPr txBox="1"/>
            <p:nvPr/>
          </p:nvSpPr>
          <p:spPr>
            <a:xfrm>
              <a:off x="714348" y="1857364"/>
              <a:ext cx="3929090" cy="553998"/>
            </a:xfrm>
            <a:prstGeom prst="rect">
              <a:avLst/>
            </a:prstGeom>
            <a:noFill/>
          </p:spPr>
          <p:txBody>
            <a:bodyPr wrap="square" rtlCol="0">
              <a:spAutoFit/>
            </a:bodyPr>
            <a:lstStyle/>
            <a:p>
              <a:r>
                <a:rPr lang="en-US" altLang="zh-CN" sz="3000" b="1" dirty="0" smtClean="0">
                  <a:solidFill>
                    <a:schemeClr val="accent5">
                      <a:lumMod val="75000"/>
                    </a:schemeClr>
                  </a:solidFill>
                </a:rPr>
                <a:t>BEFORE</a:t>
              </a:r>
              <a:r>
                <a:rPr lang="en-US" altLang="zh-CN" sz="3000" b="1" dirty="0" smtClean="0"/>
                <a:t>    you listen</a:t>
              </a:r>
              <a:endParaRPr lang="zh-CN" altLang="en-US" sz="3000" b="1" dirty="0"/>
            </a:p>
          </p:txBody>
        </p:sp>
        <p:sp>
          <p:nvSpPr>
            <p:cNvPr id="9" name="直角三角形 8"/>
            <p:cNvSpPr/>
            <p:nvPr/>
          </p:nvSpPr>
          <p:spPr>
            <a:xfrm rot="13554830">
              <a:off x="2077669" y="2081807"/>
              <a:ext cx="144000" cy="144000"/>
            </a:xfrm>
            <a:prstGeom prst="rtTriangle">
              <a:avLst/>
            </a:prstGeom>
            <a:solidFill>
              <a:schemeClr val="accent5">
                <a:lumMod val="75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4" name="图片 13" descr="87699.gif">
            <a:hlinkClick r:id="rId2" action="ppaction://hlinksldjump"/>
          </p:cNvPr>
          <p:cNvPicPr>
            <a:picLocks noChangeAspect="1"/>
          </p:cNvPicPr>
          <p:nvPr/>
        </p:nvPicPr>
        <p:blipFill>
          <a:blip r:embed="rId3"/>
          <a:stretch>
            <a:fillRect/>
          </a:stretch>
        </p:blipFill>
        <p:spPr>
          <a:xfrm>
            <a:off x="8429652" y="6215082"/>
            <a:ext cx="466724" cy="466724"/>
          </a:xfrm>
          <a:prstGeom prst="rect">
            <a:avLst/>
          </a:prstGeom>
        </p:spPr>
      </p:pic>
      <p:sp>
        <p:nvSpPr>
          <p:cNvPr id="12" name="TextBox 11"/>
          <p:cNvSpPr txBox="1"/>
          <p:nvPr/>
        </p:nvSpPr>
        <p:spPr>
          <a:xfrm>
            <a:off x="1214414" y="3000372"/>
            <a:ext cx="6858048" cy="830997"/>
          </a:xfrm>
          <a:prstGeom prst="rect">
            <a:avLst/>
          </a:prstGeom>
          <a:noFill/>
        </p:spPr>
        <p:txBody>
          <a:bodyPr wrap="square" rtlCol="0">
            <a:spAutoFit/>
          </a:bodyPr>
          <a:lstStyle/>
          <a:p>
            <a:r>
              <a:rPr lang="en-US" altLang="zh-CN" sz="2400" dirty="0" smtClean="0"/>
              <a:t>3 Do you get distracted when you work or study online?</a:t>
            </a:r>
          </a:p>
        </p:txBody>
      </p:sp>
      <p:sp>
        <p:nvSpPr>
          <p:cNvPr id="13" name="矩形 12"/>
          <p:cNvSpPr/>
          <p:nvPr/>
        </p:nvSpPr>
        <p:spPr>
          <a:xfrm>
            <a:off x="1214414" y="3978196"/>
            <a:ext cx="6858048" cy="1938992"/>
          </a:xfrm>
          <a:prstGeom prst="rect">
            <a:avLst/>
          </a:prstGeom>
        </p:spPr>
        <p:txBody>
          <a:bodyPr wrap="square">
            <a:spAutoFit/>
          </a:bodyPr>
          <a:lstStyle/>
          <a:p>
            <a:pPr algn="just"/>
            <a:r>
              <a:rPr lang="en-US" altLang="zh-CN" sz="2400" i="1" dirty="0" smtClean="0">
                <a:solidFill>
                  <a:srgbClr val="FF0000"/>
                </a:solidFill>
              </a:rPr>
              <a:t>Yes. When I search for certain information and open a new page, there are pop-ups related to news, sales information, new trailers, or something else. If it is something I’m interested in, I will click on it on impulse. So I’m vulnerable to these distractions.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slide(fromBottom)">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
            <a:ext cx="9144000" cy="1142984"/>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361950"/>
            <a:r>
              <a:rPr lang="en-US" altLang="zh-CN" sz="4800" b="1" dirty="0" smtClean="0">
                <a:solidFill>
                  <a:schemeClr val="tx1"/>
                </a:solidFill>
                <a:latin typeface="+mj-lt"/>
                <a:ea typeface="微软雅黑" panose="020B0503020204020204" pitchFamily="34" charset="-122"/>
              </a:rPr>
              <a:t>Listening to the world</a:t>
            </a:r>
            <a:endParaRPr lang="zh-CN" altLang="en-US" sz="4800" b="1" dirty="0">
              <a:solidFill>
                <a:schemeClr val="tx1"/>
              </a:solidFill>
              <a:latin typeface="+mj-lt"/>
              <a:ea typeface="微软雅黑" panose="020B0503020204020204" pitchFamily="34" charset="-122"/>
            </a:endParaRPr>
          </a:p>
        </p:txBody>
      </p:sp>
      <p:sp>
        <p:nvSpPr>
          <p:cNvPr id="7" name="TextBox 6"/>
          <p:cNvSpPr txBox="1"/>
          <p:nvPr/>
        </p:nvSpPr>
        <p:spPr>
          <a:xfrm>
            <a:off x="714348" y="1214422"/>
            <a:ext cx="1890646" cy="646331"/>
          </a:xfrm>
          <a:prstGeom prst="rect">
            <a:avLst/>
          </a:prstGeom>
          <a:noFill/>
        </p:spPr>
        <p:txBody>
          <a:bodyPr wrap="none" rtlCol="0">
            <a:spAutoFit/>
          </a:bodyPr>
          <a:lstStyle/>
          <a:p>
            <a:r>
              <a:rPr lang="en-US" altLang="zh-CN" sz="3600" b="1" u="sng" dirty="0" smtClean="0">
                <a:ln>
                  <a:solidFill>
                    <a:schemeClr val="accent5"/>
                  </a:solidFill>
                </a:ln>
                <a:solidFill>
                  <a:schemeClr val="accent5">
                    <a:lumMod val="75000"/>
                  </a:schemeClr>
                </a:solidFill>
              </a:rPr>
              <a:t>Listening</a:t>
            </a:r>
            <a:endParaRPr lang="zh-CN" altLang="en-US" sz="3200" b="1" u="sng" dirty="0">
              <a:ln>
                <a:solidFill>
                  <a:schemeClr val="accent5"/>
                </a:solidFill>
              </a:ln>
              <a:solidFill>
                <a:schemeClr val="accent5">
                  <a:lumMod val="75000"/>
                </a:schemeClr>
              </a:solidFill>
            </a:endParaRPr>
          </a:p>
        </p:txBody>
      </p:sp>
      <p:sp>
        <p:nvSpPr>
          <p:cNvPr id="8" name="TextBox 7"/>
          <p:cNvSpPr txBox="1"/>
          <p:nvPr/>
        </p:nvSpPr>
        <p:spPr>
          <a:xfrm>
            <a:off x="725404" y="1785926"/>
            <a:ext cx="3929090" cy="553998"/>
          </a:xfrm>
          <a:prstGeom prst="rect">
            <a:avLst/>
          </a:prstGeom>
          <a:noFill/>
        </p:spPr>
        <p:txBody>
          <a:bodyPr wrap="square" rtlCol="0">
            <a:spAutoFit/>
          </a:bodyPr>
          <a:lstStyle/>
          <a:p>
            <a:r>
              <a:rPr lang="en-US" altLang="zh-CN" sz="3000" b="1" dirty="0" smtClean="0">
                <a:solidFill>
                  <a:srgbClr val="993300"/>
                </a:solidFill>
              </a:rPr>
              <a:t>Listening skills</a:t>
            </a:r>
            <a:endParaRPr lang="zh-CN" altLang="en-US" sz="3000" b="1" dirty="0">
              <a:solidFill>
                <a:srgbClr val="993300"/>
              </a:solidFill>
            </a:endParaRPr>
          </a:p>
        </p:txBody>
      </p:sp>
      <p:graphicFrame>
        <p:nvGraphicFramePr>
          <p:cNvPr id="9" name="表格 8"/>
          <p:cNvGraphicFramePr>
            <a:graphicFrameLocks noGrp="1"/>
          </p:cNvGraphicFramePr>
          <p:nvPr/>
        </p:nvGraphicFramePr>
        <p:xfrm>
          <a:off x="857224" y="2428868"/>
          <a:ext cx="7929618" cy="4297680"/>
        </p:xfrm>
        <a:graphic>
          <a:graphicData uri="http://schemas.openxmlformats.org/drawingml/2006/table">
            <a:tbl>
              <a:tblPr firstRow="1" bandRow="1">
                <a:tableStyleId>{17292A2E-F333-43FB-9621-5CBBE7FDCDCB}</a:tableStyleId>
              </a:tblPr>
              <a:tblGrid>
                <a:gridCol w="7929618"/>
              </a:tblGrid>
              <a:tr h="366664">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800" b="1" i="1" dirty="0" smtClean="0"/>
                        <a:t>Additional Tips</a:t>
                      </a:r>
                      <a:endParaRPr lang="en-US" altLang="zh-CN" sz="2800" b="1" i="1" dirty="0" smtClean="0">
                        <a:solidFill>
                          <a:schemeClr val="bg1"/>
                        </a:solidFill>
                      </a:endParaRPr>
                    </a:p>
                  </a:txBody>
                  <a:tcPr/>
                </a:tc>
              </a:tr>
              <a:tr h="3133798">
                <a:tc>
                  <a:txBody>
                    <a:bodyPr/>
                    <a:lstStyle/>
                    <a:p>
                      <a:pPr rtl="0"/>
                      <a:r>
                        <a:rPr lang="en-US" altLang="zh-CN" sz="2600" b="1" kern="1200" baseline="0" dirty="0" smtClean="0"/>
                        <a:t>Listening for agreement and disagreement</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2400" b="1" kern="1200" baseline="0" dirty="0" smtClean="0">
                          <a:solidFill>
                            <a:schemeClr val="accent1"/>
                          </a:solidFill>
                        </a:rPr>
                        <a:t>One strategy is to listen for expressions showing agreement or disagreement. </a:t>
                      </a:r>
                    </a:p>
                    <a:p>
                      <a:pPr marL="0" marR="0" indent="0" algn="l" defTabSz="914400" rtl="0" eaLnBrk="1" fontAlgn="auto" latinLnBrk="0" hangingPunct="1">
                        <a:lnSpc>
                          <a:spcPct val="100000"/>
                        </a:lnSpc>
                        <a:spcBef>
                          <a:spcPts val="0"/>
                        </a:spcBef>
                        <a:spcAft>
                          <a:spcPts val="0"/>
                        </a:spcAft>
                        <a:buClrTx/>
                        <a:buSzTx/>
                        <a:buFont typeface="Arial" pitchFamily="34" charset="0"/>
                        <a:buChar char="•"/>
                        <a:tabLst/>
                        <a:defRPr/>
                      </a:pPr>
                      <a:r>
                        <a:rPr lang="en-US" altLang="zh-CN" sz="2400" b="0" kern="1200" baseline="0" dirty="0" smtClean="0"/>
                        <a:t> </a:t>
                      </a:r>
                      <a:r>
                        <a:rPr lang="en-US" altLang="zh-CN" sz="2400" b="1" i="0" kern="1200" baseline="0" dirty="0" smtClean="0">
                          <a:solidFill>
                            <a:schemeClr val="tx1"/>
                          </a:solidFill>
                          <a:latin typeface="+mn-lt"/>
                          <a:ea typeface="+mn-ea"/>
                          <a:cs typeface="+mn-cs"/>
                        </a:rPr>
                        <a:t>The speaker agrees with what other people say</a:t>
                      </a:r>
                      <a:r>
                        <a:rPr lang="en-US" altLang="zh-CN" sz="2400" b="0" i="0" kern="1200" baseline="0" dirty="0" smtClean="0"/>
                        <a:t>: </a:t>
                      </a:r>
                      <a:r>
                        <a:rPr lang="en-US" altLang="zh-CN" sz="2400" b="0" i="1" kern="1200" baseline="0" dirty="0" smtClean="0"/>
                        <a:t>I agree with your point, I’m with you on that point, That’s a good point, That’s true, I think you’re right, I think that is a good idea, etc….</a:t>
                      </a:r>
                    </a:p>
                    <a:p>
                      <a:pPr marL="0" marR="0" indent="0" algn="l" defTabSz="914400" rtl="0" eaLnBrk="1" fontAlgn="auto" latinLnBrk="0" hangingPunct="1">
                        <a:lnSpc>
                          <a:spcPct val="100000"/>
                        </a:lnSpc>
                        <a:spcBef>
                          <a:spcPts val="0"/>
                        </a:spcBef>
                        <a:spcAft>
                          <a:spcPts val="0"/>
                        </a:spcAft>
                        <a:buClrTx/>
                        <a:buSzTx/>
                        <a:buFont typeface="Arial" pitchFamily="34" charset="0"/>
                        <a:buChar char="•"/>
                        <a:tabLst/>
                        <a:defRPr/>
                      </a:pPr>
                      <a:r>
                        <a:rPr lang="en-US" altLang="zh-CN" sz="2400" b="1" i="1" kern="1200" baseline="0" dirty="0" smtClean="0">
                          <a:solidFill>
                            <a:schemeClr val="tx1"/>
                          </a:solidFill>
                          <a:latin typeface="+mn-lt"/>
                          <a:ea typeface="+mn-ea"/>
                          <a:cs typeface="+mn-cs"/>
                        </a:rPr>
                        <a:t> </a:t>
                      </a:r>
                      <a:r>
                        <a:rPr lang="en-US" altLang="zh-CN" sz="2400" b="1" i="0" kern="1200" baseline="0" dirty="0" smtClean="0">
                          <a:solidFill>
                            <a:schemeClr val="tx1"/>
                          </a:solidFill>
                          <a:latin typeface="+mn-lt"/>
                          <a:ea typeface="+mn-ea"/>
                          <a:cs typeface="+mn-cs"/>
                        </a:rPr>
                        <a:t>The speaker agrees with what other people say</a:t>
                      </a:r>
                      <a:r>
                        <a:rPr lang="en-US" altLang="zh-CN" sz="2400" b="0" kern="1200" baseline="0" dirty="0" smtClean="0"/>
                        <a:t>: </a:t>
                      </a:r>
                      <a:r>
                        <a:rPr lang="en-US" altLang="zh-CN" sz="2400" b="0" i="1" kern="1200" baseline="0" dirty="0" smtClean="0">
                          <a:solidFill>
                            <a:schemeClr val="tx1"/>
                          </a:solidFill>
                          <a:latin typeface="+mn-lt"/>
                          <a:ea typeface="+mn-ea"/>
                          <a:cs typeface="+mn-cs"/>
                        </a:rPr>
                        <a:t>I disagree with your idea, I’m afraid I don’t agree, That’s not always true, That’s not always the case, I’m not sure about that, and You can’t actually mean that… </a:t>
                      </a:r>
                    </a:p>
                  </a:txBody>
                  <a:tcPr/>
                </a:tc>
              </a:tr>
            </a:tbl>
          </a:graphicData>
        </a:graphic>
      </p:graphicFrame>
      <p:pic>
        <p:nvPicPr>
          <p:cNvPr id="10" name="图片 9" descr="87699.gif">
            <a:hlinkClick r:id="rId2" action="ppaction://hlinksldjump"/>
          </p:cNvPr>
          <p:cNvPicPr>
            <a:picLocks noChangeAspect="1"/>
          </p:cNvPicPr>
          <p:nvPr/>
        </p:nvPicPr>
        <p:blipFill>
          <a:blip r:embed="rId3"/>
          <a:stretch>
            <a:fillRect/>
          </a:stretch>
        </p:blipFill>
        <p:spPr>
          <a:xfrm>
            <a:off x="8429652" y="6215082"/>
            <a:ext cx="466724" cy="46672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
            <a:ext cx="9144000" cy="1142984"/>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361950"/>
            <a:r>
              <a:rPr lang="en-US" altLang="zh-CN" sz="4800" b="1" dirty="0" smtClean="0">
                <a:solidFill>
                  <a:schemeClr val="tx1"/>
                </a:solidFill>
                <a:latin typeface="+mj-lt"/>
                <a:ea typeface="微软雅黑" panose="020B0503020204020204" pitchFamily="34" charset="-122"/>
              </a:rPr>
              <a:t>Listening to the world</a:t>
            </a:r>
            <a:endParaRPr lang="zh-CN" altLang="en-US" sz="4800" b="1" dirty="0">
              <a:solidFill>
                <a:schemeClr val="tx1"/>
              </a:solidFill>
              <a:latin typeface="+mj-lt"/>
              <a:ea typeface="微软雅黑" panose="020B0503020204020204" pitchFamily="34" charset="-122"/>
            </a:endParaRPr>
          </a:p>
        </p:txBody>
      </p:sp>
      <p:sp>
        <p:nvSpPr>
          <p:cNvPr id="7" name="TextBox 6"/>
          <p:cNvSpPr txBox="1"/>
          <p:nvPr/>
        </p:nvSpPr>
        <p:spPr>
          <a:xfrm>
            <a:off x="714348" y="1214422"/>
            <a:ext cx="1890646" cy="646331"/>
          </a:xfrm>
          <a:prstGeom prst="rect">
            <a:avLst/>
          </a:prstGeom>
          <a:noFill/>
        </p:spPr>
        <p:txBody>
          <a:bodyPr wrap="none" rtlCol="0">
            <a:spAutoFit/>
          </a:bodyPr>
          <a:lstStyle/>
          <a:p>
            <a:r>
              <a:rPr lang="en-US" altLang="zh-CN" sz="3600" b="1" u="sng" dirty="0" smtClean="0">
                <a:ln>
                  <a:solidFill>
                    <a:schemeClr val="accent5"/>
                  </a:solidFill>
                </a:ln>
                <a:solidFill>
                  <a:schemeClr val="accent5">
                    <a:lumMod val="75000"/>
                  </a:schemeClr>
                </a:solidFill>
              </a:rPr>
              <a:t>Listening</a:t>
            </a:r>
            <a:endParaRPr lang="zh-CN" altLang="en-US" sz="3200" b="1" u="sng" dirty="0">
              <a:ln>
                <a:solidFill>
                  <a:schemeClr val="accent5"/>
                </a:solidFill>
              </a:ln>
              <a:solidFill>
                <a:schemeClr val="accent5">
                  <a:lumMod val="75000"/>
                </a:schemeClr>
              </a:solidFill>
            </a:endParaRPr>
          </a:p>
        </p:txBody>
      </p:sp>
      <p:sp>
        <p:nvSpPr>
          <p:cNvPr id="8" name="TextBox 7"/>
          <p:cNvSpPr txBox="1"/>
          <p:nvPr/>
        </p:nvSpPr>
        <p:spPr>
          <a:xfrm>
            <a:off x="725404" y="1785926"/>
            <a:ext cx="3929090" cy="553998"/>
          </a:xfrm>
          <a:prstGeom prst="rect">
            <a:avLst/>
          </a:prstGeom>
          <a:noFill/>
        </p:spPr>
        <p:txBody>
          <a:bodyPr wrap="square" rtlCol="0">
            <a:spAutoFit/>
          </a:bodyPr>
          <a:lstStyle/>
          <a:p>
            <a:r>
              <a:rPr lang="en-US" altLang="zh-CN" sz="3000" b="1" dirty="0" smtClean="0">
                <a:solidFill>
                  <a:srgbClr val="993300"/>
                </a:solidFill>
              </a:rPr>
              <a:t>Listening skills</a:t>
            </a:r>
            <a:endParaRPr lang="zh-CN" altLang="en-US" sz="3000" b="1" dirty="0">
              <a:solidFill>
                <a:srgbClr val="993300"/>
              </a:solidFill>
            </a:endParaRPr>
          </a:p>
        </p:txBody>
      </p:sp>
      <p:graphicFrame>
        <p:nvGraphicFramePr>
          <p:cNvPr id="9" name="表格 8"/>
          <p:cNvGraphicFramePr>
            <a:graphicFrameLocks noGrp="1"/>
          </p:cNvGraphicFramePr>
          <p:nvPr/>
        </p:nvGraphicFramePr>
        <p:xfrm>
          <a:off x="857224" y="2428868"/>
          <a:ext cx="7929618" cy="4139531"/>
        </p:xfrm>
        <a:graphic>
          <a:graphicData uri="http://schemas.openxmlformats.org/drawingml/2006/table">
            <a:tbl>
              <a:tblPr firstRow="1" bandRow="1">
                <a:tableStyleId>{17292A2E-F333-43FB-9621-5CBBE7FDCDCB}</a:tableStyleId>
              </a:tblPr>
              <a:tblGrid>
                <a:gridCol w="7929618"/>
              </a:tblGrid>
              <a:tr h="37915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800" b="1" i="1" kern="1200" dirty="0" smtClean="0">
                          <a:solidFill>
                            <a:schemeClr val="bg1"/>
                          </a:solidFill>
                          <a:latin typeface="+mn-lt"/>
                          <a:ea typeface="+mn-ea"/>
                          <a:cs typeface="+mn-cs"/>
                        </a:rPr>
                        <a:t>Additional Tips</a:t>
                      </a:r>
                    </a:p>
                  </a:txBody>
                  <a:tcPr/>
                </a:tc>
              </a:tr>
              <a:tr h="3621371">
                <a:tc>
                  <a:txBody>
                    <a:bodyPr/>
                    <a:lstStyle/>
                    <a:p>
                      <a:pPr rtl="0"/>
                      <a:r>
                        <a:rPr lang="en-US" altLang="zh-CN" sz="2600" b="1" kern="1200" baseline="0" dirty="0" smtClean="0"/>
                        <a:t>Listening for agreement and disagreement</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2400" b="1" kern="1200" baseline="0" dirty="0" smtClean="0">
                          <a:solidFill>
                            <a:schemeClr val="accent1"/>
                          </a:solidFill>
                        </a:rPr>
                        <a:t>Another strategy is to recognize intonation patterns speakers use to indicate their attitudes. </a:t>
                      </a:r>
                      <a:endParaRPr lang="en-US" altLang="zh-CN" sz="2400" b="0" kern="1200" baseline="0" dirty="0" smtClean="0"/>
                    </a:p>
                    <a:p>
                      <a:pPr rtl="0">
                        <a:buFont typeface="Arial" pitchFamily="34" charset="0"/>
                        <a:buChar char="•"/>
                      </a:pPr>
                      <a:r>
                        <a:rPr lang="en-US" altLang="zh-CN" sz="2400" b="1" i="1" kern="1200" baseline="0" dirty="0" smtClean="0"/>
                        <a:t> </a:t>
                      </a:r>
                      <a:r>
                        <a:rPr lang="en-US" altLang="zh-CN" sz="2400" b="1" i="0" kern="1200" baseline="0" dirty="0" smtClean="0"/>
                        <a:t>A falling-rising intonation using the symbol </a:t>
                      </a:r>
                      <a:r>
                        <a:rPr lang="en-US" altLang="zh-CN" sz="2400" b="1" i="1" kern="1200" baseline="0" dirty="0" smtClean="0"/>
                        <a:t>“</a:t>
                      </a:r>
                      <a:r>
                        <a:rPr lang="en-US" altLang="zh-CN" sz="2400" b="1" kern="1200" baseline="0" dirty="0" smtClean="0">
                          <a:solidFill>
                            <a:schemeClr val="accent1"/>
                          </a:solidFill>
                          <a:latin typeface="+mn-lt"/>
                          <a:ea typeface="+mn-ea"/>
                          <a:cs typeface="+mn-cs"/>
                        </a:rPr>
                        <a:t>↘↗</a:t>
                      </a:r>
                      <a:r>
                        <a:rPr lang="en-US" altLang="zh-CN" sz="2400" b="1" i="1" kern="1200" baseline="0" dirty="0" smtClean="0"/>
                        <a:t>” </a:t>
                      </a:r>
                      <a:r>
                        <a:rPr lang="en-US" altLang="zh-CN" sz="2400" b="0" i="1" kern="1200" baseline="0" dirty="0" smtClean="0"/>
                        <a:t>often conveys limited agreement, response with reservation, uncertainty, or doubt;</a:t>
                      </a:r>
                    </a:p>
                    <a:p>
                      <a:pPr marL="0" marR="0" indent="0" algn="l" defTabSz="914400" rtl="0" eaLnBrk="1" fontAlgn="auto" latinLnBrk="0" hangingPunct="1">
                        <a:lnSpc>
                          <a:spcPct val="100000"/>
                        </a:lnSpc>
                        <a:spcBef>
                          <a:spcPts val="0"/>
                        </a:spcBef>
                        <a:spcAft>
                          <a:spcPts val="0"/>
                        </a:spcAft>
                        <a:buClrTx/>
                        <a:buSzTx/>
                        <a:buFont typeface="Arial" pitchFamily="34" charset="0"/>
                        <a:buChar char="•"/>
                        <a:tabLst/>
                        <a:defRPr/>
                      </a:pPr>
                      <a:r>
                        <a:rPr lang="en-US" altLang="zh-CN" sz="2400" b="1" i="1" kern="1200" baseline="0" dirty="0" smtClean="0">
                          <a:solidFill>
                            <a:schemeClr val="tx1"/>
                          </a:solidFill>
                          <a:latin typeface="+mn-lt"/>
                          <a:ea typeface="+mn-ea"/>
                          <a:cs typeface="+mn-cs"/>
                        </a:rPr>
                        <a:t> </a:t>
                      </a:r>
                      <a:r>
                        <a:rPr lang="en-US" altLang="zh-CN" sz="2400" b="1" i="0" kern="1200" baseline="0" dirty="0" smtClean="0">
                          <a:solidFill>
                            <a:schemeClr val="tx1"/>
                          </a:solidFill>
                          <a:latin typeface="+mn-lt"/>
                          <a:ea typeface="+mn-ea"/>
                          <a:cs typeface="+mn-cs"/>
                        </a:rPr>
                        <a:t>And a rising-falling intonation, using the symbol </a:t>
                      </a:r>
                      <a:r>
                        <a:rPr lang="en-US" altLang="zh-CN" sz="2400" b="1" i="1" kern="1200" baseline="0" dirty="0" smtClean="0">
                          <a:solidFill>
                            <a:schemeClr val="tx1"/>
                          </a:solidFill>
                          <a:latin typeface="+mn-lt"/>
                          <a:ea typeface="+mn-ea"/>
                          <a:cs typeface="+mn-cs"/>
                        </a:rPr>
                        <a:t>“</a:t>
                      </a:r>
                      <a:r>
                        <a:rPr lang="en-US" altLang="zh-CN" sz="2400" b="1" kern="1200" baseline="0" dirty="0" smtClean="0">
                          <a:solidFill>
                            <a:schemeClr val="accent1"/>
                          </a:solidFill>
                          <a:latin typeface="+mn-lt"/>
                          <a:ea typeface="+mn-ea"/>
                          <a:cs typeface="+mn-cs"/>
                        </a:rPr>
                        <a:t>↗ ↘</a:t>
                      </a:r>
                      <a:r>
                        <a:rPr lang="en-US" altLang="zh-CN" sz="2400" b="1" i="1" kern="1200" baseline="0" dirty="0" smtClean="0">
                          <a:solidFill>
                            <a:schemeClr val="tx1"/>
                          </a:solidFill>
                          <a:latin typeface="+mn-lt"/>
                          <a:ea typeface="+mn-ea"/>
                          <a:cs typeface="+mn-cs"/>
                        </a:rPr>
                        <a:t>” </a:t>
                      </a:r>
                      <a:r>
                        <a:rPr lang="en-US" altLang="zh-CN" sz="2400" b="0" i="1" kern="1200" baseline="0" dirty="0" smtClean="0"/>
                        <a:t>often conveys a sense of strong agreement, or disagreement.</a:t>
                      </a:r>
                      <a:r>
                        <a:rPr lang="en-US" altLang="zh-CN" sz="2400" b="0" kern="1200" baseline="0" dirty="0" smtClean="0"/>
                        <a:t> </a:t>
                      </a:r>
                    </a:p>
                    <a:p>
                      <a:pPr marL="0" marR="0" indent="0" algn="l" defTabSz="914400" rtl="0" eaLnBrk="1" fontAlgn="auto" latinLnBrk="0" hangingPunct="1">
                        <a:lnSpc>
                          <a:spcPct val="100000"/>
                        </a:lnSpc>
                        <a:spcBef>
                          <a:spcPts val="0"/>
                        </a:spcBef>
                        <a:spcAft>
                          <a:spcPts val="0"/>
                        </a:spcAft>
                        <a:buClrTx/>
                        <a:buSzTx/>
                        <a:buFont typeface="Arial" pitchFamily="34" charset="0"/>
                        <a:buChar char="•"/>
                        <a:tabLst/>
                        <a:defRPr/>
                      </a:pPr>
                      <a:endParaRPr lang="en-US" altLang="zh-CN" sz="2400" b="1" i="1" kern="1200" baseline="0" dirty="0" smtClean="0">
                        <a:solidFill>
                          <a:schemeClr val="tx1"/>
                        </a:solidFill>
                        <a:latin typeface="+mn-lt"/>
                        <a:ea typeface="+mn-ea"/>
                        <a:cs typeface="+mn-cs"/>
                      </a:endParaRPr>
                    </a:p>
                  </a:txBody>
                  <a:tcPr/>
                </a:tc>
              </a:tr>
            </a:tbl>
          </a:graphicData>
        </a:graphic>
      </p:graphicFrame>
      <p:pic>
        <p:nvPicPr>
          <p:cNvPr id="10" name="图片 9" descr="87699.gif">
            <a:hlinkClick r:id="rId3" action="ppaction://hlinksldjump"/>
          </p:cNvPr>
          <p:cNvPicPr>
            <a:picLocks noChangeAspect="1"/>
          </p:cNvPicPr>
          <p:nvPr/>
        </p:nvPicPr>
        <p:blipFill>
          <a:blip r:embed="rId4"/>
          <a:stretch>
            <a:fillRect/>
          </a:stretch>
        </p:blipFill>
        <p:spPr>
          <a:xfrm>
            <a:off x="8429652" y="6215082"/>
            <a:ext cx="466724" cy="46672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
            <a:ext cx="9144000" cy="1142984"/>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361950"/>
            <a:r>
              <a:rPr lang="en-US" altLang="zh-CN" sz="4800" b="1" dirty="0" smtClean="0">
                <a:solidFill>
                  <a:schemeClr val="tx1"/>
                </a:solidFill>
                <a:latin typeface="+mj-lt"/>
                <a:ea typeface="微软雅黑" panose="020B0503020204020204" pitchFamily="34" charset="-122"/>
              </a:rPr>
              <a:t>Listening to the world</a:t>
            </a:r>
            <a:endParaRPr lang="zh-CN" altLang="en-US" sz="4800" b="1" dirty="0">
              <a:solidFill>
                <a:schemeClr val="tx1"/>
              </a:solidFill>
              <a:latin typeface="+mj-lt"/>
              <a:ea typeface="微软雅黑" panose="020B0503020204020204" pitchFamily="34" charset="-122"/>
            </a:endParaRPr>
          </a:p>
        </p:txBody>
      </p:sp>
      <p:grpSp>
        <p:nvGrpSpPr>
          <p:cNvPr id="2" name="组合 26"/>
          <p:cNvGrpSpPr/>
          <p:nvPr/>
        </p:nvGrpSpPr>
        <p:grpSpPr>
          <a:xfrm>
            <a:off x="785786" y="2285992"/>
            <a:ext cx="7072362" cy="500066"/>
            <a:chOff x="857224" y="1500174"/>
            <a:chExt cx="7072362" cy="500066"/>
          </a:xfrm>
        </p:grpSpPr>
        <p:sp>
          <p:nvSpPr>
            <p:cNvPr id="10" name="矩形 9"/>
            <p:cNvSpPr/>
            <p:nvPr/>
          </p:nvSpPr>
          <p:spPr>
            <a:xfrm>
              <a:off x="857224" y="1500174"/>
              <a:ext cx="357174" cy="461665"/>
            </a:xfrm>
            <a:prstGeom prst="rect">
              <a:avLst/>
            </a:prstGeom>
            <a:solidFill>
              <a:schemeClr val="accent5">
                <a:lumMod val="75000"/>
              </a:schemeClr>
            </a:solidFill>
          </p:spPr>
          <p:txBody>
            <a:bodyPr wrap="square">
              <a:spAutoFit/>
            </a:bodyPr>
            <a:lstStyle/>
            <a:p>
              <a:r>
                <a:rPr lang="en-US" altLang="zh-CN" sz="2400" b="1" dirty="0" smtClean="0">
                  <a:solidFill>
                    <a:schemeClr val="bg1"/>
                  </a:solidFill>
                </a:rPr>
                <a:t>2</a:t>
              </a:r>
              <a:endParaRPr lang="en-US" altLang="zh-CN" sz="2400" dirty="0" smtClean="0">
                <a:solidFill>
                  <a:schemeClr val="bg1"/>
                </a:solidFill>
              </a:endParaRPr>
            </a:p>
          </p:txBody>
        </p:sp>
        <p:sp>
          <p:nvSpPr>
            <p:cNvPr id="11" name="TextBox 10"/>
            <p:cNvSpPr txBox="1"/>
            <p:nvPr/>
          </p:nvSpPr>
          <p:spPr>
            <a:xfrm>
              <a:off x="1214414" y="1538575"/>
              <a:ext cx="6715172" cy="461665"/>
            </a:xfrm>
            <a:prstGeom prst="rect">
              <a:avLst/>
            </a:prstGeom>
            <a:noFill/>
          </p:spPr>
          <p:txBody>
            <a:bodyPr wrap="square" rtlCol="0">
              <a:spAutoFit/>
            </a:bodyPr>
            <a:lstStyle/>
            <a:p>
              <a:r>
                <a:rPr lang="en-US" altLang="zh-CN" sz="2400" dirty="0" smtClean="0">
                  <a:latin typeface="Arial" pitchFamily="34" charset="0"/>
                  <a:cs typeface="Arial" pitchFamily="34" charset="0"/>
                </a:rPr>
                <a:t>Listen and check the true statements.</a:t>
              </a:r>
              <a:endParaRPr lang="zh-CN" altLang="en-US" sz="2400" dirty="0">
                <a:latin typeface="Arial" pitchFamily="34" charset="0"/>
                <a:cs typeface="Arial" pitchFamily="34" charset="0"/>
              </a:endParaRPr>
            </a:p>
          </p:txBody>
        </p:sp>
      </p:grpSp>
      <p:sp>
        <p:nvSpPr>
          <p:cNvPr id="7" name="TextBox 6"/>
          <p:cNvSpPr txBox="1"/>
          <p:nvPr/>
        </p:nvSpPr>
        <p:spPr>
          <a:xfrm>
            <a:off x="714348" y="1214422"/>
            <a:ext cx="1890646" cy="646331"/>
          </a:xfrm>
          <a:prstGeom prst="rect">
            <a:avLst/>
          </a:prstGeom>
          <a:noFill/>
        </p:spPr>
        <p:txBody>
          <a:bodyPr wrap="none" rtlCol="0">
            <a:spAutoFit/>
          </a:bodyPr>
          <a:lstStyle/>
          <a:p>
            <a:r>
              <a:rPr lang="en-US" altLang="zh-CN" sz="3600" b="1" u="sng" dirty="0" smtClean="0">
                <a:ln>
                  <a:solidFill>
                    <a:schemeClr val="accent5"/>
                  </a:solidFill>
                </a:ln>
                <a:solidFill>
                  <a:schemeClr val="accent5">
                    <a:lumMod val="75000"/>
                  </a:schemeClr>
                </a:solidFill>
              </a:rPr>
              <a:t>Listening</a:t>
            </a:r>
            <a:endParaRPr lang="zh-CN" altLang="en-US" sz="3200" b="1" u="sng" dirty="0">
              <a:ln>
                <a:solidFill>
                  <a:schemeClr val="accent5"/>
                </a:solidFill>
              </a:ln>
              <a:solidFill>
                <a:schemeClr val="accent5">
                  <a:lumMod val="75000"/>
                </a:schemeClr>
              </a:solidFill>
            </a:endParaRPr>
          </a:p>
        </p:txBody>
      </p:sp>
      <p:grpSp>
        <p:nvGrpSpPr>
          <p:cNvPr id="3" name="组合 12"/>
          <p:cNvGrpSpPr/>
          <p:nvPr/>
        </p:nvGrpSpPr>
        <p:grpSpPr>
          <a:xfrm>
            <a:off x="714348" y="1785926"/>
            <a:ext cx="3929090" cy="553998"/>
            <a:chOff x="714348" y="1857364"/>
            <a:chExt cx="3929090" cy="553998"/>
          </a:xfrm>
        </p:grpSpPr>
        <p:sp>
          <p:nvSpPr>
            <p:cNvPr id="8" name="TextBox 7"/>
            <p:cNvSpPr txBox="1"/>
            <p:nvPr/>
          </p:nvSpPr>
          <p:spPr>
            <a:xfrm>
              <a:off x="714348" y="1857364"/>
              <a:ext cx="3929090" cy="553998"/>
            </a:xfrm>
            <a:prstGeom prst="rect">
              <a:avLst/>
            </a:prstGeom>
            <a:noFill/>
          </p:spPr>
          <p:txBody>
            <a:bodyPr wrap="square" rtlCol="0">
              <a:spAutoFit/>
            </a:bodyPr>
            <a:lstStyle/>
            <a:p>
              <a:r>
                <a:rPr lang="en-US" altLang="zh-CN" sz="3000" b="1" dirty="0" smtClean="0">
                  <a:solidFill>
                    <a:schemeClr val="accent5">
                      <a:lumMod val="75000"/>
                    </a:schemeClr>
                  </a:solidFill>
                </a:rPr>
                <a:t>WHILE</a:t>
              </a:r>
              <a:r>
                <a:rPr lang="en-US" altLang="zh-CN" sz="3000" b="1" dirty="0" smtClean="0"/>
                <a:t>    you listen</a:t>
              </a:r>
              <a:endParaRPr lang="zh-CN" altLang="en-US" sz="3000" b="1" dirty="0"/>
            </a:p>
          </p:txBody>
        </p:sp>
        <p:sp>
          <p:nvSpPr>
            <p:cNvPr id="9" name="直角三角形 8"/>
            <p:cNvSpPr/>
            <p:nvPr/>
          </p:nvSpPr>
          <p:spPr>
            <a:xfrm rot="13554830">
              <a:off x="1815729" y="2081807"/>
              <a:ext cx="144000" cy="144000"/>
            </a:xfrm>
            <a:prstGeom prst="rtTriangle">
              <a:avLst/>
            </a:prstGeom>
            <a:solidFill>
              <a:schemeClr val="accent5">
                <a:lumMod val="75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accent5">
                    <a:lumMod val="75000"/>
                  </a:schemeClr>
                </a:solidFill>
              </a:endParaRPr>
            </a:p>
          </p:txBody>
        </p:sp>
      </p:grpSp>
      <p:pic>
        <p:nvPicPr>
          <p:cNvPr id="12" name="图片 11" descr="87699.gif">
            <a:hlinkClick r:id="rId2" action="ppaction://hlinksldjump"/>
          </p:cNvPr>
          <p:cNvPicPr>
            <a:picLocks noChangeAspect="1"/>
          </p:cNvPicPr>
          <p:nvPr/>
        </p:nvPicPr>
        <p:blipFill>
          <a:blip r:embed="rId3"/>
          <a:stretch>
            <a:fillRect/>
          </a:stretch>
        </p:blipFill>
        <p:spPr>
          <a:xfrm>
            <a:off x="8429652" y="6215082"/>
            <a:ext cx="466724" cy="466724"/>
          </a:xfrm>
          <a:prstGeom prst="rect">
            <a:avLst/>
          </a:prstGeom>
        </p:spPr>
      </p:pic>
      <p:sp>
        <p:nvSpPr>
          <p:cNvPr id="13" name="矩形 12"/>
          <p:cNvSpPr/>
          <p:nvPr/>
        </p:nvSpPr>
        <p:spPr>
          <a:xfrm>
            <a:off x="1142976" y="2928934"/>
            <a:ext cx="6143668" cy="2862322"/>
          </a:xfrm>
          <a:prstGeom prst="rect">
            <a:avLst/>
          </a:prstGeom>
        </p:spPr>
        <p:txBody>
          <a:bodyPr wrap="square">
            <a:spAutoFit/>
          </a:bodyPr>
          <a:lstStyle/>
          <a:p>
            <a:pPr marL="432000" indent="-540000">
              <a:lnSpc>
                <a:spcPct val="150000"/>
              </a:lnSpc>
            </a:pPr>
            <a:r>
              <a:rPr lang="en-US" altLang="zh-CN" sz="2400" dirty="0" smtClean="0"/>
              <a:t>☐ 1 The men both use the Internet at work.</a:t>
            </a:r>
          </a:p>
          <a:p>
            <a:pPr marL="641350" indent="-749300">
              <a:lnSpc>
                <a:spcPct val="150000"/>
              </a:lnSpc>
            </a:pPr>
            <a:r>
              <a:rPr lang="en-US" altLang="zh-CN" sz="2400" dirty="0" smtClean="0"/>
              <a:t>☐ 2 The woman thinks people shouldn’t use      the Internet when they are at work.</a:t>
            </a:r>
          </a:p>
          <a:p>
            <a:pPr marL="641350" indent="-749300">
              <a:lnSpc>
                <a:spcPct val="150000"/>
              </a:lnSpc>
              <a:tabLst>
                <a:tab pos="622300" algn="l"/>
              </a:tabLst>
            </a:pPr>
            <a:r>
              <a:rPr lang="en-US" altLang="zh-CN" sz="2400" dirty="0" smtClean="0"/>
              <a:t>☐ 3 The men both think that using the Internet  is a waste of time. </a:t>
            </a:r>
          </a:p>
        </p:txBody>
      </p:sp>
      <p:sp>
        <p:nvSpPr>
          <p:cNvPr id="16" name="矩形 15"/>
          <p:cNvSpPr/>
          <p:nvPr/>
        </p:nvSpPr>
        <p:spPr>
          <a:xfrm>
            <a:off x="1214414" y="3071810"/>
            <a:ext cx="300082" cy="369331"/>
          </a:xfrm>
          <a:prstGeom prst="rect">
            <a:avLst/>
          </a:prstGeom>
        </p:spPr>
        <p:txBody>
          <a:bodyPr wrap="none">
            <a:spAutoFit/>
          </a:bodyPr>
          <a:lstStyle/>
          <a:p>
            <a:r>
              <a:rPr lang="zh-CN" altLang="en-US" b="1" dirty="0" smtClean="0">
                <a:solidFill>
                  <a:srgbClr val="FF0000"/>
                </a:solidFill>
              </a:rPr>
              <a:t>√</a:t>
            </a:r>
            <a:endParaRPr lang="zh-CN" altLang="en-US" b="1" dirty="0">
              <a:solidFill>
                <a:srgbClr val="FF0000"/>
              </a:solidFill>
            </a:endParaRPr>
          </a:p>
        </p:txBody>
      </p:sp>
      <p:sp>
        <p:nvSpPr>
          <p:cNvPr id="17" name="矩形 16"/>
          <p:cNvSpPr/>
          <p:nvPr/>
        </p:nvSpPr>
        <p:spPr>
          <a:xfrm>
            <a:off x="1214414" y="3643314"/>
            <a:ext cx="300082" cy="369331"/>
          </a:xfrm>
          <a:prstGeom prst="rect">
            <a:avLst/>
          </a:prstGeom>
        </p:spPr>
        <p:txBody>
          <a:bodyPr wrap="none">
            <a:spAutoFit/>
          </a:bodyPr>
          <a:lstStyle/>
          <a:p>
            <a:r>
              <a:rPr lang="zh-CN" altLang="en-US" b="1" dirty="0" smtClean="0">
                <a:solidFill>
                  <a:srgbClr val="FF0000"/>
                </a:solidFill>
              </a:rPr>
              <a:t>√</a:t>
            </a:r>
            <a:endParaRPr lang="zh-CN" altLang="en-US" b="1" dirty="0">
              <a:solidFill>
                <a:srgbClr val="FF0000"/>
              </a:solidFill>
            </a:endParaRPr>
          </a:p>
        </p:txBody>
      </p:sp>
      <p:sp>
        <p:nvSpPr>
          <p:cNvPr id="18" name="TextBox 17"/>
          <p:cNvSpPr txBox="1"/>
          <p:nvPr/>
        </p:nvSpPr>
        <p:spPr>
          <a:xfrm>
            <a:off x="1714480" y="5678590"/>
            <a:ext cx="6643734" cy="1107996"/>
          </a:xfrm>
          <a:prstGeom prst="rect">
            <a:avLst/>
          </a:prstGeom>
          <a:noFill/>
        </p:spPr>
        <p:txBody>
          <a:bodyPr wrap="square" rtlCol="0">
            <a:spAutoFit/>
          </a:bodyPr>
          <a:lstStyle/>
          <a:p>
            <a:r>
              <a:rPr lang="en-US" altLang="zh-CN" sz="2400" dirty="0" smtClean="0">
                <a:solidFill>
                  <a:srgbClr val="FF0000"/>
                </a:solidFill>
              </a:rPr>
              <a:t>(The men don’t think that using the Internet is a waste of time.) </a:t>
            </a:r>
          </a:p>
          <a:p>
            <a:endParaRPr lang="zh-CN" altLang="en-US"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7"/>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8"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
            <a:ext cx="9144000" cy="1142984"/>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361950"/>
            <a:r>
              <a:rPr lang="en-US" altLang="zh-CN" sz="4800" b="1" dirty="0" smtClean="0">
                <a:solidFill>
                  <a:schemeClr val="tx1"/>
                </a:solidFill>
                <a:latin typeface="+mj-lt"/>
                <a:ea typeface="微软雅黑" panose="020B0503020204020204" pitchFamily="34" charset="-122"/>
              </a:rPr>
              <a:t>Listening to the world</a:t>
            </a:r>
            <a:endParaRPr lang="zh-CN" altLang="en-US" sz="4800" b="1" dirty="0">
              <a:solidFill>
                <a:schemeClr val="tx1"/>
              </a:solidFill>
              <a:latin typeface="+mj-lt"/>
              <a:ea typeface="微软雅黑" panose="020B0503020204020204" pitchFamily="34" charset="-122"/>
            </a:endParaRPr>
          </a:p>
        </p:txBody>
      </p:sp>
      <p:grpSp>
        <p:nvGrpSpPr>
          <p:cNvPr id="2" name="组合 26"/>
          <p:cNvGrpSpPr/>
          <p:nvPr/>
        </p:nvGrpSpPr>
        <p:grpSpPr>
          <a:xfrm>
            <a:off x="785786" y="2285992"/>
            <a:ext cx="7500990" cy="869398"/>
            <a:chOff x="857224" y="1500174"/>
            <a:chExt cx="7072362" cy="869398"/>
          </a:xfrm>
        </p:grpSpPr>
        <p:sp>
          <p:nvSpPr>
            <p:cNvPr id="10" name="矩形 9"/>
            <p:cNvSpPr/>
            <p:nvPr/>
          </p:nvSpPr>
          <p:spPr>
            <a:xfrm>
              <a:off x="857224" y="1500174"/>
              <a:ext cx="357174" cy="461665"/>
            </a:xfrm>
            <a:prstGeom prst="rect">
              <a:avLst/>
            </a:prstGeom>
            <a:solidFill>
              <a:schemeClr val="accent5">
                <a:lumMod val="75000"/>
              </a:schemeClr>
            </a:solidFill>
          </p:spPr>
          <p:txBody>
            <a:bodyPr wrap="square">
              <a:spAutoFit/>
            </a:bodyPr>
            <a:lstStyle/>
            <a:p>
              <a:r>
                <a:rPr lang="en-US" altLang="zh-CN" sz="2400" b="1" dirty="0" smtClean="0">
                  <a:solidFill>
                    <a:schemeClr val="bg1"/>
                  </a:solidFill>
                </a:rPr>
                <a:t>3</a:t>
              </a:r>
              <a:endParaRPr lang="en-US" altLang="zh-CN" sz="2400" dirty="0" smtClean="0">
                <a:solidFill>
                  <a:schemeClr val="bg1"/>
                </a:solidFill>
              </a:endParaRPr>
            </a:p>
          </p:txBody>
        </p:sp>
        <p:sp>
          <p:nvSpPr>
            <p:cNvPr id="11" name="TextBox 10"/>
            <p:cNvSpPr txBox="1"/>
            <p:nvPr/>
          </p:nvSpPr>
          <p:spPr>
            <a:xfrm>
              <a:off x="1214414" y="1538575"/>
              <a:ext cx="6715172" cy="830997"/>
            </a:xfrm>
            <a:prstGeom prst="rect">
              <a:avLst/>
            </a:prstGeom>
            <a:noFill/>
          </p:spPr>
          <p:txBody>
            <a:bodyPr wrap="square" rtlCol="0">
              <a:spAutoFit/>
            </a:bodyPr>
            <a:lstStyle/>
            <a:p>
              <a:r>
                <a:rPr lang="en-US" altLang="zh-CN" sz="2400" dirty="0" smtClean="0">
                  <a:latin typeface="Arial" pitchFamily="34" charset="0"/>
                  <a:cs typeface="Arial" pitchFamily="34" charset="0"/>
                </a:rPr>
                <a:t>Listen and complete the answers to the questions.</a:t>
              </a:r>
              <a:endParaRPr lang="zh-CN" altLang="en-US" sz="2400" dirty="0">
                <a:latin typeface="Arial" pitchFamily="34" charset="0"/>
                <a:cs typeface="Arial" pitchFamily="34" charset="0"/>
              </a:endParaRPr>
            </a:p>
          </p:txBody>
        </p:sp>
      </p:grpSp>
      <p:sp>
        <p:nvSpPr>
          <p:cNvPr id="7" name="TextBox 6"/>
          <p:cNvSpPr txBox="1"/>
          <p:nvPr/>
        </p:nvSpPr>
        <p:spPr>
          <a:xfrm>
            <a:off x="714348" y="1214422"/>
            <a:ext cx="1890646" cy="646331"/>
          </a:xfrm>
          <a:prstGeom prst="rect">
            <a:avLst/>
          </a:prstGeom>
          <a:noFill/>
        </p:spPr>
        <p:txBody>
          <a:bodyPr wrap="none" rtlCol="0">
            <a:spAutoFit/>
          </a:bodyPr>
          <a:lstStyle/>
          <a:p>
            <a:r>
              <a:rPr lang="en-US" altLang="zh-CN" sz="3600" b="1" u="sng" dirty="0" smtClean="0">
                <a:ln>
                  <a:solidFill>
                    <a:schemeClr val="accent5"/>
                  </a:solidFill>
                </a:ln>
                <a:solidFill>
                  <a:schemeClr val="accent5">
                    <a:lumMod val="75000"/>
                  </a:schemeClr>
                </a:solidFill>
              </a:rPr>
              <a:t>Listening</a:t>
            </a:r>
            <a:endParaRPr lang="zh-CN" altLang="en-US" sz="3200" b="1" u="sng" dirty="0">
              <a:ln>
                <a:solidFill>
                  <a:schemeClr val="accent5"/>
                </a:solidFill>
              </a:ln>
              <a:solidFill>
                <a:schemeClr val="accent5">
                  <a:lumMod val="75000"/>
                </a:schemeClr>
              </a:solidFill>
            </a:endParaRPr>
          </a:p>
        </p:txBody>
      </p:sp>
      <p:grpSp>
        <p:nvGrpSpPr>
          <p:cNvPr id="3" name="组合 12"/>
          <p:cNvGrpSpPr/>
          <p:nvPr/>
        </p:nvGrpSpPr>
        <p:grpSpPr>
          <a:xfrm>
            <a:off x="714348" y="1785926"/>
            <a:ext cx="3929090" cy="553998"/>
            <a:chOff x="714348" y="1857364"/>
            <a:chExt cx="3929090" cy="553998"/>
          </a:xfrm>
        </p:grpSpPr>
        <p:sp>
          <p:nvSpPr>
            <p:cNvPr id="8" name="TextBox 7"/>
            <p:cNvSpPr txBox="1"/>
            <p:nvPr/>
          </p:nvSpPr>
          <p:spPr>
            <a:xfrm>
              <a:off x="714348" y="1857364"/>
              <a:ext cx="3929090" cy="553998"/>
            </a:xfrm>
            <a:prstGeom prst="rect">
              <a:avLst/>
            </a:prstGeom>
            <a:noFill/>
          </p:spPr>
          <p:txBody>
            <a:bodyPr wrap="square" rtlCol="0">
              <a:spAutoFit/>
            </a:bodyPr>
            <a:lstStyle/>
            <a:p>
              <a:r>
                <a:rPr lang="en-US" altLang="zh-CN" sz="3000" b="1" dirty="0" smtClean="0">
                  <a:solidFill>
                    <a:schemeClr val="accent5">
                      <a:lumMod val="75000"/>
                    </a:schemeClr>
                  </a:solidFill>
                </a:rPr>
                <a:t>WHILE</a:t>
              </a:r>
              <a:r>
                <a:rPr lang="en-US" altLang="zh-CN" sz="3000" b="1" dirty="0" smtClean="0"/>
                <a:t>    you listen</a:t>
              </a:r>
              <a:endParaRPr lang="zh-CN" altLang="en-US" sz="3000" b="1" dirty="0"/>
            </a:p>
          </p:txBody>
        </p:sp>
        <p:sp>
          <p:nvSpPr>
            <p:cNvPr id="9" name="直角三角形 8"/>
            <p:cNvSpPr/>
            <p:nvPr/>
          </p:nvSpPr>
          <p:spPr>
            <a:xfrm rot="13554830">
              <a:off x="1815729" y="2081807"/>
              <a:ext cx="144000" cy="144000"/>
            </a:xfrm>
            <a:prstGeom prst="rtTriangle">
              <a:avLst/>
            </a:prstGeom>
            <a:solidFill>
              <a:schemeClr val="accent5">
                <a:lumMod val="75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accent5">
                    <a:lumMod val="75000"/>
                  </a:schemeClr>
                </a:solidFill>
              </a:endParaRPr>
            </a:p>
          </p:txBody>
        </p:sp>
      </p:grpSp>
      <p:pic>
        <p:nvPicPr>
          <p:cNvPr id="12" name="图片 11" descr="87699.gif">
            <a:hlinkClick r:id="rId2" action="ppaction://hlinksldjump"/>
          </p:cNvPr>
          <p:cNvPicPr>
            <a:picLocks noChangeAspect="1"/>
          </p:cNvPicPr>
          <p:nvPr/>
        </p:nvPicPr>
        <p:blipFill>
          <a:blip r:embed="rId3"/>
          <a:stretch>
            <a:fillRect/>
          </a:stretch>
        </p:blipFill>
        <p:spPr>
          <a:xfrm>
            <a:off x="8429652" y="6215082"/>
            <a:ext cx="466724" cy="466724"/>
          </a:xfrm>
          <a:prstGeom prst="rect">
            <a:avLst/>
          </a:prstGeom>
        </p:spPr>
      </p:pic>
      <p:sp>
        <p:nvSpPr>
          <p:cNvPr id="19" name="矩形 18"/>
          <p:cNvSpPr/>
          <p:nvPr/>
        </p:nvSpPr>
        <p:spPr>
          <a:xfrm>
            <a:off x="1150087" y="2857496"/>
            <a:ext cx="7000924" cy="2308324"/>
          </a:xfrm>
          <a:prstGeom prst="rect">
            <a:avLst/>
          </a:prstGeom>
        </p:spPr>
        <p:txBody>
          <a:bodyPr wrap="square">
            <a:spAutoFit/>
          </a:bodyPr>
          <a:lstStyle/>
          <a:p>
            <a:r>
              <a:rPr lang="en-US" altLang="zh-CN" sz="2400" dirty="0" smtClean="0">
                <a:sym typeface="Wingdings"/>
              </a:rPr>
              <a:t>1 </a:t>
            </a:r>
            <a:r>
              <a:rPr lang="en-US" altLang="zh-CN" sz="2400" dirty="0" smtClean="0"/>
              <a:t>According to the woman, what’s the problem with workers who use the Internet at work? </a:t>
            </a:r>
          </a:p>
          <a:p>
            <a:endParaRPr lang="en-US" altLang="zh-CN" sz="2400" dirty="0" smtClean="0"/>
          </a:p>
          <a:p>
            <a:r>
              <a:rPr lang="en-US" altLang="zh-CN" sz="2400" dirty="0" smtClean="0"/>
              <a:t>Answer: Lots of workers spend ___________________instead of doing their work. </a:t>
            </a:r>
          </a:p>
          <a:p>
            <a:endParaRPr lang="en-US" altLang="zh-CN" sz="2400" dirty="0" smtClean="0"/>
          </a:p>
        </p:txBody>
      </p:sp>
      <p:sp>
        <p:nvSpPr>
          <p:cNvPr id="20" name="矩形 19"/>
          <p:cNvSpPr/>
          <p:nvPr/>
        </p:nvSpPr>
        <p:spPr>
          <a:xfrm>
            <a:off x="1142976" y="4311656"/>
            <a:ext cx="3002745" cy="461665"/>
          </a:xfrm>
          <a:prstGeom prst="rect">
            <a:avLst/>
          </a:prstGeom>
        </p:spPr>
        <p:txBody>
          <a:bodyPr wrap="none">
            <a:spAutoFit/>
          </a:bodyPr>
          <a:lstStyle/>
          <a:p>
            <a:r>
              <a:rPr lang="en-US" altLang="zh-CN" sz="2400" i="1" dirty="0" smtClean="0">
                <a:solidFill>
                  <a:srgbClr val="FF0000"/>
                </a:solidFill>
              </a:rPr>
              <a:t>all day on the Internet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9"/>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2" presetClass="entr" presetSubtype="4" fill="hold" grpId="1" nodeType="click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slide(fromBottom)">
                                      <p:cBhvr>
                                        <p:cTn id="16"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
            <a:ext cx="9144000" cy="1142984"/>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361950"/>
            <a:r>
              <a:rPr lang="en-US" altLang="zh-CN" sz="4800" b="1" dirty="0" smtClean="0">
                <a:solidFill>
                  <a:schemeClr val="tx1"/>
                </a:solidFill>
                <a:latin typeface="+mj-lt"/>
                <a:ea typeface="微软雅黑" panose="020B0503020204020204" pitchFamily="34" charset="-122"/>
              </a:rPr>
              <a:t>Listening to the world</a:t>
            </a:r>
            <a:endParaRPr lang="zh-CN" altLang="en-US" sz="4800" b="1" dirty="0">
              <a:solidFill>
                <a:schemeClr val="tx1"/>
              </a:solidFill>
              <a:latin typeface="+mj-lt"/>
              <a:ea typeface="微软雅黑" panose="020B0503020204020204" pitchFamily="34" charset="-122"/>
            </a:endParaRPr>
          </a:p>
        </p:txBody>
      </p:sp>
      <p:grpSp>
        <p:nvGrpSpPr>
          <p:cNvPr id="2" name="组合 26"/>
          <p:cNvGrpSpPr/>
          <p:nvPr/>
        </p:nvGrpSpPr>
        <p:grpSpPr>
          <a:xfrm>
            <a:off x="785786" y="2285992"/>
            <a:ext cx="7500990" cy="869398"/>
            <a:chOff x="857224" y="1500174"/>
            <a:chExt cx="7072362" cy="869398"/>
          </a:xfrm>
        </p:grpSpPr>
        <p:sp>
          <p:nvSpPr>
            <p:cNvPr id="10" name="矩形 9"/>
            <p:cNvSpPr/>
            <p:nvPr/>
          </p:nvSpPr>
          <p:spPr>
            <a:xfrm>
              <a:off x="857224" y="1500174"/>
              <a:ext cx="357174" cy="461665"/>
            </a:xfrm>
            <a:prstGeom prst="rect">
              <a:avLst/>
            </a:prstGeom>
            <a:solidFill>
              <a:schemeClr val="accent5">
                <a:lumMod val="75000"/>
              </a:schemeClr>
            </a:solidFill>
          </p:spPr>
          <p:txBody>
            <a:bodyPr wrap="square">
              <a:spAutoFit/>
            </a:bodyPr>
            <a:lstStyle/>
            <a:p>
              <a:r>
                <a:rPr lang="en-US" altLang="zh-CN" sz="2400" b="1" dirty="0" smtClean="0">
                  <a:solidFill>
                    <a:schemeClr val="bg1"/>
                  </a:solidFill>
                </a:rPr>
                <a:t>3</a:t>
              </a:r>
              <a:endParaRPr lang="en-US" altLang="zh-CN" sz="2400" dirty="0" smtClean="0">
                <a:solidFill>
                  <a:schemeClr val="bg1"/>
                </a:solidFill>
              </a:endParaRPr>
            </a:p>
          </p:txBody>
        </p:sp>
        <p:sp>
          <p:nvSpPr>
            <p:cNvPr id="11" name="TextBox 10"/>
            <p:cNvSpPr txBox="1"/>
            <p:nvPr/>
          </p:nvSpPr>
          <p:spPr>
            <a:xfrm>
              <a:off x="1214414" y="1538575"/>
              <a:ext cx="6715172" cy="830997"/>
            </a:xfrm>
            <a:prstGeom prst="rect">
              <a:avLst/>
            </a:prstGeom>
            <a:noFill/>
          </p:spPr>
          <p:txBody>
            <a:bodyPr wrap="square" rtlCol="0">
              <a:spAutoFit/>
            </a:bodyPr>
            <a:lstStyle/>
            <a:p>
              <a:r>
                <a:rPr lang="en-US" altLang="zh-CN" sz="2400" dirty="0" smtClean="0">
                  <a:latin typeface="Arial" pitchFamily="34" charset="0"/>
                  <a:cs typeface="Arial" pitchFamily="34" charset="0"/>
                </a:rPr>
                <a:t>Listen and complete the answers to the questions.</a:t>
              </a:r>
              <a:endParaRPr lang="zh-CN" altLang="en-US" sz="2400" dirty="0">
                <a:latin typeface="Arial" pitchFamily="34" charset="0"/>
                <a:cs typeface="Arial" pitchFamily="34" charset="0"/>
              </a:endParaRPr>
            </a:p>
          </p:txBody>
        </p:sp>
      </p:grpSp>
      <p:sp>
        <p:nvSpPr>
          <p:cNvPr id="7" name="TextBox 6"/>
          <p:cNvSpPr txBox="1"/>
          <p:nvPr/>
        </p:nvSpPr>
        <p:spPr>
          <a:xfrm>
            <a:off x="714348" y="1214422"/>
            <a:ext cx="1890646" cy="646331"/>
          </a:xfrm>
          <a:prstGeom prst="rect">
            <a:avLst/>
          </a:prstGeom>
          <a:noFill/>
        </p:spPr>
        <p:txBody>
          <a:bodyPr wrap="none" rtlCol="0">
            <a:spAutoFit/>
          </a:bodyPr>
          <a:lstStyle/>
          <a:p>
            <a:r>
              <a:rPr lang="en-US" altLang="zh-CN" sz="3600" b="1" u="sng" dirty="0" smtClean="0">
                <a:ln>
                  <a:solidFill>
                    <a:schemeClr val="accent5"/>
                  </a:solidFill>
                </a:ln>
                <a:solidFill>
                  <a:schemeClr val="accent5">
                    <a:lumMod val="75000"/>
                  </a:schemeClr>
                </a:solidFill>
              </a:rPr>
              <a:t>Listening</a:t>
            </a:r>
            <a:endParaRPr lang="zh-CN" altLang="en-US" sz="3200" b="1" u="sng" dirty="0">
              <a:ln>
                <a:solidFill>
                  <a:schemeClr val="accent5"/>
                </a:solidFill>
              </a:ln>
              <a:solidFill>
                <a:schemeClr val="accent5">
                  <a:lumMod val="75000"/>
                </a:schemeClr>
              </a:solidFill>
            </a:endParaRPr>
          </a:p>
        </p:txBody>
      </p:sp>
      <p:grpSp>
        <p:nvGrpSpPr>
          <p:cNvPr id="3" name="组合 12"/>
          <p:cNvGrpSpPr/>
          <p:nvPr/>
        </p:nvGrpSpPr>
        <p:grpSpPr>
          <a:xfrm>
            <a:off x="714348" y="1785926"/>
            <a:ext cx="3929090" cy="553998"/>
            <a:chOff x="714348" y="1857364"/>
            <a:chExt cx="3929090" cy="553998"/>
          </a:xfrm>
        </p:grpSpPr>
        <p:sp>
          <p:nvSpPr>
            <p:cNvPr id="8" name="TextBox 7"/>
            <p:cNvSpPr txBox="1"/>
            <p:nvPr/>
          </p:nvSpPr>
          <p:spPr>
            <a:xfrm>
              <a:off x="714348" y="1857364"/>
              <a:ext cx="3929090" cy="553998"/>
            </a:xfrm>
            <a:prstGeom prst="rect">
              <a:avLst/>
            </a:prstGeom>
            <a:noFill/>
          </p:spPr>
          <p:txBody>
            <a:bodyPr wrap="square" rtlCol="0">
              <a:spAutoFit/>
            </a:bodyPr>
            <a:lstStyle/>
            <a:p>
              <a:r>
                <a:rPr lang="en-US" altLang="zh-CN" sz="3000" b="1" dirty="0" smtClean="0">
                  <a:solidFill>
                    <a:schemeClr val="accent5">
                      <a:lumMod val="75000"/>
                    </a:schemeClr>
                  </a:solidFill>
                </a:rPr>
                <a:t>WHILE</a:t>
              </a:r>
              <a:r>
                <a:rPr lang="en-US" altLang="zh-CN" sz="3000" b="1" dirty="0" smtClean="0"/>
                <a:t>    you listen</a:t>
              </a:r>
              <a:endParaRPr lang="zh-CN" altLang="en-US" sz="3000" b="1" dirty="0"/>
            </a:p>
          </p:txBody>
        </p:sp>
        <p:sp>
          <p:nvSpPr>
            <p:cNvPr id="9" name="直角三角形 8"/>
            <p:cNvSpPr/>
            <p:nvPr/>
          </p:nvSpPr>
          <p:spPr>
            <a:xfrm rot="13554830">
              <a:off x="1815729" y="2081807"/>
              <a:ext cx="144000" cy="144000"/>
            </a:xfrm>
            <a:prstGeom prst="rtTriangle">
              <a:avLst/>
            </a:prstGeom>
            <a:solidFill>
              <a:schemeClr val="accent5">
                <a:lumMod val="75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accent5">
                    <a:lumMod val="75000"/>
                  </a:schemeClr>
                </a:solidFill>
              </a:endParaRPr>
            </a:p>
          </p:txBody>
        </p:sp>
      </p:grpSp>
      <p:pic>
        <p:nvPicPr>
          <p:cNvPr id="12" name="图片 11" descr="87699.gif">
            <a:hlinkClick r:id="rId2" action="ppaction://hlinksldjump"/>
          </p:cNvPr>
          <p:cNvPicPr>
            <a:picLocks noChangeAspect="1"/>
          </p:cNvPicPr>
          <p:nvPr/>
        </p:nvPicPr>
        <p:blipFill>
          <a:blip r:embed="rId3"/>
          <a:stretch>
            <a:fillRect/>
          </a:stretch>
        </p:blipFill>
        <p:spPr>
          <a:xfrm>
            <a:off x="8429652" y="6215082"/>
            <a:ext cx="466724" cy="466724"/>
          </a:xfrm>
          <a:prstGeom prst="rect">
            <a:avLst/>
          </a:prstGeom>
        </p:spPr>
      </p:pic>
      <p:grpSp>
        <p:nvGrpSpPr>
          <p:cNvPr id="20" name="组合 19"/>
          <p:cNvGrpSpPr/>
          <p:nvPr/>
        </p:nvGrpSpPr>
        <p:grpSpPr>
          <a:xfrm>
            <a:off x="1142976" y="2857496"/>
            <a:ext cx="7000924" cy="2319053"/>
            <a:chOff x="1285852" y="2857496"/>
            <a:chExt cx="7000924" cy="2319053"/>
          </a:xfrm>
        </p:grpSpPr>
        <p:sp>
          <p:nvSpPr>
            <p:cNvPr id="19" name="矩形 18"/>
            <p:cNvSpPr/>
            <p:nvPr/>
          </p:nvSpPr>
          <p:spPr>
            <a:xfrm>
              <a:off x="1285852" y="2857496"/>
              <a:ext cx="7000924" cy="1938992"/>
            </a:xfrm>
            <a:prstGeom prst="rect">
              <a:avLst/>
            </a:prstGeom>
          </p:spPr>
          <p:txBody>
            <a:bodyPr wrap="square">
              <a:spAutoFit/>
            </a:bodyPr>
            <a:lstStyle/>
            <a:p>
              <a:r>
                <a:rPr lang="en-US" altLang="zh-CN" sz="2400" dirty="0" smtClean="0"/>
                <a:t>2 According to the woman, why are some university students failing their degrees? </a:t>
              </a:r>
            </a:p>
            <a:p>
              <a:endParaRPr lang="en-US" altLang="zh-CN" sz="2400" dirty="0" smtClean="0"/>
            </a:p>
            <a:p>
              <a:r>
                <a:rPr lang="en-US" altLang="zh-CN" sz="2400" dirty="0" smtClean="0"/>
                <a:t>Answer: Because they spend all their time checking </a:t>
              </a:r>
              <a:r>
                <a:rPr lang="en-US" altLang="zh-CN" sz="2400" dirty="0" err="1" smtClean="0"/>
                <a:t>Facebook</a:t>
              </a:r>
              <a:r>
                <a:rPr lang="en-US" altLang="zh-CN" sz="2400" dirty="0" smtClean="0"/>
                <a:t> and ___________________________</a:t>
              </a:r>
            </a:p>
          </p:txBody>
        </p:sp>
        <p:sp>
          <p:nvSpPr>
            <p:cNvPr id="16" name="矩形 15"/>
            <p:cNvSpPr/>
            <p:nvPr/>
          </p:nvSpPr>
          <p:spPr>
            <a:xfrm>
              <a:off x="1285852" y="4714884"/>
              <a:ext cx="1646605" cy="461665"/>
            </a:xfrm>
            <a:prstGeom prst="rect">
              <a:avLst/>
            </a:prstGeom>
          </p:spPr>
          <p:txBody>
            <a:bodyPr wrap="none">
              <a:spAutoFit/>
            </a:bodyPr>
            <a:lstStyle/>
            <a:p>
              <a:r>
                <a:rPr lang="en-US" altLang="zh-CN" sz="2400" dirty="0" smtClean="0">
                  <a:solidFill>
                    <a:prstClr val="black"/>
                  </a:solidFill>
                </a:rPr>
                <a:t>_________.</a:t>
              </a:r>
              <a:endParaRPr lang="zh-CN" altLang="en-US" dirty="0"/>
            </a:p>
          </p:txBody>
        </p:sp>
      </p:grpSp>
      <p:grpSp>
        <p:nvGrpSpPr>
          <p:cNvPr id="21" name="组合 20"/>
          <p:cNvGrpSpPr/>
          <p:nvPr/>
        </p:nvGrpSpPr>
        <p:grpSpPr>
          <a:xfrm>
            <a:off x="1142976" y="4286256"/>
            <a:ext cx="6050908" cy="890293"/>
            <a:chOff x="1285852" y="4286256"/>
            <a:chExt cx="6050908" cy="890293"/>
          </a:xfrm>
        </p:grpSpPr>
        <p:sp>
          <p:nvSpPr>
            <p:cNvPr id="13" name="矩形 12"/>
            <p:cNvSpPr/>
            <p:nvPr/>
          </p:nvSpPr>
          <p:spPr>
            <a:xfrm>
              <a:off x="3143240" y="4286256"/>
              <a:ext cx="4193520" cy="830997"/>
            </a:xfrm>
            <a:prstGeom prst="rect">
              <a:avLst/>
            </a:prstGeom>
          </p:spPr>
          <p:txBody>
            <a:bodyPr wrap="none">
              <a:spAutoFit/>
            </a:bodyPr>
            <a:lstStyle/>
            <a:p>
              <a:r>
                <a:rPr lang="en-US" altLang="zh-CN" sz="2400" i="1" dirty="0" smtClean="0">
                  <a:solidFill>
                    <a:srgbClr val="FF0000"/>
                  </a:solidFill>
                </a:rPr>
                <a:t>watching the videos that friends</a:t>
              </a:r>
            </a:p>
            <a:p>
              <a:r>
                <a:rPr lang="en-US" altLang="zh-CN" sz="2400" i="1" dirty="0" smtClean="0">
                  <a:solidFill>
                    <a:srgbClr val="FF0000"/>
                  </a:solidFill>
                </a:rPr>
                <a:t> </a:t>
              </a:r>
            </a:p>
          </p:txBody>
        </p:sp>
        <p:sp>
          <p:nvSpPr>
            <p:cNvPr id="17" name="矩形 16"/>
            <p:cNvSpPr/>
            <p:nvPr/>
          </p:nvSpPr>
          <p:spPr>
            <a:xfrm>
              <a:off x="1285852" y="4714884"/>
              <a:ext cx="1491114" cy="461665"/>
            </a:xfrm>
            <a:prstGeom prst="rect">
              <a:avLst/>
            </a:prstGeom>
          </p:spPr>
          <p:txBody>
            <a:bodyPr wrap="none">
              <a:spAutoFit/>
            </a:bodyPr>
            <a:lstStyle/>
            <a:p>
              <a:r>
                <a:rPr lang="en-US" altLang="zh-CN" sz="2400" i="1" dirty="0" smtClean="0">
                  <a:solidFill>
                    <a:srgbClr val="FF0000"/>
                  </a:solidFill>
                </a:rPr>
                <a:t>send them</a:t>
              </a:r>
              <a:endParaRPr lang="zh-CN" altLang="en-US" dirty="0"/>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2" presetClass="entr" presetSubtype="4" fill="hold" nodeType="click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slide(fromBottom)">
                                      <p:cBhvr>
                                        <p:cTn id="16"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214414" y="3071810"/>
            <a:ext cx="5715040" cy="3785652"/>
          </a:xfrm>
          <a:prstGeom prst="rect">
            <a:avLst/>
          </a:prstGeom>
        </p:spPr>
        <p:txBody>
          <a:bodyPr wrap="square">
            <a:spAutoFit/>
          </a:bodyPr>
          <a:lstStyle/>
          <a:p>
            <a:r>
              <a:rPr lang="en-US" altLang="zh-CN" sz="2400" dirty="0" smtClean="0"/>
              <a:t>____ Sending a postcard</a:t>
            </a:r>
          </a:p>
          <a:p>
            <a:r>
              <a:rPr lang="en-US" altLang="zh-CN" sz="2400" dirty="0" smtClean="0"/>
              <a:t>____ Using your mobile (phone)</a:t>
            </a:r>
          </a:p>
          <a:p>
            <a:r>
              <a:rPr lang="en-US" altLang="zh-CN" sz="2400" dirty="0" smtClean="0"/>
              <a:t>____ Sending a text message</a:t>
            </a:r>
          </a:p>
          <a:p>
            <a:r>
              <a:rPr lang="en-US" altLang="zh-CN" sz="2400" dirty="0" smtClean="0"/>
              <a:t>____ Writing a blog</a:t>
            </a:r>
          </a:p>
          <a:p>
            <a:r>
              <a:rPr lang="en-US" altLang="zh-CN" sz="2400" dirty="0" smtClean="0"/>
              <a:t>____ Chatting online</a:t>
            </a:r>
          </a:p>
          <a:p>
            <a:r>
              <a:rPr lang="en-US" altLang="zh-CN" sz="2400" dirty="0" smtClean="0"/>
              <a:t>____ Sending a fax</a:t>
            </a:r>
          </a:p>
          <a:p>
            <a:r>
              <a:rPr lang="en-US" altLang="zh-CN" sz="2400" dirty="0" smtClean="0"/>
              <a:t>____ Updating your webpage</a:t>
            </a:r>
          </a:p>
          <a:p>
            <a:r>
              <a:rPr lang="en-US" altLang="zh-CN" sz="2400" dirty="0" smtClean="0"/>
              <a:t>____ Checking your email</a:t>
            </a:r>
          </a:p>
          <a:p>
            <a:r>
              <a:rPr lang="en-US" altLang="zh-CN" sz="2400" dirty="0" smtClean="0"/>
              <a:t>____ Using an Internet phone (e.g. Skype)</a:t>
            </a:r>
          </a:p>
          <a:p>
            <a:endParaRPr lang="en-US" altLang="zh-CN" sz="2400" dirty="0" smtClean="0"/>
          </a:p>
        </p:txBody>
      </p:sp>
      <p:pic>
        <p:nvPicPr>
          <p:cNvPr id="90113" name="Picture 1" descr="F:\课件\新视野三版通用版 201506\新视野大学英语视听说PPT\新视野 视听说2 买图\第一波 已买图\新视野大学英语第三版 视听说教程2 TOP10902109.jpg"/>
          <p:cNvPicPr>
            <a:picLocks noChangeAspect="1" noChangeArrowheads="1"/>
          </p:cNvPicPr>
          <p:nvPr/>
        </p:nvPicPr>
        <p:blipFill>
          <a:blip r:embed="rId2" cstate="print"/>
          <a:srcRect/>
          <a:stretch>
            <a:fillRect/>
          </a:stretch>
        </p:blipFill>
        <p:spPr bwMode="auto">
          <a:xfrm>
            <a:off x="5381615" y="3492511"/>
            <a:ext cx="3762384" cy="2508257"/>
          </a:xfrm>
          <a:prstGeom prst="rect">
            <a:avLst/>
          </a:prstGeom>
          <a:noFill/>
        </p:spPr>
      </p:pic>
      <p:sp>
        <p:nvSpPr>
          <p:cNvPr id="4" name="矩形 3"/>
          <p:cNvSpPr/>
          <p:nvPr/>
        </p:nvSpPr>
        <p:spPr>
          <a:xfrm>
            <a:off x="0" y="1"/>
            <a:ext cx="9144000" cy="114298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361950"/>
            <a:r>
              <a:rPr lang="en-US" altLang="zh-CN" sz="4800" b="1" dirty="0" smtClean="0">
                <a:solidFill>
                  <a:schemeClr val="tx1"/>
                </a:solidFill>
                <a:latin typeface="+mj-lt"/>
                <a:ea typeface="微软雅黑" panose="020B0503020204020204" pitchFamily="34" charset="-122"/>
              </a:rPr>
              <a:t>Opening up </a:t>
            </a:r>
            <a:endParaRPr lang="zh-CN" altLang="en-US" sz="4800" b="1" dirty="0">
              <a:solidFill>
                <a:schemeClr val="tx1"/>
              </a:solidFill>
              <a:latin typeface="+mj-lt"/>
              <a:ea typeface="微软雅黑" panose="020B0503020204020204" pitchFamily="34" charset="-122"/>
            </a:endParaRPr>
          </a:p>
        </p:txBody>
      </p:sp>
      <p:grpSp>
        <p:nvGrpSpPr>
          <p:cNvPr id="2" name="组合 26"/>
          <p:cNvGrpSpPr/>
          <p:nvPr/>
        </p:nvGrpSpPr>
        <p:grpSpPr>
          <a:xfrm>
            <a:off x="785786" y="1285860"/>
            <a:ext cx="7072362" cy="533103"/>
            <a:chOff x="857224" y="1428736"/>
            <a:chExt cx="7072362" cy="533103"/>
          </a:xfrm>
        </p:grpSpPr>
        <p:sp>
          <p:nvSpPr>
            <p:cNvPr id="29" name="矩形 28"/>
            <p:cNvSpPr/>
            <p:nvPr/>
          </p:nvSpPr>
          <p:spPr>
            <a:xfrm>
              <a:off x="857224" y="1500174"/>
              <a:ext cx="357174" cy="461665"/>
            </a:xfrm>
            <a:prstGeom prst="rect">
              <a:avLst/>
            </a:prstGeom>
            <a:solidFill>
              <a:schemeClr val="accent5">
                <a:lumMod val="75000"/>
              </a:schemeClr>
            </a:solidFill>
          </p:spPr>
          <p:txBody>
            <a:bodyPr wrap="square">
              <a:spAutoFit/>
            </a:bodyPr>
            <a:lstStyle/>
            <a:p>
              <a:r>
                <a:rPr lang="en-US" altLang="zh-CN" sz="2400" b="1" dirty="0" smtClean="0">
                  <a:solidFill>
                    <a:schemeClr val="bg1"/>
                  </a:solidFill>
                </a:rPr>
                <a:t>1</a:t>
              </a:r>
              <a:endParaRPr lang="en-US" altLang="zh-CN" sz="2400" dirty="0" smtClean="0">
                <a:solidFill>
                  <a:schemeClr val="bg1"/>
                </a:solidFill>
              </a:endParaRPr>
            </a:p>
          </p:txBody>
        </p:sp>
        <p:sp>
          <p:nvSpPr>
            <p:cNvPr id="30" name="TextBox 29"/>
            <p:cNvSpPr txBox="1"/>
            <p:nvPr/>
          </p:nvSpPr>
          <p:spPr>
            <a:xfrm>
              <a:off x="1214414" y="1428736"/>
              <a:ext cx="6715172" cy="461665"/>
            </a:xfrm>
            <a:prstGeom prst="rect">
              <a:avLst/>
            </a:prstGeom>
            <a:noFill/>
          </p:spPr>
          <p:txBody>
            <a:bodyPr wrap="square" rtlCol="0">
              <a:spAutoFit/>
            </a:bodyPr>
            <a:lstStyle/>
            <a:p>
              <a:r>
                <a:rPr lang="en-US" altLang="zh-CN" sz="2400" dirty="0" smtClean="0">
                  <a:latin typeface="Arial" pitchFamily="34" charset="0"/>
                  <a:cs typeface="Arial" pitchFamily="34" charset="0"/>
                </a:rPr>
                <a:t>Work in pairs and discuss the questions.</a:t>
              </a:r>
              <a:endParaRPr lang="zh-CN" altLang="en-US" sz="2400" dirty="0">
                <a:latin typeface="Arial" pitchFamily="34" charset="0"/>
                <a:cs typeface="Arial" pitchFamily="34" charset="0"/>
              </a:endParaRPr>
            </a:p>
          </p:txBody>
        </p:sp>
      </p:grpSp>
      <p:pic>
        <p:nvPicPr>
          <p:cNvPr id="49" name="图片 48" descr="87699.gif">
            <a:hlinkClick r:id="rId3" action="ppaction://hlinksldjump"/>
          </p:cNvPr>
          <p:cNvPicPr>
            <a:picLocks noChangeAspect="1"/>
          </p:cNvPicPr>
          <p:nvPr/>
        </p:nvPicPr>
        <p:blipFill>
          <a:blip r:embed="rId4"/>
          <a:stretch>
            <a:fillRect/>
          </a:stretch>
        </p:blipFill>
        <p:spPr>
          <a:xfrm>
            <a:off x="8429652" y="6215082"/>
            <a:ext cx="466724" cy="466724"/>
          </a:xfrm>
          <a:prstGeom prst="rect">
            <a:avLst/>
          </a:prstGeom>
        </p:spPr>
      </p:pic>
      <p:sp>
        <p:nvSpPr>
          <p:cNvPr id="58" name="TextBox 57"/>
          <p:cNvSpPr txBox="1"/>
          <p:nvPr/>
        </p:nvSpPr>
        <p:spPr>
          <a:xfrm>
            <a:off x="928662" y="1857364"/>
            <a:ext cx="7715304" cy="1569660"/>
          </a:xfrm>
          <a:prstGeom prst="rect">
            <a:avLst/>
          </a:prstGeom>
          <a:noFill/>
        </p:spPr>
        <p:txBody>
          <a:bodyPr wrap="square" rtlCol="0">
            <a:spAutoFit/>
          </a:bodyPr>
          <a:lstStyle/>
          <a:p>
            <a:pPr marL="252000" indent="-324000"/>
            <a:r>
              <a:rPr lang="en-US" altLang="zh-CN" sz="2400" dirty="0" smtClean="0"/>
              <a:t>	How often do you and your partner do these things? Write O for </a:t>
            </a:r>
            <a:r>
              <a:rPr lang="en-US" altLang="zh-CN" sz="2400" i="1" dirty="0" smtClean="0"/>
              <a:t>often, S for sometimes or N for never. Then discuss your answers with your partner.</a:t>
            </a:r>
          </a:p>
          <a:p>
            <a:pPr marL="252000" indent="-324000"/>
            <a:endParaRPr lang="zh-CN" altLang="en-US"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8"/>
                                        </p:tgtEl>
                                        <p:attrNameLst>
                                          <p:attrName>style.visibility</p:attrName>
                                        </p:attrNameLst>
                                      </p:cBhvr>
                                      <p:to>
                                        <p:strVal val="visible"/>
                                      </p:to>
                                    </p:set>
                                    <p:animEffect transition="in" filter="fade">
                                      <p:cBhvr>
                                        <p:cTn id="12" dur="500"/>
                                        <p:tgtEl>
                                          <p:spTgt spid="58"/>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58"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
            <a:ext cx="9144000" cy="1142984"/>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361950"/>
            <a:r>
              <a:rPr lang="en-US" altLang="zh-CN" sz="4800" b="1" dirty="0" smtClean="0">
                <a:solidFill>
                  <a:schemeClr val="tx1"/>
                </a:solidFill>
                <a:latin typeface="+mj-lt"/>
                <a:ea typeface="微软雅黑" panose="020B0503020204020204" pitchFamily="34" charset="-122"/>
              </a:rPr>
              <a:t>Listening to the world</a:t>
            </a:r>
            <a:endParaRPr lang="zh-CN" altLang="en-US" sz="4800" b="1" dirty="0">
              <a:solidFill>
                <a:schemeClr val="tx1"/>
              </a:solidFill>
              <a:latin typeface="+mj-lt"/>
              <a:ea typeface="微软雅黑" panose="020B0503020204020204" pitchFamily="34" charset="-122"/>
            </a:endParaRPr>
          </a:p>
        </p:txBody>
      </p:sp>
      <p:grpSp>
        <p:nvGrpSpPr>
          <p:cNvPr id="2" name="组合 26"/>
          <p:cNvGrpSpPr/>
          <p:nvPr/>
        </p:nvGrpSpPr>
        <p:grpSpPr>
          <a:xfrm>
            <a:off x="785786" y="2285992"/>
            <a:ext cx="7500990" cy="869398"/>
            <a:chOff x="857224" y="1500174"/>
            <a:chExt cx="7072362" cy="869398"/>
          </a:xfrm>
        </p:grpSpPr>
        <p:sp>
          <p:nvSpPr>
            <p:cNvPr id="10" name="矩形 9"/>
            <p:cNvSpPr/>
            <p:nvPr/>
          </p:nvSpPr>
          <p:spPr>
            <a:xfrm>
              <a:off x="857224" y="1500174"/>
              <a:ext cx="357174" cy="461665"/>
            </a:xfrm>
            <a:prstGeom prst="rect">
              <a:avLst/>
            </a:prstGeom>
            <a:solidFill>
              <a:schemeClr val="accent5">
                <a:lumMod val="75000"/>
              </a:schemeClr>
            </a:solidFill>
          </p:spPr>
          <p:txBody>
            <a:bodyPr wrap="square">
              <a:spAutoFit/>
            </a:bodyPr>
            <a:lstStyle/>
            <a:p>
              <a:r>
                <a:rPr lang="en-US" altLang="zh-CN" sz="2400" b="1" dirty="0" smtClean="0">
                  <a:solidFill>
                    <a:schemeClr val="bg1"/>
                  </a:solidFill>
                </a:rPr>
                <a:t>3</a:t>
              </a:r>
              <a:endParaRPr lang="en-US" altLang="zh-CN" sz="2400" dirty="0" smtClean="0">
                <a:solidFill>
                  <a:schemeClr val="bg1"/>
                </a:solidFill>
              </a:endParaRPr>
            </a:p>
          </p:txBody>
        </p:sp>
        <p:sp>
          <p:nvSpPr>
            <p:cNvPr id="11" name="TextBox 10"/>
            <p:cNvSpPr txBox="1"/>
            <p:nvPr/>
          </p:nvSpPr>
          <p:spPr>
            <a:xfrm>
              <a:off x="1214414" y="1538575"/>
              <a:ext cx="6715172" cy="830997"/>
            </a:xfrm>
            <a:prstGeom prst="rect">
              <a:avLst/>
            </a:prstGeom>
            <a:noFill/>
          </p:spPr>
          <p:txBody>
            <a:bodyPr wrap="square" rtlCol="0">
              <a:spAutoFit/>
            </a:bodyPr>
            <a:lstStyle/>
            <a:p>
              <a:r>
                <a:rPr lang="en-US" altLang="zh-CN" sz="2400" dirty="0" smtClean="0">
                  <a:latin typeface="Arial" pitchFamily="34" charset="0"/>
                  <a:cs typeface="Arial" pitchFamily="34" charset="0"/>
                </a:rPr>
                <a:t>Listen and complete the answers to the questions.</a:t>
              </a:r>
              <a:endParaRPr lang="zh-CN" altLang="en-US" sz="2400" dirty="0">
                <a:latin typeface="Arial" pitchFamily="34" charset="0"/>
                <a:cs typeface="Arial" pitchFamily="34" charset="0"/>
              </a:endParaRPr>
            </a:p>
          </p:txBody>
        </p:sp>
      </p:grpSp>
      <p:sp>
        <p:nvSpPr>
          <p:cNvPr id="7" name="TextBox 6"/>
          <p:cNvSpPr txBox="1"/>
          <p:nvPr/>
        </p:nvSpPr>
        <p:spPr>
          <a:xfrm>
            <a:off x="714348" y="1214422"/>
            <a:ext cx="1890646" cy="646331"/>
          </a:xfrm>
          <a:prstGeom prst="rect">
            <a:avLst/>
          </a:prstGeom>
          <a:noFill/>
        </p:spPr>
        <p:txBody>
          <a:bodyPr wrap="none" rtlCol="0">
            <a:spAutoFit/>
          </a:bodyPr>
          <a:lstStyle/>
          <a:p>
            <a:r>
              <a:rPr lang="en-US" altLang="zh-CN" sz="3600" b="1" u="sng" dirty="0" smtClean="0">
                <a:ln>
                  <a:solidFill>
                    <a:schemeClr val="accent5"/>
                  </a:solidFill>
                </a:ln>
                <a:solidFill>
                  <a:schemeClr val="accent5">
                    <a:lumMod val="75000"/>
                  </a:schemeClr>
                </a:solidFill>
              </a:rPr>
              <a:t>Listening</a:t>
            </a:r>
            <a:endParaRPr lang="zh-CN" altLang="en-US" sz="3200" b="1" u="sng" dirty="0">
              <a:ln>
                <a:solidFill>
                  <a:schemeClr val="accent5"/>
                </a:solidFill>
              </a:ln>
              <a:solidFill>
                <a:schemeClr val="accent5">
                  <a:lumMod val="75000"/>
                </a:schemeClr>
              </a:solidFill>
            </a:endParaRPr>
          </a:p>
        </p:txBody>
      </p:sp>
      <p:grpSp>
        <p:nvGrpSpPr>
          <p:cNvPr id="3" name="组合 12"/>
          <p:cNvGrpSpPr/>
          <p:nvPr/>
        </p:nvGrpSpPr>
        <p:grpSpPr>
          <a:xfrm>
            <a:off x="714348" y="1785926"/>
            <a:ext cx="3929090" cy="553998"/>
            <a:chOff x="714348" y="1857364"/>
            <a:chExt cx="3929090" cy="553998"/>
          </a:xfrm>
        </p:grpSpPr>
        <p:sp>
          <p:nvSpPr>
            <p:cNvPr id="8" name="TextBox 7"/>
            <p:cNvSpPr txBox="1"/>
            <p:nvPr/>
          </p:nvSpPr>
          <p:spPr>
            <a:xfrm>
              <a:off x="714348" y="1857364"/>
              <a:ext cx="3929090" cy="553998"/>
            </a:xfrm>
            <a:prstGeom prst="rect">
              <a:avLst/>
            </a:prstGeom>
            <a:noFill/>
          </p:spPr>
          <p:txBody>
            <a:bodyPr wrap="square" rtlCol="0">
              <a:spAutoFit/>
            </a:bodyPr>
            <a:lstStyle/>
            <a:p>
              <a:r>
                <a:rPr lang="en-US" altLang="zh-CN" sz="3000" b="1" dirty="0" smtClean="0">
                  <a:solidFill>
                    <a:schemeClr val="accent5">
                      <a:lumMod val="75000"/>
                    </a:schemeClr>
                  </a:solidFill>
                </a:rPr>
                <a:t>WHILE</a:t>
              </a:r>
              <a:r>
                <a:rPr lang="en-US" altLang="zh-CN" sz="3000" b="1" dirty="0" smtClean="0"/>
                <a:t>    you listen</a:t>
              </a:r>
              <a:endParaRPr lang="zh-CN" altLang="en-US" sz="3000" b="1" dirty="0"/>
            </a:p>
          </p:txBody>
        </p:sp>
        <p:sp>
          <p:nvSpPr>
            <p:cNvPr id="9" name="直角三角形 8"/>
            <p:cNvSpPr/>
            <p:nvPr/>
          </p:nvSpPr>
          <p:spPr>
            <a:xfrm rot="13554830">
              <a:off x="1815729" y="2081807"/>
              <a:ext cx="144000" cy="144000"/>
            </a:xfrm>
            <a:prstGeom prst="rtTriangle">
              <a:avLst/>
            </a:prstGeom>
            <a:solidFill>
              <a:schemeClr val="accent5">
                <a:lumMod val="75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accent5">
                    <a:lumMod val="75000"/>
                  </a:schemeClr>
                </a:solidFill>
              </a:endParaRPr>
            </a:p>
          </p:txBody>
        </p:sp>
      </p:grpSp>
      <p:pic>
        <p:nvPicPr>
          <p:cNvPr id="12" name="图片 11" descr="87699.gif">
            <a:hlinkClick r:id="rId3" action="ppaction://hlinksldjump"/>
          </p:cNvPr>
          <p:cNvPicPr>
            <a:picLocks noChangeAspect="1"/>
          </p:cNvPicPr>
          <p:nvPr/>
        </p:nvPicPr>
        <p:blipFill>
          <a:blip r:embed="rId4"/>
          <a:stretch>
            <a:fillRect/>
          </a:stretch>
        </p:blipFill>
        <p:spPr>
          <a:xfrm>
            <a:off x="8429652" y="6215082"/>
            <a:ext cx="466724" cy="466724"/>
          </a:xfrm>
          <a:prstGeom prst="rect">
            <a:avLst/>
          </a:prstGeom>
        </p:spPr>
      </p:pic>
      <p:sp>
        <p:nvSpPr>
          <p:cNvPr id="19" name="矩形 18"/>
          <p:cNvSpPr/>
          <p:nvPr/>
        </p:nvSpPr>
        <p:spPr>
          <a:xfrm>
            <a:off x="1142976" y="2857496"/>
            <a:ext cx="7000924" cy="3046988"/>
          </a:xfrm>
          <a:prstGeom prst="rect">
            <a:avLst/>
          </a:prstGeom>
        </p:spPr>
        <p:txBody>
          <a:bodyPr wrap="square">
            <a:spAutoFit/>
          </a:bodyPr>
          <a:lstStyle/>
          <a:p>
            <a:r>
              <a:rPr lang="en-US" altLang="zh-CN" sz="2400" dirty="0" smtClean="0"/>
              <a:t>3 Why do the men disagree with the woman’s opinion that people shouldn’t use the Internet at work for anything other than work? </a:t>
            </a:r>
          </a:p>
          <a:p>
            <a:endParaRPr lang="en-US" altLang="zh-CN" sz="2400" dirty="0" smtClean="0"/>
          </a:p>
          <a:p>
            <a:r>
              <a:rPr lang="en-US" altLang="zh-CN" sz="2400" dirty="0" smtClean="0"/>
              <a:t>Answer: Because they think using the Internet helps to ______________, just like having a cup of coffee or __________________________, or going to a bookshop or _______________ a pile of magazines. </a:t>
            </a:r>
          </a:p>
        </p:txBody>
      </p:sp>
      <p:sp>
        <p:nvSpPr>
          <p:cNvPr id="13" name="矩形 12"/>
          <p:cNvSpPr/>
          <p:nvPr/>
        </p:nvSpPr>
        <p:spPr>
          <a:xfrm>
            <a:off x="1142976" y="4681847"/>
            <a:ext cx="2375971" cy="461665"/>
          </a:xfrm>
          <a:prstGeom prst="rect">
            <a:avLst/>
          </a:prstGeom>
        </p:spPr>
        <p:txBody>
          <a:bodyPr wrap="none">
            <a:spAutoFit/>
          </a:bodyPr>
          <a:lstStyle/>
          <a:p>
            <a:r>
              <a:rPr lang="en-US" altLang="zh-CN" sz="2400" i="1" dirty="0" smtClean="0">
                <a:solidFill>
                  <a:srgbClr val="FF0000"/>
                </a:solidFill>
              </a:rPr>
              <a:t>give you a break </a:t>
            </a:r>
          </a:p>
        </p:txBody>
      </p:sp>
      <p:sp>
        <p:nvSpPr>
          <p:cNvPr id="14" name="矩形 13"/>
          <p:cNvSpPr/>
          <p:nvPr/>
        </p:nvSpPr>
        <p:spPr>
          <a:xfrm>
            <a:off x="1142976" y="5039037"/>
            <a:ext cx="4176593" cy="461665"/>
          </a:xfrm>
          <a:prstGeom prst="rect">
            <a:avLst/>
          </a:prstGeom>
        </p:spPr>
        <p:txBody>
          <a:bodyPr wrap="none">
            <a:spAutoFit/>
          </a:bodyPr>
          <a:lstStyle/>
          <a:p>
            <a:r>
              <a:rPr lang="en-US" altLang="zh-CN" sz="2400" i="1" dirty="0" smtClean="0">
                <a:solidFill>
                  <a:srgbClr val="FF0000"/>
                </a:solidFill>
              </a:rPr>
              <a:t>talking to someone in the office </a:t>
            </a:r>
          </a:p>
        </p:txBody>
      </p:sp>
      <p:sp>
        <p:nvSpPr>
          <p:cNvPr id="15" name="矩形 14"/>
          <p:cNvSpPr/>
          <p:nvPr/>
        </p:nvSpPr>
        <p:spPr>
          <a:xfrm>
            <a:off x="2970202" y="5395926"/>
            <a:ext cx="2239716" cy="461665"/>
          </a:xfrm>
          <a:prstGeom prst="rect">
            <a:avLst/>
          </a:prstGeom>
        </p:spPr>
        <p:txBody>
          <a:bodyPr wrap="none">
            <a:spAutoFit/>
          </a:bodyPr>
          <a:lstStyle/>
          <a:p>
            <a:r>
              <a:rPr lang="en-US" altLang="zh-CN" sz="2400" i="1" dirty="0" smtClean="0">
                <a:solidFill>
                  <a:srgbClr val="FF0000"/>
                </a:solidFill>
              </a:rPr>
              <a:t>looking through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9"/>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2" presetClass="entr" presetSubtype="4" fill="hold" grpId="0" nodeType="click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slide(fromBottom)">
                                      <p:cBhvr>
                                        <p:cTn id="16" dur="500"/>
                                        <p:tgtEl>
                                          <p:spTgt spid="13"/>
                                        </p:tgtEl>
                                      </p:cBhvr>
                                    </p:animEffect>
                                  </p:childTnLst>
                                </p:cTn>
                              </p:par>
                            </p:childTnLst>
                          </p:cTn>
                        </p:par>
                      </p:childTnLst>
                    </p:cTn>
                  </p:par>
                  <p:par>
                    <p:cTn id="17" fill="hold">
                      <p:stCondLst>
                        <p:cond delay="indefinite"/>
                      </p:stCondLst>
                      <p:childTnLst>
                        <p:par>
                          <p:cTn id="18" fill="hold">
                            <p:stCondLst>
                              <p:cond delay="0"/>
                            </p:stCondLst>
                            <p:childTnLst>
                              <p:par>
                                <p:cTn id="19" presetID="12" presetClass="entr" presetSubtype="4"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slide(fromBottom)">
                                      <p:cBhvr>
                                        <p:cTn id="21" dur="500"/>
                                        <p:tgtEl>
                                          <p:spTgt spid="14"/>
                                        </p:tgtEl>
                                      </p:cBhvr>
                                    </p:animEffect>
                                  </p:childTnLst>
                                </p:cTn>
                              </p:par>
                            </p:childTnLst>
                          </p:cTn>
                        </p:par>
                      </p:childTnLst>
                    </p:cTn>
                  </p:par>
                  <p:par>
                    <p:cTn id="22" fill="hold">
                      <p:stCondLst>
                        <p:cond delay="indefinite"/>
                      </p:stCondLst>
                      <p:childTnLst>
                        <p:par>
                          <p:cTn id="23" fill="hold">
                            <p:stCondLst>
                              <p:cond delay="0"/>
                            </p:stCondLst>
                            <p:childTnLst>
                              <p:par>
                                <p:cTn id="24" presetID="12" presetClass="entr" presetSubtype="4" fill="hold" grpId="0" nodeType="click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slide(fromBottom)">
                                      <p:cBhvr>
                                        <p:cTn id="26"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13" grpId="0"/>
      <p:bldP spid="14" grpId="0"/>
      <p:bldP spid="15"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
            <a:ext cx="9144000" cy="1142984"/>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361950"/>
            <a:r>
              <a:rPr lang="en-US" altLang="zh-CN" sz="4800" b="1" dirty="0" smtClean="0">
                <a:solidFill>
                  <a:schemeClr val="tx1"/>
                </a:solidFill>
                <a:latin typeface="+mj-lt"/>
                <a:ea typeface="微软雅黑" panose="020B0503020204020204" pitchFamily="34" charset="-122"/>
              </a:rPr>
              <a:t>Listening to the world</a:t>
            </a:r>
            <a:endParaRPr lang="zh-CN" altLang="en-US" sz="4800" b="1" dirty="0">
              <a:solidFill>
                <a:schemeClr val="tx1"/>
              </a:solidFill>
              <a:latin typeface="+mj-lt"/>
              <a:ea typeface="微软雅黑" panose="020B0503020204020204" pitchFamily="34" charset="-122"/>
            </a:endParaRPr>
          </a:p>
        </p:txBody>
      </p:sp>
      <p:grpSp>
        <p:nvGrpSpPr>
          <p:cNvPr id="2" name="组合 26"/>
          <p:cNvGrpSpPr/>
          <p:nvPr/>
        </p:nvGrpSpPr>
        <p:grpSpPr>
          <a:xfrm>
            <a:off x="785786" y="2285992"/>
            <a:ext cx="7500990" cy="869398"/>
            <a:chOff x="857224" y="1500174"/>
            <a:chExt cx="7072362" cy="869398"/>
          </a:xfrm>
        </p:grpSpPr>
        <p:sp>
          <p:nvSpPr>
            <p:cNvPr id="10" name="矩形 9"/>
            <p:cNvSpPr/>
            <p:nvPr/>
          </p:nvSpPr>
          <p:spPr>
            <a:xfrm>
              <a:off x="857224" y="1500174"/>
              <a:ext cx="357174" cy="461665"/>
            </a:xfrm>
            <a:prstGeom prst="rect">
              <a:avLst/>
            </a:prstGeom>
            <a:solidFill>
              <a:schemeClr val="accent5">
                <a:lumMod val="75000"/>
              </a:schemeClr>
            </a:solidFill>
          </p:spPr>
          <p:txBody>
            <a:bodyPr wrap="square">
              <a:spAutoFit/>
            </a:bodyPr>
            <a:lstStyle/>
            <a:p>
              <a:r>
                <a:rPr lang="en-US" altLang="zh-CN" sz="2400" b="1" dirty="0" smtClean="0">
                  <a:solidFill>
                    <a:schemeClr val="bg1"/>
                  </a:solidFill>
                </a:rPr>
                <a:t>3</a:t>
              </a:r>
              <a:endParaRPr lang="en-US" altLang="zh-CN" sz="2400" dirty="0" smtClean="0">
                <a:solidFill>
                  <a:schemeClr val="bg1"/>
                </a:solidFill>
              </a:endParaRPr>
            </a:p>
          </p:txBody>
        </p:sp>
        <p:sp>
          <p:nvSpPr>
            <p:cNvPr id="11" name="TextBox 10"/>
            <p:cNvSpPr txBox="1"/>
            <p:nvPr/>
          </p:nvSpPr>
          <p:spPr>
            <a:xfrm>
              <a:off x="1214414" y="1538575"/>
              <a:ext cx="6715172" cy="830997"/>
            </a:xfrm>
            <a:prstGeom prst="rect">
              <a:avLst/>
            </a:prstGeom>
            <a:noFill/>
          </p:spPr>
          <p:txBody>
            <a:bodyPr wrap="square" rtlCol="0">
              <a:spAutoFit/>
            </a:bodyPr>
            <a:lstStyle/>
            <a:p>
              <a:r>
                <a:rPr lang="en-US" altLang="zh-CN" sz="2400" dirty="0" smtClean="0">
                  <a:latin typeface="Arial" pitchFamily="34" charset="0"/>
                  <a:cs typeface="Arial" pitchFamily="34" charset="0"/>
                </a:rPr>
                <a:t>Listen and complete the answers to the questions.</a:t>
              </a:r>
              <a:endParaRPr lang="zh-CN" altLang="en-US" sz="2400" dirty="0">
                <a:latin typeface="Arial" pitchFamily="34" charset="0"/>
                <a:cs typeface="Arial" pitchFamily="34" charset="0"/>
              </a:endParaRPr>
            </a:p>
          </p:txBody>
        </p:sp>
      </p:grpSp>
      <p:sp>
        <p:nvSpPr>
          <p:cNvPr id="7" name="TextBox 6"/>
          <p:cNvSpPr txBox="1"/>
          <p:nvPr/>
        </p:nvSpPr>
        <p:spPr>
          <a:xfrm>
            <a:off x="714348" y="1214422"/>
            <a:ext cx="1890646" cy="646331"/>
          </a:xfrm>
          <a:prstGeom prst="rect">
            <a:avLst/>
          </a:prstGeom>
          <a:noFill/>
        </p:spPr>
        <p:txBody>
          <a:bodyPr wrap="none" rtlCol="0">
            <a:spAutoFit/>
          </a:bodyPr>
          <a:lstStyle/>
          <a:p>
            <a:r>
              <a:rPr lang="en-US" altLang="zh-CN" sz="3600" b="1" u="sng" dirty="0" smtClean="0">
                <a:ln>
                  <a:solidFill>
                    <a:schemeClr val="accent5"/>
                  </a:solidFill>
                </a:ln>
                <a:solidFill>
                  <a:schemeClr val="accent5">
                    <a:lumMod val="75000"/>
                  </a:schemeClr>
                </a:solidFill>
              </a:rPr>
              <a:t>Listening</a:t>
            </a:r>
            <a:endParaRPr lang="zh-CN" altLang="en-US" sz="3200" b="1" u="sng" dirty="0">
              <a:ln>
                <a:solidFill>
                  <a:schemeClr val="accent5"/>
                </a:solidFill>
              </a:ln>
              <a:solidFill>
                <a:schemeClr val="accent5">
                  <a:lumMod val="75000"/>
                </a:schemeClr>
              </a:solidFill>
            </a:endParaRPr>
          </a:p>
        </p:txBody>
      </p:sp>
      <p:grpSp>
        <p:nvGrpSpPr>
          <p:cNvPr id="3" name="组合 12"/>
          <p:cNvGrpSpPr/>
          <p:nvPr/>
        </p:nvGrpSpPr>
        <p:grpSpPr>
          <a:xfrm>
            <a:off x="714348" y="1785926"/>
            <a:ext cx="3929090" cy="553998"/>
            <a:chOff x="714348" y="1857364"/>
            <a:chExt cx="3929090" cy="553998"/>
          </a:xfrm>
        </p:grpSpPr>
        <p:sp>
          <p:nvSpPr>
            <p:cNvPr id="8" name="TextBox 7"/>
            <p:cNvSpPr txBox="1"/>
            <p:nvPr/>
          </p:nvSpPr>
          <p:spPr>
            <a:xfrm>
              <a:off x="714348" y="1857364"/>
              <a:ext cx="3929090" cy="553998"/>
            </a:xfrm>
            <a:prstGeom prst="rect">
              <a:avLst/>
            </a:prstGeom>
            <a:noFill/>
          </p:spPr>
          <p:txBody>
            <a:bodyPr wrap="square" rtlCol="0">
              <a:spAutoFit/>
            </a:bodyPr>
            <a:lstStyle/>
            <a:p>
              <a:r>
                <a:rPr lang="en-US" altLang="zh-CN" sz="3000" b="1" dirty="0" smtClean="0">
                  <a:solidFill>
                    <a:schemeClr val="accent5">
                      <a:lumMod val="75000"/>
                    </a:schemeClr>
                  </a:solidFill>
                </a:rPr>
                <a:t>WHILE</a:t>
              </a:r>
              <a:r>
                <a:rPr lang="en-US" altLang="zh-CN" sz="3000" b="1" dirty="0" smtClean="0"/>
                <a:t>    you listen</a:t>
              </a:r>
              <a:endParaRPr lang="zh-CN" altLang="en-US" sz="3000" b="1" dirty="0"/>
            </a:p>
          </p:txBody>
        </p:sp>
        <p:sp>
          <p:nvSpPr>
            <p:cNvPr id="9" name="直角三角形 8"/>
            <p:cNvSpPr/>
            <p:nvPr/>
          </p:nvSpPr>
          <p:spPr>
            <a:xfrm rot="13554830">
              <a:off x="1815729" y="2081807"/>
              <a:ext cx="144000" cy="144000"/>
            </a:xfrm>
            <a:prstGeom prst="rtTriangle">
              <a:avLst/>
            </a:prstGeom>
            <a:solidFill>
              <a:schemeClr val="accent5">
                <a:lumMod val="75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accent5">
                    <a:lumMod val="75000"/>
                  </a:schemeClr>
                </a:solidFill>
              </a:endParaRPr>
            </a:p>
          </p:txBody>
        </p:sp>
      </p:grpSp>
      <p:pic>
        <p:nvPicPr>
          <p:cNvPr id="12" name="图片 11" descr="87699.gif">
            <a:hlinkClick r:id="rId2" action="ppaction://hlinksldjump"/>
          </p:cNvPr>
          <p:cNvPicPr>
            <a:picLocks noChangeAspect="1"/>
          </p:cNvPicPr>
          <p:nvPr/>
        </p:nvPicPr>
        <p:blipFill>
          <a:blip r:embed="rId3"/>
          <a:stretch>
            <a:fillRect/>
          </a:stretch>
        </p:blipFill>
        <p:spPr>
          <a:xfrm>
            <a:off x="8429652" y="6215082"/>
            <a:ext cx="466724" cy="466724"/>
          </a:xfrm>
          <a:prstGeom prst="rect">
            <a:avLst/>
          </a:prstGeom>
        </p:spPr>
      </p:pic>
      <p:sp>
        <p:nvSpPr>
          <p:cNvPr id="19" name="矩形 18"/>
          <p:cNvSpPr/>
          <p:nvPr/>
        </p:nvSpPr>
        <p:spPr>
          <a:xfrm>
            <a:off x="1142976" y="2857496"/>
            <a:ext cx="7000924" cy="1938992"/>
          </a:xfrm>
          <a:prstGeom prst="rect">
            <a:avLst/>
          </a:prstGeom>
        </p:spPr>
        <p:txBody>
          <a:bodyPr wrap="square">
            <a:spAutoFit/>
          </a:bodyPr>
          <a:lstStyle/>
          <a:p>
            <a:r>
              <a:rPr lang="en-US" altLang="zh-CN" sz="2400" dirty="0" smtClean="0"/>
              <a:t>4 In what way is reading books different from surfing on the Internet? </a:t>
            </a:r>
          </a:p>
          <a:p>
            <a:endParaRPr lang="en-US" altLang="zh-CN" sz="2400" dirty="0" smtClean="0"/>
          </a:p>
          <a:p>
            <a:r>
              <a:rPr lang="en-US" altLang="zh-CN" sz="2400" dirty="0" smtClean="0"/>
              <a:t>Answer: People aren’t addicted to _______________ but can be addicted to the Internet. </a:t>
            </a:r>
          </a:p>
        </p:txBody>
      </p:sp>
      <p:sp>
        <p:nvSpPr>
          <p:cNvPr id="13" name="矩形 12"/>
          <p:cNvSpPr/>
          <p:nvPr/>
        </p:nvSpPr>
        <p:spPr>
          <a:xfrm>
            <a:off x="5629821" y="3929066"/>
            <a:ext cx="2014013" cy="461665"/>
          </a:xfrm>
          <a:prstGeom prst="rect">
            <a:avLst/>
          </a:prstGeom>
        </p:spPr>
        <p:txBody>
          <a:bodyPr wrap="none">
            <a:spAutoFit/>
          </a:bodyPr>
          <a:lstStyle/>
          <a:p>
            <a:r>
              <a:rPr lang="en-US" altLang="zh-CN" sz="2400" i="1" dirty="0" smtClean="0">
                <a:solidFill>
                  <a:srgbClr val="FF0000"/>
                </a:solidFill>
              </a:rPr>
              <a:t>reading books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9"/>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2" presetClass="entr" presetSubtype="4" fill="hold" grpId="0" nodeType="click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slide(fromBottom)">
                                      <p:cBhvr>
                                        <p:cTn id="16"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13"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
            <a:ext cx="9144000" cy="1142984"/>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361950"/>
            <a:r>
              <a:rPr lang="en-US" altLang="zh-CN" sz="4800" b="1" dirty="0" smtClean="0">
                <a:solidFill>
                  <a:schemeClr val="tx1"/>
                </a:solidFill>
                <a:latin typeface="+mj-lt"/>
                <a:ea typeface="微软雅黑" panose="020B0503020204020204" pitchFamily="34" charset="-122"/>
              </a:rPr>
              <a:t>Listening to the world</a:t>
            </a:r>
            <a:endParaRPr lang="zh-CN" altLang="en-US" sz="4800" b="1" dirty="0">
              <a:solidFill>
                <a:schemeClr val="tx1"/>
              </a:solidFill>
              <a:latin typeface="+mj-lt"/>
              <a:ea typeface="微软雅黑" panose="020B0503020204020204" pitchFamily="34" charset="-122"/>
            </a:endParaRPr>
          </a:p>
        </p:txBody>
      </p:sp>
      <p:grpSp>
        <p:nvGrpSpPr>
          <p:cNvPr id="2" name="组合 26"/>
          <p:cNvGrpSpPr/>
          <p:nvPr/>
        </p:nvGrpSpPr>
        <p:grpSpPr>
          <a:xfrm>
            <a:off x="785786" y="2285992"/>
            <a:ext cx="7500990" cy="869398"/>
            <a:chOff x="857224" y="1500174"/>
            <a:chExt cx="7072362" cy="869398"/>
          </a:xfrm>
        </p:grpSpPr>
        <p:sp>
          <p:nvSpPr>
            <p:cNvPr id="10" name="矩形 9"/>
            <p:cNvSpPr/>
            <p:nvPr/>
          </p:nvSpPr>
          <p:spPr>
            <a:xfrm>
              <a:off x="857224" y="1500174"/>
              <a:ext cx="357174" cy="461665"/>
            </a:xfrm>
            <a:prstGeom prst="rect">
              <a:avLst/>
            </a:prstGeom>
            <a:solidFill>
              <a:schemeClr val="accent5">
                <a:lumMod val="75000"/>
              </a:schemeClr>
            </a:solidFill>
          </p:spPr>
          <p:txBody>
            <a:bodyPr wrap="square">
              <a:spAutoFit/>
            </a:bodyPr>
            <a:lstStyle/>
            <a:p>
              <a:r>
                <a:rPr lang="en-US" altLang="zh-CN" sz="2400" b="1" dirty="0" smtClean="0">
                  <a:solidFill>
                    <a:schemeClr val="bg1"/>
                  </a:solidFill>
                </a:rPr>
                <a:t>3</a:t>
              </a:r>
              <a:endParaRPr lang="en-US" altLang="zh-CN" sz="2400" dirty="0" smtClean="0">
                <a:solidFill>
                  <a:schemeClr val="bg1"/>
                </a:solidFill>
              </a:endParaRPr>
            </a:p>
          </p:txBody>
        </p:sp>
        <p:sp>
          <p:nvSpPr>
            <p:cNvPr id="11" name="TextBox 10"/>
            <p:cNvSpPr txBox="1"/>
            <p:nvPr/>
          </p:nvSpPr>
          <p:spPr>
            <a:xfrm>
              <a:off x="1214414" y="1538575"/>
              <a:ext cx="6715172" cy="830997"/>
            </a:xfrm>
            <a:prstGeom prst="rect">
              <a:avLst/>
            </a:prstGeom>
            <a:noFill/>
          </p:spPr>
          <p:txBody>
            <a:bodyPr wrap="square" rtlCol="0">
              <a:spAutoFit/>
            </a:bodyPr>
            <a:lstStyle/>
            <a:p>
              <a:r>
                <a:rPr lang="en-US" altLang="zh-CN" sz="2400" dirty="0" smtClean="0">
                  <a:latin typeface="Arial" pitchFamily="34" charset="0"/>
                  <a:cs typeface="Arial" pitchFamily="34" charset="0"/>
                </a:rPr>
                <a:t>Listen and complete the answers to the questions.</a:t>
              </a:r>
              <a:endParaRPr lang="zh-CN" altLang="en-US" sz="2400" dirty="0">
                <a:latin typeface="Arial" pitchFamily="34" charset="0"/>
                <a:cs typeface="Arial" pitchFamily="34" charset="0"/>
              </a:endParaRPr>
            </a:p>
          </p:txBody>
        </p:sp>
      </p:grpSp>
      <p:sp>
        <p:nvSpPr>
          <p:cNvPr id="7" name="TextBox 6"/>
          <p:cNvSpPr txBox="1"/>
          <p:nvPr/>
        </p:nvSpPr>
        <p:spPr>
          <a:xfrm>
            <a:off x="714348" y="1214422"/>
            <a:ext cx="1890646" cy="646331"/>
          </a:xfrm>
          <a:prstGeom prst="rect">
            <a:avLst/>
          </a:prstGeom>
          <a:noFill/>
        </p:spPr>
        <p:txBody>
          <a:bodyPr wrap="none" rtlCol="0">
            <a:spAutoFit/>
          </a:bodyPr>
          <a:lstStyle/>
          <a:p>
            <a:r>
              <a:rPr lang="en-US" altLang="zh-CN" sz="3600" b="1" u="sng" dirty="0" smtClean="0">
                <a:ln>
                  <a:solidFill>
                    <a:schemeClr val="accent5"/>
                  </a:solidFill>
                </a:ln>
                <a:solidFill>
                  <a:schemeClr val="accent5">
                    <a:lumMod val="75000"/>
                  </a:schemeClr>
                </a:solidFill>
              </a:rPr>
              <a:t>Listening</a:t>
            </a:r>
            <a:endParaRPr lang="zh-CN" altLang="en-US" sz="3200" b="1" u="sng" dirty="0">
              <a:ln>
                <a:solidFill>
                  <a:schemeClr val="accent5"/>
                </a:solidFill>
              </a:ln>
              <a:solidFill>
                <a:schemeClr val="accent5">
                  <a:lumMod val="75000"/>
                </a:schemeClr>
              </a:solidFill>
            </a:endParaRPr>
          </a:p>
        </p:txBody>
      </p:sp>
      <p:grpSp>
        <p:nvGrpSpPr>
          <p:cNvPr id="3" name="组合 12"/>
          <p:cNvGrpSpPr/>
          <p:nvPr/>
        </p:nvGrpSpPr>
        <p:grpSpPr>
          <a:xfrm>
            <a:off x="714348" y="1785926"/>
            <a:ext cx="3929090" cy="553998"/>
            <a:chOff x="714348" y="1857364"/>
            <a:chExt cx="3929090" cy="553998"/>
          </a:xfrm>
        </p:grpSpPr>
        <p:sp>
          <p:nvSpPr>
            <p:cNvPr id="8" name="TextBox 7"/>
            <p:cNvSpPr txBox="1"/>
            <p:nvPr/>
          </p:nvSpPr>
          <p:spPr>
            <a:xfrm>
              <a:off x="714348" y="1857364"/>
              <a:ext cx="3929090" cy="553998"/>
            </a:xfrm>
            <a:prstGeom prst="rect">
              <a:avLst/>
            </a:prstGeom>
            <a:noFill/>
          </p:spPr>
          <p:txBody>
            <a:bodyPr wrap="square" rtlCol="0">
              <a:spAutoFit/>
            </a:bodyPr>
            <a:lstStyle/>
            <a:p>
              <a:r>
                <a:rPr lang="en-US" altLang="zh-CN" sz="3000" b="1" dirty="0" smtClean="0">
                  <a:solidFill>
                    <a:schemeClr val="accent5">
                      <a:lumMod val="75000"/>
                    </a:schemeClr>
                  </a:solidFill>
                </a:rPr>
                <a:t>WHILE</a:t>
              </a:r>
              <a:r>
                <a:rPr lang="en-US" altLang="zh-CN" sz="3000" b="1" dirty="0" smtClean="0"/>
                <a:t>    you listen</a:t>
              </a:r>
              <a:endParaRPr lang="zh-CN" altLang="en-US" sz="3000" b="1" dirty="0"/>
            </a:p>
          </p:txBody>
        </p:sp>
        <p:sp>
          <p:nvSpPr>
            <p:cNvPr id="9" name="直角三角形 8"/>
            <p:cNvSpPr/>
            <p:nvPr/>
          </p:nvSpPr>
          <p:spPr>
            <a:xfrm rot="13554830">
              <a:off x="1815729" y="2081807"/>
              <a:ext cx="144000" cy="144000"/>
            </a:xfrm>
            <a:prstGeom prst="rtTriangle">
              <a:avLst/>
            </a:prstGeom>
            <a:solidFill>
              <a:schemeClr val="accent5">
                <a:lumMod val="75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accent5">
                    <a:lumMod val="75000"/>
                  </a:schemeClr>
                </a:solidFill>
              </a:endParaRPr>
            </a:p>
          </p:txBody>
        </p:sp>
      </p:grpSp>
      <p:pic>
        <p:nvPicPr>
          <p:cNvPr id="12" name="图片 11" descr="87699.gif">
            <a:hlinkClick r:id="rId2" action="ppaction://hlinksldjump"/>
          </p:cNvPr>
          <p:cNvPicPr>
            <a:picLocks noChangeAspect="1"/>
          </p:cNvPicPr>
          <p:nvPr/>
        </p:nvPicPr>
        <p:blipFill>
          <a:blip r:embed="rId3"/>
          <a:stretch>
            <a:fillRect/>
          </a:stretch>
        </p:blipFill>
        <p:spPr>
          <a:xfrm>
            <a:off x="8429652" y="6215082"/>
            <a:ext cx="466724" cy="466724"/>
          </a:xfrm>
          <a:prstGeom prst="rect">
            <a:avLst/>
          </a:prstGeom>
        </p:spPr>
      </p:pic>
      <p:sp>
        <p:nvSpPr>
          <p:cNvPr id="19" name="矩形 18"/>
          <p:cNvSpPr/>
          <p:nvPr/>
        </p:nvSpPr>
        <p:spPr>
          <a:xfrm>
            <a:off x="1142976" y="2857496"/>
            <a:ext cx="7000924" cy="2677656"/>
          </a:xfrm>
          <a:prstGeom prst="rect">
            <a:avLst/>
          </a:prstGeom>
        </p:spPr>
        <p:txBody>
          <a:bodyPr wrap="square">
            <a:spAutoFit/>
          </a:bodyPr>
          <a:lstStyle/>
          <a:p>
            <a:r>
              <a:rPr lang="en-US" altLang="zh-CN" sz="2400" dirty="0" smtClean="0"/>
              <a:t>5 What problems do people who are addicted to the Internet have?</a:t>
            </a:r>
          </a:p>
          <a:p>
            <a:endParaRPr lang="en-US" altLang="zh-CN" sz="2400" dirty="0" smtClean="0"/>
          </a:p>
          <a:p>
            <a:r>
              <a:rPr lang="en-US" altLang="zh-CN" sz="2400" dirty="0" smtClean="0"/>
              <a:t>Answers:</a:t>
            </a:r>
          </a:p>
          <a:p>
            <a:r>
              <a:rPr lang="en-US" altLang="zh-CN" sz="2400" dirty="0" smtClean="0"/>
              <a:t>1) They spend too much time ____________________.</a:t>
            </a:r>
          </a:p>
          <a:p>
            <a:r>
              <a:rPr lang="en-US" altLang="zh-CN" sz="2400" dirty="0" smtClean="0"/>
              <a:t>2) They choose the Internet over _________________.</a:t>
            </a:r>
          </a:p>
          <a:p>
            <a:r>
              <a:rPr lang="en-US" altLang="zh-CN" sz="2400" dirty="0" smtClean="0"/>
              <a:t>3) They forget how to _________________________. </a:t>
            </a:r>
          </a:p>
        </p:txBody>
      </p:sp>
      <p:sp>
        <p:nvSpPr>
          <p:cNvPr id="13" name="矩形 12"/>
          <p:cNvSpPr/>
          <p:nvPr/>
        </p:nvSpPr>
        <p:spPr>
          <a:xfrm>
            <a:off x="4903790" y="4294194"/>
            <a:ext cx="3235886" cy="461665"/>
          </a:xfrm>
          <a:prstGeom prst="rect">
            <a:avLst/>
          </a:prstGeom>
        </p:spPr>
        <p:txBody>
          <a:bodyPr wrap="none">
            <a:spAutoFit/>
          </a:bodyPr>
          <a:lstStyle/>
          <a:p>
            <a:r>
              <a:rPr lang="en-US" altLang="zh-CN" sz="2400" i="1" dirty="0" smtClean="0">
                <a:solidFill>
                  <a:srgbClr val="FF0000"/>
                </a:solidFill>
              </a:rPr>
              <a:t>in front of the computer </a:t>
            </a:r>
          </a:p>
        </p:txBody>
      </p:sp>
      <p:sp>
        <p:nvSpPr>
          <p:cNvPr id="14" name="矩形 13"/>
          <p:cNvSpPr/>
          <p:nvPr/>
        </p:nvSpPr>
        <p:spPr>
          <a:xfrm>
            <a:off x="5268918" y="4664084"/>
            <a:ext cx="2828018" cy="461665"/>
          </a:xfrm>
          <a:prstGeom prst="rect">
            <a:avLst/>
          </a:prstGeom>
        </p:spPr>
        <p:txBody>
          <a:bodyPr wrap="none">
            <a:spAutoFit/>
          </a:bodyPr>
          <a:lstStyle/>
          <a:p>
            <a:r>
              <a:rPr lang="en-US" altLang="zh-CN" sz="2400" i="1" dirty="0" smtClean="0">
                <a:solidFill>
                  <a:srgbClr val="FF0000"/>
                </a:solidFill>
              </a:rPr>
              <a:t>sports and going out </a:t>
            </a:r>
          </a:p>
        </p:txBody>
      </p:sp>
      <p:sp>
        <p:nvSpPr>
          <p:cNvPr id="15" name="矩形 14"/>
          <p:cNvSpPr/>
          <p:nvPr/>
        </p:nvSpPr>
        <p:spPr>
          <a:xfrm>
            <a:off x="4377113" y="5046975"/>
            <a:ext cx="2720617" cy="461665"/>
          </a:xfrm>
          <a:prstGeom prst="rect">
            <a:avLst/>
          </a:prstGeom>
        </p:spPr>
        <p:txBody>
          <a:bodyPr wrap="none">
            <a:spAutoFit/>
          </a:bodyPr>
          <a:lstStyle/>
          <a:p>
            <a:r>
              <a:rPr lang="en-US" altLang="zh-CN" sz="2400" i="1" dirty="0" smtClean="0">
                <a:solidFill>
                  <a:srgbClr val="FF0000"/>
                </a:solidFill>
              </a:rPr>
              <a:t>live in the real world</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9"/>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2" presetClass="entr" presetSubtype="4" fill="hold" grpId="0" nodeType="click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slide(fromBottom)">
                                      <p:cBhvr>
                                        <p:cTn id="16" dur="500"/>
                                        <p:tgtEl>
                                          <p:spTgt spid="13"/>
                                        </p:tgtEl>
                                      </p:cBhvr>
                                    </p:animEffect>
                                  </p:childTnLst>
                                </p:cTn>
                              </p:par>
                            </p:childTnLst>
                          </p:cTn>
                        </p:par>
                      </p:childTnLst>
                    </p:cTn>
                  </p:par>
                  <p:par>
                    <p:cTn id="17" fill="hold">
                      <p:stCondLst>
                        <p:cond delay="indefinite"/>
                      </p:stCondLst>
                      <p:childTnLst>
                        <p:par>
                          <p:cTn id="18" fill="hold">
                            <p:stCondLst>
                              <p:cond delay="0"/>
                            </p:stCondLst>
                            <p:childTnLst>
                              <p:par>
                                <p:cTn id="19" presetID="12" presetClass="entr" presetSubtype="4"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slide(fromBottom)">
                                      <p:cBhvr>
                                        <p:cTn id="21" dur="500"/>
                                        <p:tgtEl>
                                          <p:spTgt spid="14"/>
                                        </p:tgtEl>
                                      </p:cBhvr>
                                    </p:animEffect>
                                  </p:childTnLst>
                                </p:cTn>
                              </p:par>
                            </p:childTnLst>
                          </p:cTn>
                        </p:par>
                      </p:childTnLst>
                    </p:cTn>
                  </p:par>
                  <p:par>
                    <p:cTn id="22" fill="hold">
                      <p:stCondLst>
                        <p:cond delay="indefinite"/>
                      </p:stCondLst>
                      <p:childTnLst>
                        <p:par>
                          <p:cTn id="23" fill="hold">
                            <p:stCondLst>
                              <p:cond delay="0"/>
                            </p:stCondLst>
                            <p:childTnLst>
                              <p:par>
                                <p:cTn id="24" presetID="12" presetClass="entr" presetSubtype="4" fill="hold" grpId="0" nodeType="click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slide(fromBottom)">
                                      <p:cBhvr>
                                        <p:cTn id="26"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13" grpId="0"/>
      <p:bldP spid="14" grpId="0"/>
      <p:bldP spid="15"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
            <a:ext cx="9144000" cy="1142984"/>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361950"/>
            <a:r>
              <a:rPr lang="en-US" altLang="zh-CN" sz="4800" b="1" dirty="0" smtClean="0">
                <a:solidFill>
                  <a:schemeClr val="tx1"/>
                </a:solidFill>
                <a:latin typeface="+mj-lt"/>
                <a:ea typeface="微软雅黑" panose="020B0503020204020204" pitchFamily="34" charset="-122"/>
              </a:rPr>
              <a:t>Listening to the world</a:t>
            </a:r>
            <a:endParaRPr lang="zh-CN" altLang="en-US" sz="4800" b="1" dirty="0">
              <a:solidFill>
                <a:schemeClr val="tx1"/>
              </a:solidFill>
              <a:latin typeface="+mj-lt"/>
              <a:ea typeface="微软雅黑" panose="020B0503020204020204" pitchFamily="34" charset="-122"/>
            </a:endParaRPr>
          </a:p>
        </p:txBody>
      </p:sp>
      <p:grpSp>
        <p:nvGrpSpPr>
          <p:cNvPr id="2" name="组合 26"/>
          <p:cNvGrpSpPr/>
          <p:nvPr/>
        </p:nvGrpSpPr>
        <p:grpSpPr>
          <a:xfrm>
            <a:off x="785786" y="2324393"/>
            <a:ext cx="7643866" cy="494702"/>
            <a:chOff x="857224" y="1500174"/>
            <a:chExt cx="7643866" cy="494702"/>
          </a:xfrm>
        </p:grpSpPr>
        <p:sp>
          <p:nvSpPr>
            <p:cNvPr id="10" name="矩形 9"/>
            <p:cNvSpPr/>
            <p:nvPr/>
          </p:nvSpPr>
          <p:spPr>
            <a:xfrm>
              <a:off x="857224" y="1500174"/>
              <a:ext cx="357174" cy="461665"/>
            </a:xfrm>
            <a:prstGeom prst="rect">
              <a:avLst/>
            </a:prstGeom>
            <a:solidFill>
              <a:schemeClr val="accent5">
                <a:lumMod val="75000"/>
              </a:schemeClr>
            </a:solidFill>
          </p:spPr>
          <p:txBody>
            <a:bodyPr wrap="square">
              <a:spAutoFit/>
            </a:bodyPr>
            <a:lstStyle/>
            <a:p>
              <a:r>
                <a:rPr lang="en-US" altLang="zh-CN" sz="2400" b="1" dirty="0" smtClean="0">
                  <a:solidFill>
                    <a:schemeClr val="bg1"/>
                  </a:solidFill>
                </a:rPr>
                <a:t>4</a:t>
              </a:r>
              <a:endParaRPr lang="en-US" altLang="zh-CN" sz="2400" dirty="0" smtClean="0">
                <a:solidFill>
                  <a:schemeClr val="bg1"/>
                </a:solidFill>
              </a:endParaRPr>
            </a:p>
          </p:txBody>
        </p:sp>
        <p:sp>
          <p:nvSpPr>
            <p:cNvPr id="11" name="TextBox 10"/>
            <p:cNvSpPr txBox="1"/>
            <p:nvPr/>
          </p:nvSpPr>
          <p:spPr>
            <a:xfrm>
              <a:off x="1214414" y="1533211"/>
              <a:ext cx="7286676" cy="461665"/>
            </a:xfrm>
            <a:prstGeom prst="rect">
              <a:avLst/>
            </a:prstGeom>
            <a:noFill/>
          </p:spPr>
          <p:txBody>
            <a:bodyPr wrap="square" rtlCol="0">
              <a:spAutoFit/>
            </a:bodyPr>
            <a:lstStyle/>
            <a:p>
              <a:r>
                <a:rPr lang="en-US" altLang="zh-CN" sz="2400" dirty="0" smtClean="0">
                  <a:latin typeface="Arial" pitchFamily="34" charset="0"/>
                  <a:cs typeface="Arial" pitchFamily="34" charset="0"/>
                </a:rPr>
                <a:t>Work in pairs and discuss the statements.</a:t>
              </a:r>
              <a:endParaRPr lang="zh-CN" altLang="en-US" sz="2400" dirty="0">
                <a:latin typeface="Arial" pitchFamily="34" charset="0"/>
                <a:cs typeface="Arial" pitchFamily="34" charset="0"/>
              </a:endParaRPr>
            </a:p>
          </p:txBody>
        </p:sp>
      </p:grpSp>
      <p:sp>
        <p:nvSpPr>
          <p:cNvPr id="7" name="TextBox 6"/>
          <p:cNvSpPr txBox="1"/>
          <p:nvPr/>
        </p:nvSpPr>
        <p:spPr>
          <a:xfrm>
            <a:off x="714348" y="1214422"/>
            <a:ext cx="1890646" cy="646331"/>
          </a:xfrm>
          <a:prstGeom prst="rect">
            <a:avLst/>
          </a:prstGeom>
          <a:noFill/>
        </p:spPr>
        <p:txBody>
          <a:bodyPr wrap="none" rtlCol="0">
            <a:spAutoFit/>
          </a:bodyPr>
          <a:lstStyle/>
          <a:p>
            <a:r>
              <a:rPr lang="en-US" altLang="zh-CN" sz="3600" b="1" u="sng" dirty="0" smtClean="0">
                <a:ln>
                  <a:solidFill>
                    <a:schemeClr val="accent5"/>
                  </a:solidFill>
                </a:ln>
                <a:solidFill>
                  <a:schemeClr val="accent5">
                    <a:lumMod val="75000"/>
                  </a:schemeClr>
                </a:solidFill>
              </a:rPr>
              <a:t>Listening</a:t>
            </a:r>
            <a:endParaRPr lang="zh-CN" altLang="en-US" sz="3200" b="1" u="sng" dirty="0">
              <a:ln>
                <a:solidFill>
                  <a:schemeClr val="accent5"/>
                </a:solidFill>
              </a:ln>
              <a:solidFill>
                <a:schemeClr val="accent5">
                  <a:lumMod val="75000"/>
                </a:schemeClr>
              </a:solidFill>
            </a:endParaRPr>
          </a:p>
        </p:txBody>
      </p:sp>
      <p:grpSp>
        <p:nvGrpSpPr>
          <p:cNvPr id="3" name="组合 12"/>
          <p:cNvGrpSpPr/>
          <p:nvPr/>
        </p:nvGrpSpPr>
        <p:grpSpPr>
          <a:xfrm>
            <a:off x="714348" y="1785926"/>
            <a:ext cx="3929090" cy="553998"/>
            <a:chOff x="714348" y="1857364"/>
            <a:chExt cx="3929090" cy="553998"/>
          </a:xfrm>
        </p:grpSpPr>
        <p:sp>
          <p:nvSpPr>
            <p:cNvPr id="8" name="TextBox 7"/>
            <p:cNvSpPr txBox="1"/>
            <p:nvPr/>
          </p:nvSpPr>
          <p:spPr>
            <a:xfrm>
              <a:off x="714348" y="1857364"/>
              <a:ext cx="3929090" cy="553998"/>
            </a:xfrm>
            <a:prstGeom prst="rect">
              <a:avLst/>
            </a:prstGeom>
            <a:noFill/>
          </p:spPr>
          <p:txBody>
            <a:bodyPr wrap="square" rtlCol="0">
              <a:spAutoFit/>
            </a:bodyPr>
            <a:lstStyle/>
            <a:p>
              <a:r>
                <a:rPr lang="en-US" altLang="zh-CN" sz="3000" b="1" dirty="0" smtClean="0">
                  <a:solidFill>
                    <a:schemeClr val="accent5">
                      <a:lumMod val="75000"/>
                    </a:schemeClr>
                  </a:solidFill>
                </a:rPr>
                <a:t>AFTER</a:t>
              </a:r>
              <a:r>
                <a:rPr lang="en-US" altLang="zh-CN" sz="3000" b="1" dirty="0" smtClean="0"/>
                <a:t>    you listen</a:t>
              </a:r>
              <a:endParaRPr lang="zh-CN" altLang="en-US" sz="3000" b="1" dirty="0"/>
            </a:p>
          </p:txBody>
        </p:sp>
        <p:sp>
          <p:nvSpPr>
            <p:cNvPr id="9" name="直角三角形 8"/>
            <p:cNvSpPr/>
            <p:nvPr/>
          </p:nvSpPr>
          <p:spPr>
            <a:xfrm rot="13554830">
              <a:off x="1887167" y="2081807"/>
              <a:ext cx="144000" cy="144000"/>
            </a:xfrm>
            <a:prstGeom prst="rtTriangl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accent5">
                    <a:lumMod val="75000"/>
                  </a:schemeClr>
                </a:solidFill>
              </a:endParaRPr>
            </a:p>
          </p:txBody>
        </p:sp>
      </p:grpSp>
      <p:pic>
        <p:nvPicPr>
          <p:cNvPr id="12" name="图片 11" descr="87699.gif">
            <a:hlinkClick r:id="rId2" action="ppaction://hlinksldjump"/>
          </p:cNvPr>
          <p:cNvPicPr>
            <a:picLocks noChangeAspect="1"/>
          </p:cNvPicPr>
          <p:nvPr/>
        </p:nvPicPr>
        <p:blipFill>
          <a:blip r:embed="rId3"/>
          <a:stretch>
            <a:fillRect/>
          </a:stretch>
        </p:blipFill>
        <p:spPr>
          <a:xfrm>
            <a:off x="8429652" y="6215082"/>
            <a:ext cx="466724" cy="466724"/>
          </a:xfrm>
          <a:prstGeom prst="rect">
            <a:avLst/>
          </a:prstGeom>
        </p:spPr>
      </p:pic>
      <p:sp>
        <p:nvSpPr>
          <p:cNvPr id="15" name="TextBox 14"/>
          <p:cNvSpPr txBox="1"/>
          <p:nvPr/>
        </p:nvSpPr>
        <p:spPr>
          <a:xfrm>
            <a:off x="1142976" y="3214686"/>
            <a:ext cx="7715304" cy="3539430"/>
          </a:xfrm>
          <a:prstGeom prst="rect">
            <a:avLst/>
          </a:prstGeom>
          <a:noFill/>
        </p:spPr>
        <p:txBody>
          <a:bodyPr wrap="square" rtlCol="0">
            <a:spAutoFit/>
          </a:bodyPr>
          <a:lstStyle/>
          <a:p>
            <a:r>
              <a:rPr lang="en-US" altLang="zh-CN" sz="2200" b="1" i="1" dirty="0" smtClean="0">
                <a:solidFill>
                  <a:srgbClr val="0070C0"/>
                </a:solidFill>
              </a:rPr>
              <a:t>I partly agree with the statement. </a:t>
            </a:r>
          </a:p>
          <a:p>
            <a:pPr>
              <a:buFont typeface="Arial" pitchFamily="34" charset="0"/>
              <a:buChar char="•"/>
            </a:pPr>
            <a:r>
              <a:rPr lang="en-US" altLang="zh-CN" sz="2200" i="1" dirty="0" smtClean="0">
                <a:solidFill>
                  <a:srgbClr val="FF0000"/>
                </a:solidFill>
              </a:rPr>
              <a:t>  </a:t>
            </a:r>
            <a:r>
              <a:rPr lang="en-US" altLang="zh-CN" sz="2200" b="1" i="1" dirty="0" smtClean="0">
                <a:solidFill>
                  <a:schemeClr val="accent1"/>
                </a:solidFill>
              </a:rPr>
              <a:t>On one hand</a:t>
            </a:r>
            <a:r>
              <a:rPr lang="en-US" altLang="zh-CN" sz="2200" i="1" dirty="0" smtClean="0">
                <a:solidFill>
                  <a:srgbClr val="FF0000"/>
                </a:solidFill>
              </a:rPr>
              <a:t>, we have to admit that the Internet enhances all our lives on a daily basis. We can search for information online, communicate with others. It also makes our work more convenient. </a:t>
            </a:r>
          </a:p>
          <a:p>
            <a:pPr>
              <a:buFont typeface="Arial" pitchFamily="34" charset="0"/>
              <a:buChar char="•"/>
            </a:pPr>
            <a:r>
              <a:rPr lang="en-US" altLang="zh-CN" sz="2200" i="1" dirty="0" smtClean="0">
                <a:solidFill>
                  <a:srgbClr val="FF0000"/>
                </a:solidFill>
              </a:rPr>
              <a:t> </a:t>
            </a:r>
            <a:r>
              <a:rPr lang="en-US" altLang="zh-CN" sz="2200" b="1" i="1" dirty="0" smtClean="0">
                <a:solidFill>
                  <a:schemeClr val="accent1"/>
                </a:solidFill>
              </a:rPr>
              <a:t>On the other hand</a:t>
            </a:r>
            <a:r>
              <a:rPr lang="en-US" altLang="zh-CN" sz="2200" i="1" dirty="0" smtClean="0">
                <a:solidFill>
                  <a:srgbClr val="FF0000"/>
                </a:solidFill>
              </a:rPr>
              <a:t>, the Internet is a big platform, which allows everyone to express their own opinions, even release unreliable information or rumors. You may read false news, false statistics and made-up stories. </a:t>
            </a:r>
            <a:r>
              <a:rPr lang="en-US" altLang="zh-CN" sz="2200" b="1" i="1" dirty="0" smtClean="0">
                <a:solidFill>
                  <a:schemeClr val="accent1"/>
                </a:solidFill>
              </a:rPr>
              <a:t>It</a:t>
            </a:r>
            <a:r>
              <a:rPr lang="en-US" altLang="zh-CN" sz="2200" i="1" dirty="0" smtClean="0">
                <a:solidFill>
                  <a:srgbClr val="FF0000"/>
                </a:solidFill>
              </a:rPr>
              <a:t> </a:t>
            </a:r>
            <a:r>
              <a:rPr lang="en-US" altLang="zh-CN" sz="2200" b="1" i="1" dirty="0" smtClean="0">
                <a:solidFill>
                  <a:schemeClr val="accent1"/>
                </a:solidFill>
              </a:rPr>
              <a:t>is impossible and unnecessary </a:t>
            </a:r>
            <a:r>
              <a:rPr lang="en-US" altLang="zh-CN" sz="2200" i="1" dirty="0" smtClean="0">
                <a:solidFill>
                  <a:srgbClr val="FF0000"/>
                </a:solidFill>
              </a:rPr>
              <a:t>to conduct cyber-investigations all the time, but just be careful to check what you read online. </a:t>
            </a:r>
          </a:p>
        </p:txBody>
      </p:sp>
      <p:sp>
        <p:nvSpPr>
          <p:cNvPr id="14" name="TextBox 13"/>
          <p:cNvSpPr txBox="1"/>
          <p:nvPr/>
        </p:nvSpPr>
        <p:spPr>
          <a:xfrm>
            <a:off x="1142976" y="2786058"/>
            <a:ext cx="6858048" cy="461665"/>
          </a:xfrm>
          <a:prstGeom prst="rect">
            <a:avLst/>
          </a:prstGeom>
          <a:noFill/>
        </p:spPr>
        <p:txBody>
          <a:bodyPr wrap="square" rtlCol="0">
            <a:spAutoFit/>
          </a:bodyPr>
          <a:lstStyle/>
          <a:p>
            <a:pPr marL="252000" indent="-324000"/>
            <a:r>
              <a:rPr lang="en-US" altLang="zh-CN" sz="2400" dirty="0" smtClean="0"/>
              <a:t>1 You shouldn’t believe what you read on the Internet.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slide(fromBottom)">
                                      <p:cBhvr>
                                        <p:cTn id="1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4"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
            <a:ext cx="9144000" cy="1142984"/>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361950"/>
            <a:r>
              <a:rPr lang="en-US" altLang="zh-CN" sz="4800" b="1" dirty="0" smtClean="0">
                <a:solidFill>
                  <a:schemeClr val="tx1"/>
                </a:solidFill>
                <a:latin typeface="+mj-lt"/>
                <a:ea typeface="微软雅黑" panose="020B0503020204020204" pitchFamily="34" charset="-122"/>
              </a:rPr>
              <a:t>Listening to the world</a:t>
            </a:r>
            <a:endParaRPr lang="zh-CN" altLang="en-US" sz="4800" b="1" dirty="0">
              <a:solidFill>
                <a:schemeClr val="tx1"/>
              </a:solidFill>
              <a:latin typeface="+mj-lt"/>
              <a:ea typeface="微软雅黑" panose="020B0503020204020204" pitchFamily="34" charset="-122"/>
            </a:endParaRPr>
          </a:p>
        </p:txBody>
      </p:sp>
      <p:sp>
        <p:nvSpPr>
          <p:cNvPr id="7" name="TextBox 6"/>
          <p:cNvSpPr txBox="1"/>
          <p:nvPr/>
        </p:nvSpPr>
        <p:spPr>
          <a:xfrm>
            <a:off x="714348" y="1142984"/>
            <a:ext cx="1890646" cy="646331"/>
          </a:xfrm>
          <a:prstGeom prst="rect">
            <a:avLst/>
          </a:prstGeom>
          <a:noFill/>
        </p:spPr>
        <p:txBody>
          <a:bodyPr wrap="none" rtlCol="0">
            <a:spAutoFit/>
          </a:bodyPr>
          <a:lstStyle/>
          <a:p>
            <a:r>
              <a:rPr lang="en-US" altLang="zh-CN" sz="3600" b="1" u="sng" dirty="0" smtClean="0">
                <a:ln>
                  <a:solidFill>
                    <a:schemeClr val="accent5"/>
                  </a:solidFill>
                </a:ln>
                <a:solidFill>
                  <a:schemeClr val="accent5">
                    <a:lumMod val="75000"/>
                  </a:schemeClr>
                </a:solidFill>
              </a:rPr>
              <a:t>Listening</a:t>
            </a:r>
            <a:endParaRPr lang="zh-CN" altLang="en-US" sz="3200" b="1" u="sng" dirty="0">
              <a:ln>
                <a:solidFill>
                  <a:schemeClr val="accent5"/>
                </a:solidFill>
              </a:ln>
              <a:solidFill>
                <a:schemeClr val="accent5">
                  <a:lumMod val="75000"/>
                </a:schemeClr>
              </a:solidFill>
            </a:endParaRPr>
          </a:p>
        </p:txBody>
      </p:sp>
      <p:grpSp>
        <p:nvGrpSpPr>
          <p:cNvPr id="3" name="组合 12"/>
          <p:cNvGrpSpPr/>
          <p:nvPr/>
        </p:nvGrpSpPr>
        <p:grpSpPr>
          <a:xfrm>
            <a:off x="714348" y="1643050"/>
            <a:ext cx="3929090" cy="553998"/>
            <a:chOff x="714348" y="1785926"/>
            <a:chExt cx="3929090" cy="553998"/>
          </a:xfrm>
        </p:grpSpPr>
        <p:sp>
          <p:nvSpPr>
            <p:cNvPr id="8" name="TextBox 7"/>
            <p:cNvSpPr txBox="1"/>
            <p:nvPr/>
          </p:nvSpPr>
          <p:spPr>
            <a:xfrm>
              <a:off x="714348" y="1785926"/>
              <a:ext cx="3929090" cy="553998"/>
            </a:xfrm>
            <a:prstGeom prst="rect">
              <a:avLst/>
            </a:prstGeom>
            <a:noFill/>
          </p:spPr>
          <p:txBody>
            <a:bodyPr wrap="square" rtlCol="0">
              <a:spAutoFit/>
            </a:bodyPr>
            <a:lstStyle/>
            <a:p>
              <a:r>
                <a:rPr lang="en-US" altLang="zh-CN" sz="3000" b="1" dirty="0" smtClean="0">
                  <a:solidFill>
                    <a:schemeClr val="accent5">
                      <a:lumMod val="75000"/>
                    </a:schemeClr>
                  </a:solidFill>
                </a:rPr>
                <a:t>AFTER</a:t>
              </a:r>
              <a:r>
                <a:rPr lang="en-US" altLang="zh-CN" sz="3000" b="1" dirty="0" smtClean="0"/>
                <a:t>    you listen</a:t>
              </a:r>
              <a:endParaRPr lang="zh-CN" altLang="en-US" sz="3000" b="1" dirty="0"/>
            </a:p>
          </p:txBody>
        </p:sp>
        <p:sp>
          <p:nvSpPr>
            <p:cNvPr id="9" name="直角三角形 8"/>
            <p:cNvSpPr/>
            <p:nvPr/>
          </p:nvSpPr>
          <p:spPr>
            <a:xfrm rot="13554830">
              <a:off x="1887167" y="2081807"/>
              <a:ext cx="144000" cy="144000"/>
            </a:xfrm>
            <a:prstGeom prst="rtTriangl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accent5">
                    <a:lumMod val="75000"/>
                  </a:schemeClr>
                </a:solidFill>
              </a:endParaRPr>
            </a:p>
          </p:txBody>
        </p:sp>
      </p:grpSp>
      <p:pic>
        <p:nvPicPr>
          <p:cNvPr id="12" name="图片 11" descr="87699.gif">
            <a:hlinkClick r:id="rId2" action="ppaction://hlinksldjump"/>
          </p:cNvPr>
          <p:cNvPicPr>
            <a:picLocks noChangeAspect="1"/>
          </p:cNvPicPr>
          <p:nvPr/>
        </p:nvPicPr>
        <p:blipFill>
          <a:blip r:embed="rId3"/>
          <a:stretch>
            <a:fillRect/>
          </a:stretch>
        </p:blipFill>
        <p:spPr>
          <a:xfrm>
            <a:off x="8429652" y="6215082"/>
            <a:ext cx="466724" cy="466724"/>
          </a:xfrm>
          <a:prstGeom prst="rect">
            <a:avLst/>
          </a:prstGeom>
        </p:spPr>
      </p:pic>
      <p:grpSp>
        <p:nvGrpSpPr>
          <p:cNvPr id="13" name="组合 26"/>
          <p:cNvGrpSpPr/>
          <p:nvPr/>
        </p:nvGrpSpPr>
        <p:grpSpPr>
          <a:xfrm>
            <a:off x="785786" y="2143116"/>
            <a:ext cx="7643866" cy="494702"/>
            <a:chOff x="857224" y="1500174"/>
            <a:chExt cx="7643866" cy="494702"/>
          </a:xfrm>
        </p:grpSpPr>
        <p:sp>
          <p:nvSpPr>
            <p:cNvPr id="16" name="矩形 15"/>
            <p:cNvSpPr/>
            <p:nvPr/>
          </p:nvSpPr>
          <p:spPr>
            <a:xfrm>
              <a:off x="857224" y="1500174"/>
              <a:ext cx="357174" cy="461665"/>
            </a:xfrm>
            <a:prstGeom prst="rect">
              <a:avLst/>
            </a:prstGeom>
            <a:solidFill>
              <a:schemeClr val="accent5">
                <a:lumMod val="75000"/>
              </a:schemeClr>
            </a:solidFill>
          </p:spPr>
          <p:txBody>
            <a:bodyPr wrap="square">
              <a:spAutoFit/>
            </a:bodyPr>
            <a:lstStyle/>
            <a:p>
              <a:r>
                <a:rPr lang="en-US" altLang="zh-CN" sz="2400" b="1" dirty="0" smtClean="0">
                  <a:solidFill>
                    <a:schemeClr val="bg1"/>
                  </a:solidFill>
                </a:rPr>
                <a:t>4</a:t>
              </a:r>
              <a:endParaRPr lang="en-US" altLang="zh-CN" sz="2400" dirty="0" smtClean="0">
                <a:solidFill>
                  <a:schemeClr val="bg1"/>
                </a:solidFill>
              </a:endParaRPr>
            </a:p>
          </p:txBody>
        </p:sp>
        <p:sp>
          <p:nvSpPr>
            <p:cNvPr id="17" name="TextBox 16"/>
            <p:cNvSpPr txBox="1"/>
            <p:nvPr/>
          </p:nvSpPr>
          <p:spPr>
            <a:xfrm>
              <a:off x="1214414" y="1533211"/>
              <a:ext cx="7286676" cy="461665"/>
            </a:xfrm>
            <a:prstGeom prst="rect">
              <a:avLst/>
            </a:prstGeom>
            <a:noFill/>
          </p:spPr>
          <p:txBody>
            <a:bodyPr wrap="square" rtlCol="0">
              <a:spAutoFit/>
            </a:bodyPr>
            <a:lstStyle/>
            <a:p>
              <a:r>
                <a:rPr lang="en-US" altLang="zh-CN" sz="2400" dirty="0" smtClean="0">
                  <a:latin typeface="Arial" pitchFamily="34" charset="0"/>
                  <a:cs typeface="Arial" pitchFamily="34" charset="0"/>
                </a:rPr>
                <a:t>Work in pairs and discuss the statements.</a:t>
              </a:r>
              <a:endParaRPr lang="zh-CN" altLang="en-US" sz="2400" dirty="0">
                <a:latin typeface="Arial" pitchFamily="34" charset="0"/>
                <a:cs typeface="Arial" pitchFamily="34" charset="0"/>
              </a:endParaRPr>
            </a:p>
          </p:txBody>
        </p:sp>
      </p:grpSp>
      <p:sp>
        <p:nvSpPr>
          <p:cNvPr id="18" name="TextBox 17"/>
          <p:cNvSpPr txBox="1"/>
          <p:nvPr/>
        </p:nvSpPr>
        <p:spPr>
          <a:xfrm>
            <a:off x="1142976" y="2676219"/>
            <a:ext cx="7786742" cy="1200329"/>
          </a:xfrm>
          <a:prstGeom prst="rect">
            <a:avLst/>
          </a:prstGeom>
          <a:noFill/>
        </p:spPr>
        <p:txBody>
          <a:bodyPr wrap="square" rtlCol="0">
            <a:spAutoFit/>
          </a:bodyPr>
          <a:lstStyle/>
          <a:p>
            <a:pPr marL="73025" indent="-73025"/>
            <a:r>
              <a:rPr lang="en-US" altLang="zh-CN" sz="2400" dirty="0" smtClean="0"/>
              <a:t>2 It’s better to talk to someone than to send them a text message. </a:t>
            </a:r>
          </a:p>
          <a:p>
            <a:pPr marL="252000" indent="-324000"/>
            <a:endParaRPr lang="en-US" altLang="zh-CN" sz="2400" dirty="0" smtClean="0"/>
          </a:p>
        </p:txBody>
      </p:sp>
      <p:sp>
        <p:nvSpPr>
          <p:cNvPr id="19" name="TextBox 18"/>
          <p:cNvSpPr txBox="1"/>
          <p:nvPr/>
        </p:nvSpPr>
        <p:spPr>
          <a:xfrm>
            <a:off x="1214414" y="3357562"/>
            <a:ext cx="7715304" cy="3139321"/>
          </a:xfrm>
          <a:prstGeom prst="rect">
            <a:avLst/>
          </a:prstGeom>
          <a:noFill/>
        </p:spPr>
        <p:txBody>
          <a:bodyPr wrap="square" rtlCol="0">
            <a:spAutoFit/>
          </a:bodyPr>
          <a:lstStyle/>
          <a:p>
            <a:r>
              <a:rPr lang="en-US" altLang="zh-CN" sz="2200" b="1" i="1" dirty="0" smtClean="0">
                <a:solidFill>
                  <a:srgbClr val="0070C0"/>
                </a:solidFill>
              </a:rPr>
              <a:t>I think it depends. </a:t>
            </a:r>
          </a:p>
          <a:p>
            <a:r>
              <a:rPr lang="en-US" altLang="zh-CN" sz="2200" b="1" i="1" dirty="0" smtClean="0">
                <a:solidFill>
                  <a:schemeClr val="accent1"/>
                </a:solidFill>
              </a:rPr>
              <a:t>Traditionally</a:t>
            </a:r>
            <a:r>
              <a:rPr lang="en-US" altLang="zh-CN" sz="2200" b="1" i="1" dirty="0" smtClean="0">
                <a:solidFill>
                  <a:srgbClr val="0070C0"/>
                </a:solidFill>
              </a:rPr>
              <a:t>, talking to someone face to face i</a:t>
            </a:r>
            <a:r>
              <a:rPr lang="en-US" altLang="zh-CN" sz="2200" b="1" i="1" dirty="0" smtClean="0">
                <a:solidFill>
                  <a:schemeClr val="accent1"/>
                </a:solidFill>
              </a:rPr>
              <a:t>s a good way to </a:t>
            </a:r>
            <a:r>
              <a:rPr lang="en-US" altLang="zh-CN" sz="2200" i="1" dirty="0" smtClean="0">
                <a:solidFill>
                  <a:srgbClr val="FF0000"/>
                </a:solidFill>
              </a:rPr>
              <a:t>show your sincerity and your attention. </a:t>
            </a:r>
            <a:r>
              <a:rPr lang="en-US" altLang="zh-CN" sz="2200" b="1" i="1" dirty="0" smtClean="0">
                <a:solidFill>
                  <a:schemeClr val="accent1"/>
                </a:solidFill>
              </a:rPr>
              <a:t>Besides</a:t>
            </a:r>
            <a:r>
              <a:rPr lang="en-US" altLang="zh-CN" sz="2200" i="1" dirty="0" smtClean="0">
                <a:solidFill>
                  <a:srgbClr val="FF0000"/>
                </a:solidFill>
              </a:rPr>
              <a:t>, face-to-face talk can make you well understood and ensure the talk goes smoothly. </a:t>
            </a:r>
          </a:p>
          <a:p>
            <a:r>
              <a:rPr lang="en-US" altLang="zh-CN" sz="2200" b="1" i="1" dirty="0" smtClean="0">
                <a:solidFill>
                  <a:schemeClr val="accent1"/>
                </a:solidFill>
              </a:rPr>
              <a:t>But,</a:t>
            </a:r>
            <a:r>
              <a:rPr lang="en-US" altLang="zh-CN" sz="2200" i="1" dirty="0" smtClean="0">
                <a:solidFill>
                  <a:srgbClr val="FF0000"/>
                </a:solidFill>
              </a:rPr>
              <a:t> if you are too shy to make a request face-to-face, sending a text message will be a better choice. If you don’t receive any answer, it means the other person has declined politely. To most Chinese people this is the best strategy in order to avoid losing face.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slide(fromBottom)">
                                      <p:cBhvr>
                                        <p:cTn id="1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
            <a:ext cx="9144000" cy="1142984"/>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361950"/>
            <a:r>
              <a:rPr lang="en-US" altLang="zh-CN" sz="4800" b="1" dirty="0" smtClean="0">
                <a:solidFill>
                  <a:schemeClr val="tx1"/>
                </a:solidFill>
                <a:latin typeface="+mj-lt"/>
                <a:ea typeface="微软雅黑" panose="020B0503020204020204" pitchFamily="34" charset="-122"/>
              </a:rPr>
              <a:t>Listening to the world</a:t>
            </a:r>
            <a:endParaRPr lang="zh-CN" altLang="en-US" sz="4800" b="1" dirty="0">
              <a:solidFill>
                <a:schemeClr val="tx1"/>
              </a:solidFill>
              <a:latin typeface="+mj-lt"/>
              <a:ea typeface="微软雅黑" panose="020B0503020204020204" pitchFamily="34" charset="-122"/>
            </a:endParaRPr>
          </a:p>
        </p:txBody>
      </p:sp>
      <p:sp>
        <p:nvSpPr>
          <p:cNvPr id="7" name="TextBox 6"/>
          <p:cNvSpPr txBox="1"/>
          <p:nvPr/>
        </p:nvSpPr>
        <p:spPr>
          <a:xfrm>
            <a:off x="714348" y="1142984"/>
            <a:ext cx="1890646" cy="646331"/>
          </a:xfrm>
          <a:prstGeom prst="rect">
            <a:avLst/>
          </a:prstGeom>
          <a:noFill/>
        </p:spPr>
        <p:txBody>
          <a:bodyPr wrap="none" rtlCol="0">
            <a:spAutoFit/>
          </a:bodyPr>
          <a:lstStyle/>
          <a:p>
            <a:r>
              <a:rPr lang="en-US" altLang="zh-CN" sz="3600" b="1" u="sng" dirty="0" smtClean="0">
                <a:ln>
                  <a:solidFill>
                    <a:schemeClr val="accent5"/>
                  </a:solidFill>
                </a:ln>
                <a:solidFill>
                  <a:schemeClr val="accent5">
                    <a:lumMod val="75000"/>
                  </a:schemeClr>
                </a:solidFill>
              </a:rPr>
              <a:t>Listening</a:t>
            </a:r>
            <a:endParaRPr lang="zh-CN" altLang="en-US" sz="3200" b="1" u="sng" dirty="0">
              <a:ln>
                <a:solidFill>
                  <a:schemeClr val="accent5"/>
                </a:solidFill>
              </a:ln>
              <a:solidFill>
                <a:schemeClr val="accent5">
                  <a:lumMod val="75000"/>
                </a:schemeClr>
              </a:solidFill>
            </a:endParaRPr>
          </a:p>
        </p:txBody>
      </p:sp>
      <p:grpSp>
        <p:nvGrpSpPr>
          <p:cNvPr id="3" name="组合 12"/>
          <p:cNvGrpSpPr/>
          <p:nvPr/>
        </p:nvGrpSpPr>
        <p:grpSpPr>
          <a:xfrm>
            <a:off x="714348" y="1643050"/>
            <a:ext cx="3929090" cy="553998"/>
            <a:chOff x="714348" y="1857364"/>
            <a:chExt cx="3929090" cy="553998"/>
          </a:xfrm>
        </p:grpSpPr>
        <p:sp>
          <p:nvSpPr>
            <p:cNvPr id="8" name="TextBox 7"/>
            <p:cNvSpPr txBox="1"/>
            <p:nvPr/>
          </p:nvSpPr>
          <p:spPr>
            <a:xfrm>
              <a:off x="714348" y="1857364"/>
              <a:ext cx="3929090" cy="553998"/>
            </a:xfrm>
            <a:prstGeom prst="rect">
              <a:avLst/>
            </a:prstGeom>
            <a:noFill/>
          </p:spPr>
          <p:txBody>
            <a:bodyPr wrap="square" rtlCol="0">
              <a:spAutoFit/>
            </a:bodyPr>
            <a:lstStyle/>
            <a:p>
              <a:r>
                <a:rPr lang="en-US" altLang="zh-CN" sz="3000" b="1" dirty="0" smtClean="0">
                  <a:solidFill>
                    <a:schemeClr val="accent5">
                      <a:lumMod val="75000"/>
                    </a:schemeClr>
                  </a:solidFill>
                </a:rPr>
                <a:t>AFTER</a:t>
              </a:r>
              <a:r>
                <a:rPr lang="en-US" altLang="zh-CN" sz="3000" b="1" dirty="0" smtClean="0"/>
                <a:t>    you listen</a:t>
              </a:r>
              <a:endParaRPr lang="zh-CN" altLang="en-US" sz="3000" b="1" dirty="0"/>
            </a:p>
          </p:txBody>
        </p:sp>
        <p:sp>
          <p:nvSpPr>
            <p:cNvPr id="9" name="直角三角形 8"/>
            <p:cNvSpPr/>
            <p:nvPr/>
          </p:nvSpPr>
          <p:spPr>
            <a:xfrm rot="13554830">
              <a:off x="1887167" y="2081807"/>
              <a:ext cx="144000" cy="144000"/>
            </a:xfrm>
            <a:prstGeom prst="rtTriangl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accent5">
                    <a:lumMod val="75000"/>
                  </a:schemeClr>
                </a:solidFill>
              </a:endParaRPr>
            </a:p>
          </p:txBody>
        </p:sp>
      </p:grpSp>
      <p:pic>
        <p:nvPicPr>
          <p:cNvPr id="12" name="图片 11" descr="87699.gif">
            <a:hlinkClick r:id="rId2" action="ppaction://hlinksldjump"/>
          </p:cNvPr>
          <p:cNvPicPr>
            <a:picLocks noChangeAspect="1"/>
          </p:cNvPicPr>
          <p:nvPr/>
        </p:nvPicPr>
        <p:blipFill>
          <a:blip r:embed="rId3"/>
          <a:stretch>
            <a:fillRect/>
          </a:stretch>
        </p:blipFill>
        <p:spPr>
          <a:xfrm>
            <a:off x="8429652" y="6215082"/>
            <a:ext cx="466724" cy="466724"/>
          </a:xfrm>
          <a:prstGeom prst="rect">
            <a:avLst/>
          </a:prstGeom>
        </p:spPr>
      </p:pic>
      <p:grpSp>
        <p:nvGrpSpPr>
          <p:cNvPr id="15" name="组合 26"/>
          <p:cNvGrpSpPr/>
          <p:nvPr/>
        </p:nvGrpSpPr>
        <p:grpSpPr>
          <a:xfrm>
            <a:off x="785786" y="2143116"/>
            <a:ext cx="7643866" cy="494702"/>
            <a:chOff x="857224" y="1500174"/>
            <a:chExt cx="7643866" cy="494702"/>
          </a:xfrm>
        </p:grpSpPr>
        <p:sp>
          <p:nvSpPr>
            <p:cNvPr id="16" name="矩形 15"/>
            <p:cNvSpPr/>
            <p:nvPr/>
          </p:nvSpPr>
          <p:spPr>
            <a:xfrm>
              <a:off x="857224" y="1500174"/>
              <a:ext cx="357174" cy="461665"/>
            </a:xfrm>
            <a:prstGeom prst="rect">
              <a:avLst/>
            </a:prstGeom>
            <a:solidFill>
              <a:schemeClr val="accent5">
                <a:lumMod val="75000"/>
              </a:schemeClr>
            </a:solidFill>
          </p:spPr>
          <p:txBody>
            <a:bodyPr wrap="square">
              <a:spAutoFit/>
            </a:bodyPr>
            <a:lstStyle/>
            <a:p>
              <a:r>
                <a:rPr lang="en-US" altLang="zh-CN" sz="2400" b="1" dirty="0" smtClean="0">
                  <a:solidFill>
                    <a:schemeClr val="bg1"/>
                  </a:solidFill>
                </a:rPr>
                <a:t>4</a:t>
              </a:r>
              <a:endParaRPr lang="en-US" altLang="zh-CN" sz="2400" dirty="0" smtClean="0">
                <a:solidFill>
                  <a:schemeClr val="bg1"/>
                </a:solidFill>
              </a:endParaRPr>
            </a:p>
          </p:txBody>
        </p:sp>
        <p:sp>
          <p:nvSpPr>
            <p:cNvPr id="17" name="TextBox 16"/>
            <p:cNvSpPr txBox="1"/>
            <p:nvPr/>
          </p:nvSpPr>
          <p:spPr>
            <a:xfrm>
              <a:off x="1214414" y="1533211"/>
              <a:ext cx="7286676" cy="461665"/>
            </a:xfrm>
            <a:prstGeom prst="rect">
              <a:avLst/>
            </a:prstGeom>
            <a:noFill/>
          </p:spPr>
          <p:txBody>
            <a:bodyPr wrap="square" rtlCol="0">
              <a:spAutoFit/>
            </a:bodyPr>
            <a:lstStyle/>
            <a:p>
              <a:r>
                <a:rPr lang="en-US" altLang="zh-CN" sz="2400" dirty="0" smtClean="0">
                  <a:latin typeface="Arial" pitchFamily="34" charset="0"/>
                  <a:cs typeface="Arial" pitchFamily="34" charset="0"/>
                </a:rPr>
                <a:t>Work in pairs and discuss the statements.</a:t>
              </a:r>
              <a:endParaRPr lang="zh-CN" altLang="en-US" sz="2400" dirty="0">
                <a:latin typeface="Arial" pitchFamily="34" charset="0"/>
                <a:cs typeface="Arial" pitchFamily="34" charset="0"/>
              </a:endParaRPr>
            </a:p>
          </p:txBody>
        </p:sp>
      </p:grpSp>
      <p:sp>
        <p:nvSpPr>
          <p:cNvPr id="18" name="TextBox 17"/>
          <p:cNvSpPr txBox="1"/>
          <p:nvPr/>
        </p:nvSpPr>
        <p:spPr>
          <a:xfrm>
            <a:off x="1142976" y="2773358"/>
            <a:ext cx="6858048" cy="461665"/>
          </a:xfrm>
          <a:prstGeom prst="rect">
            <a:avLst/>
          </a:prstGeom>
          <a:noFill/>
        </p:spPr>
        <p:txBody>
          <a:bodyPr wrap="square" rtlCol="0">
            <a:spAutoFit/>
          </a:bodyPr>
          <a:lstStyle/>
          <a:p>
            <a:pPr marL="252000" indent="-324000"/>
            <a:r>
              <a:rPr lang="en-US" altLang="zh-CN" sz="2400" dirty="0" smtClean="0"/>
              <a:t>3 Online books will mean the end of bookstores.</a:t>
            </a:r>
          </a:p>
        </p:txBody>
      </p:sp>
      <p:sp>
        <p:nvSpPr>
          <p:cNvPr id="19" name="矩形 18"/>
          <p:cNvSpPr/>
          <p:nvPr/>
        </p:nvSpPr>
        <p:spPr>
          <a:xfrm>
            <a:off x="1142976" y="3273415"/>
            <a:ext cx="7572428" cy="2462213"/>
          </a:xfrm>
          <a:prstGeom prst="rect">
            <a:avLst/>
          </a:prstGeom>
        </p:spPr>
        <p:txBody>
          <a:bodyPr wrap="square">
            <a:spAutoFit/>
          </a:bodyPr>
          <a:lstStyle/>
          <a:p>
            <a:r>
              <a:rPr lang="en-US" altLang="zh-CN" sz="2200" b="1" i="1" dirty="0" smtClean="0">
                <a:solidFill>
                  <a:srgbClr val="0070C0"/>
                </a:solidFill>
              </a:rPr>
              <a:t>I do not totally agree with the statement.</a:t>
            </a:r>
          </a:p>
          <a:p>
            <a:pPr>
              <a:buFont typeface="Arial" pitchFamily="34" charset="0"/>
              <a:buChar char="•"/>
            </a:pPr>
            <a:r>
              <a:rPr lang="en-US" altLang="zh-CN" sz="2200" i="1" dirty="0" smtClean="0">
                <a:solidFill>
                  <a:srgbClr val="FF0000"/>
                </a:solidFill>
              </a:rPr>
              <a:t>  Online books do not really mean the end of bookstores, </a:t>
            </a:r>
            <a:r>
              <a:rPr lang="en-US" altLang="zh-CN" sz="2200" b="1" i="1" dirty="0" smtClean="0">
                <a:solidFill>
                  <a:srgbClr val="0070C0"/>
                </a:solidFill>
              </a:rPr>
              <a:t>but this new reading style indeed signals trouble for bookstores. </a:t>
            </a:r>
            <a:r>
              <a:rPr lang="en-US" altLang="zh-CN" sz="2200" i="1" dirty="0" smtClean="0">
                <a:solidFill>
                  <a:srgbClr val="FF0000"/>
                </a:solidFill>
              </a:rPr>
              <a:t>Without doubt, there are many advantages of online books. They come at lower costs and save us from going to the shop, purchasing a book or wasting time on home delivery. They make our reading more convenient.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slide(fromBottom)">
                                      <p:cBhvr>
                                        <p:cTn id="1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
            <a:ext cx="9144000" cy="1142984"/>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361950"/>
            <a:r>
              <a:rPr lang="en-US" altLang="zh-CN" sz="4800" b="1" dirty="0" smtClean="0">
                <a:solidFill>
                  <a:schemeClr val="tx1"/>
                </a:solidFill>
                <a:latin typeface="+mj-lt"/>
                <a:ea typeface="微软雅黑" panose="020B0503020204020204" pitchFamily="34" charset="-122"/>
              </a:rPr>
              <a:t>Listening to the world</a:t>
            </a:r>
            <a:endParaRPr lang="zh-CN" altLang="en-US" sz="4800" b="1" dirty="0">
              <a:solidFill>
                <a:schemeClr val="tx1"/>
              </a:solidFill>
              <a:latin typeface="+mj-lt"/>
              <a:ea typeface="微软雅黑" panose="020B0503020204020204" pitchFamily="34" charset="-122"/>
            </a:endParaRPr>
          </a:p>
        </p:txBody>
      </p:sp>
      <p:sp>
        <p:nvSpPr>
          <p:cNvPr id="7" name="TextBox 6"/>
          <p:cNvSpPr txBox="1"/>
          <p:nvPr/>
        </p:nvSpPr>
        <p:spPr>
          <a:xfrm>
            <a:off x="714348" y="1142984"/>
            <a:ext cx="1890646" cy="646331"/>
          </a:xfrm>
          <a:prstGeom prst="rect">
            <a:avLst/>
          </a:prstGeom>
          <a:noFill/>
        </p:spPr>
        <p:txBody>
          <a:bodyPr wrap="none" rtlCol="0">
            <a:spAutoFit/>
          </a:bodyPr>
          <a:lstStyle/>
          <a:p>
            <a:r>
              <a:rPr lang="en-US" altLang="zh-CN" sz="3600" b="1" u="sng" dirty="0" smtClean="0">
                <a:ln>
                  <a:solidFill>
                    <a:schemeClr val="accent5"/>
                  </a:solidFill>
                </a:ln>
                <a:solidFill>
                  <a:schemeClr val="accent5">
                    <a:lumMod val="75000"/>
                  </a:schemeClr>
                </a:solidFill>
              </a:rPr>
              <a:t>Listening</a:t>
            </a:r>
            <a:endParaRPr lang="zh-CN" altLang="en-US" sz="3200" b="1" u="sng" dirty="0">
              <a:ln>
                <a:solidFill>
                  <a:schemeClr val="accent5"/>
                </a:solidFill>
              </a:ln>
              <a:solidFill>
                <a:schemeClr val="accent5">
                  <a:lumMod val="75000"/>
                </a:schemeClr>
              </a:solidFill>
            </a:endParaRPr>
          </a:p>
        </p:txBody>
      </p:sp>
      <p:grpSp>
        <p:nvGrpSpPr>
          <p:cNvPr id="2" name="组合 12"/>
          <p:cNvGrpSpPr/>
          <p:nvPr/>
        </p:nvGrpSpPr>
        <p:grpSpPr>
          <a:xfrm>
            <a:off x="714348" y="1643050"/>
            <a:ext cx="3929090" cy="553998"/>
            <a:chOff x="714348" y="1857364"/>
            <a:chExt cx="3929090" cy="553998"/>
          </a:xfrm>
        </p:grpSpPr>
        <p:sp>
          <p:nvSpPr>
            <p:cNvPr id="8" name="TextBox 7"/>
            <p:cNvSpPr txBox="1"/>
            <p:nvPr/>
          </p:nvSpPr>
          <p:spPr>
            <a:xfrm>
              <a:off x="714348" y="1857364"/>
              <a:ext cx="3929090" cy="553998"/>
            </a:xfrm>
            <a:prstGeom prst="rect">
              <a:avLst/>
            </a:prstGeom>
            <a:noFill/>
          </p:spPr>
          <p:txBody>
            <a:bodyPr wrap="square" rtlCol="0">
              <a:spAutoFit/>
            </a:bodyPr>
            <a:lstStyle/>
            <a:p>
              <a:r>
                <a:rPr lang="en-US" altLang="zh-CN" sz="3000" b="1" dirty="0" smtClean="0">
                  <a:solidFill>
                    <a:schemeClr val="accent5">
                      <a:lumMod val="75000"/>
                    </a:schemeClr>
                  </a:solidFill>
                </a:rPr>
                <a:t>AFTER</a:t>
              </a:r>
              <a:r>
                <a:rPr lang="en-US" altLang="zh-CN" sz="3000" b="1" dirty="0" smtClean="0"/>
                <a:t>    you listen</a:t>
              </a:r>
              <a:endParaRPr lang="zh-CN" altLang="en-US" sz="3000" b="1" dirty="0"/>
            </a:p>
          </p:txBody>
        </p:sp>
        <p:sp>
          <p:nvSpPr>
            <p:cNvPr id="9" name="直角三角形 8"/>
            <p:cNvSpPr/>
            <p:nvPr/>
          </p:nvSpPr>
          <p:spPr>
            <a:xfrm rot="13554830">
              <a:off x="1887167" y="2081807"/>
              <a:ext cx="144000" cy="144000"/>
            </a:xfrm>
            <a:prstGeom prst="rtTriangl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accent5">
                    <a:lumMod val="75000"/>
                  </a:schemeClr>
                </a:solidFill>
              </a:endParaRPr>
            </a:p>
          </p:txBody>
        </p:sp>
      </p:grpSp>
      <p:pic>
        <p:nvPicPr>
          <p:cNvPr id="12" name="图片 11" descr="87699.gif">
            <a:hlinkClick r:id="rId2" action="ppaction://hlinksldjump"/>
          </p:cNvPr>
          <p:cNvPicPr>
            <a:picLocks noChangeAspect="1"/>
          </p:cNvPicPr>
          <p:nvPr/>
        </p:nvPicPr>
        <p:blipFill>
          <a:blip r:embed="rId3"/>
          <a:stretch>
            <a:fillRect/>
          </a:stretch>
        </p:blipFill>
        <p:spPr>
          <a:xfrm>
            <a:off x="8429652" y="6215082"/>
            <a:ext cx="466724" cy="466724"/>
          </a:xfrm>
          <a:prstGeom prst="rect">
            <a:avLst/>
          </a:prstGeom>
        </p:spPr>
      </p:pic>
      <p:grpSp>
        <p:nvGrpSpPr>
          <p:cNvPr id="3" name="组合 26"/>
          <p:cNvGrpSpPr/>
          <p:nvPr/>
        </p:nvGrpSpPr>
        <p:grpSpPr>
          <a:xfrm>
            <a:off x="785786" y="2214554"/>
            <a:ext cx="7643866" cy="494702"/>
            <a:chOff x="857224" y="1500174"/>
            <a:chExt cx="7643866" cy="494702"/>
          </a:xfrm>
        </p:grpSpPr>
        <p:sp>
          <p:nvSpPr>
            <p:cNvPr id="16" name="矩形 15"/>
            <p:cNvSpPr/>
            <p:nvPr/>
          </p:nvSpPr>
          <p:spPr>
            <a:xfrm>
              <a:off x="857224" y="1500174"/>
              <a:ext cx="357174" cy="461665"/>
            </a:xfrm>
            <a:prstGeom prst="rect">
              <a:avLst/>
            </a:prstGeom>
            <a:solidFill>
              <a:schemeClr val="accent5">
                <a:lumMod val="75000"/>
              </a:schemeClr>
            </a:solidFill>
          </p:spPr>
          <p:txBody>
            <a:bodyPr wrap="square">
              <a:spAutoFit/>
            </a:bodyPr>
            <a:lstStyle/>
            <a:p>
              <a:r>
                <a:rPr lang="en-US" altLang="zh-CN" sz="2400" b="1" dirty="0" smtClean="0">
                  <a:solidFill>
                    <a:schemeClr val="bg1"/>
                  </a:solidFill>
                </a:rPr>
                <a:t>4</a:t>
              </a:r>
              <a:endParaRPr lang="en-US" altLang="zh-CN" sz="2400" dirty="0" smtClean="0">
                <a:solidFill>
                  <a:schemeClr val="bg1"/>
                </a:solidFill>
              </a:endParaRPr>
            </a:p>
          </p:txBody>
        </p:sp>
        <p:sp>
          <p:nvSpPr>
            <p:cNvPr id="17" name="TextBox 16"/>
            <p:cNvSpPr txBox="1"/>
            <p:nvPr/>
          </p:nvSpPr>
          <p:spPr>
            <a:xfrm>
              <a:off x="1214414" y="1533211"/>
              <a:ext cx="7286676" cy="461665"/>
            </a:xfrm>
            <a:prstGeom prst="rect">
              <a:avLst/>
            </a:prstGeom>
            <a:noFill/>
          </p:spPr>
          <p:txBody>
            <a:bodyPr wrap="square" rtlCol="0">
              <a:spAutoFit/>
            </a:bodyPr>
            <a:lstStyle/>
            <a:p>
              <a:r>
                <a:rPr lang="en-US" altLang="zh-CN" sz="2400" dirty="0" smtClean="0">
                  <a:latin typeface="Arial" pitchFamily="34" charset="0"/>
                  <a:cs typeface="Arial" pitchFamily="34" charset="0"/>
                </a:rPr>
                <a:t>Work in pairs and discuss the statements.</a:t>
              </a:r>
              <a:endParaRPr lang="zh-CN" altLang="en-US" sz="2400" dirty="0">
                <a:latin typeface="Arial" pitchFamily="34" charset="0"/>
                <a:cs typeface="Arial" pitchFamily="34" charset="0"/>
              </a:endParaRPr>
            </a:p>
          </p:txBody>
        </p:sp>
      </p:grpSp>
      <p:sp>
        <p:nvSpPr>
          <p:cNvPr id="18" name="TextBox 17"/>
          <p:cNvSpPr txBox="1"/>
          <p:nvPr/>
        </p:nvSpPr>
        <p:spPr>
          <a:xfrm>
            <a:off x="1142976" y="2714620"/>
            <a:ext cx="6858048" cy="830997"/>
          </a:xfrm>
          <a:prstGeom prst="rect">
            <a:avLst/>
          </a:prstGeom>
          <a:noFill/>
        </p:spPr>
        <p:txBody>
          <a:bodyPr wrap="square" rtlCol="0">
            <a:spAutoFit/>
          </a:bodyPr>
          <a:lstStyle/>
          <a:p>
            <a:pPr marL="252000" indent="-324000"/>
            <a:r>
              <a:rPr lang="en-US" altLang="zh-CN" sz="2400" dirty="0" smtClean="0"/>
              <a:t>3 Online books will mean the end of bookstores.</a:t>
            </a:r>
          </a:p>
          <a:p>
            <a:pPr marL="252000" indent="-324000"/>
            <a:endParaRPr lang="en-US" altLang="zh-CN" sz="2400" dirty="0" smtClean="0"/>
          </a:p>
        </p:txBody>
      </p:sp>
      <p:sp>
        <p:nvSpPr>
          <p:cNvPr id="19" name="矩形 18"/>
          <p:cNvSpPr/>
          <p:nvPr/>
        </p:nvSpPr>
        <p:spPr>
          <a:xfrm>
            <a:off x="1142976" y="3214686"/>
            <a:ext cx="7572428" cy="2893100"/>
          </a:xfrm>
          <a:prstGeom prst="rect">
            <a:avLst/>
          </a:prstGeom>
        </p:spPr>
        <p:txBody>
          <a:bodyPr wrap="square">
            <a:spAutoFit/>
          </a:bodyPr>
          <a:lstStyle/>
          <a:p>
            <a:pPr>
              <a:buFont typeface="Arial" pitchFamily="34" charset="0"/>
              <a:buChar char="•"/>
            </a:pPr>
            <a:r>
              <a:rPr lang="en-US" altLang="zh-CN" sz="2200" b="1" i="1" dirty="0" smtClean="0">
                <a:solidFill>
                  <a:schemeClr val="accent1"/>
                </a:solidFill>
              </a:rPr>
              <a:t>  But traditional bookstores still have their reason to exist. </a:t>
            </a:r>
            <a:r>
              <a:rPr lang="en-US" altLang="zh-CN" sz="2200" i="1" dirty="0" smtClean="0">
                <a:solidFill>
                  <a:srgbClr val="FF0000"/>
                </a:solidFill>
              </a:rPr>
              <a:t>Although printed books are more expensive than online books, there are many people who stick to the tradition. We’re never going to get that comforting smell of paper or the weight of a good book in our hands when we read an online book. So, traditional bookstores will still be there. </a:t>
            </a:r>
            <a:r>
              <a:rPr lang="en-US" altLang="zh-CN" sz="2200" b="1" i="1" dirty="0" smtClean="0">
                <a:solidFill>
                  <a:srgbClr val="0070C0"/>
                </a:solidFill>
              </a:rPr>
              <a:t>But, if we consider the book market as a whole, the market share of traditional books is getting smaller and smaller.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slide(fromBottom)">
                                      <p:cBhvr>
                                        <p:cTn id="1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0" name="直接连接符 39"/>
          <p:cNvCxnSpPr/>
          <p:nvPr/>
        </p:nvCxnSpPr>
        <p:spPr>
          <a:xfrm>
            <a:off x="0" y="3714752"/>
            <a:ext cx="9144000" cy="15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矩形 3"/>
          <p:cNvSpPr/>
          <p:nvPr/>
        </p:nvSpPr>
        <p:spPr>
          <a:xfrm>
            <a:off x="0" y="1"/>
            <a:ext cx="9144000" cy="1142984"/>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361950"/>
            <a:r>
              <a:rPr lang="en-US" altLang="zh-CN" sz="4800" b="1" dirty="0" smtClean="0">
                <a:solidFill>
                  <a:schemeClr val="tx1"/>
                </a:solidFill>
                <a:latin typeface="+mj-lt"/>
                <a:ea typeface="微软雅黑" panose="020B0503020204020204" pitchFamily="34" charset="-122"/>
              </a:rPr>
              <a:t>Listening to the world</a:t>
            </a:r>
            <a:endParaRPr lang="zh-CN" altLang="en-US" sz="4800" b="1" dirty="0">
              <a:solidFill>
                <a:schemeClr val="tx1"/>
              </a:solidFill>
              <a:latin typeface="+mj-lt"/>
              <a:ea typeface="微软雅黑" panose="020B0503020204020204" pitchFamily="34" charset="-122"/>
            </a:endParaRPr>
          </a:p>
        </p:txBody>
      </p:sp>
      <p:sp>
        <p:nvSpPr>
          <p:cNvPr id="42" name="圆角矩形 41"/>
          <p:cNvSpPr/>
          <p:nvPr/>
        </p:nvSpPr>
        <p:spPr>
          <a:xfrm>
            <a:off x="642910" y="3000372"/>
            <a:ext cx="2214578" cy="1428760"/>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altLang="zh-CN" sz="3200" b="1" dirty="0" smtClean="0">
                <a:solidFill>
                  <a:schemeClr val="tx1"/>
                </a:solidFill>
                <a:latin typeface="微软雅黑" panose="020B0503020204020204" pitchFamily="34" charset="-122"/>
                <a:ea typeface="微软雅黑" panose="020B0503020204020204" pitchFamily="34" charset="-122"/>
                <a:hlinkClick r:id="rId2" action="ppaction://hlinksldjump"/>
              </a:rPr>
              <a:t>Sharing</a:t>
            </a:r>
            <a:endParaRPr lang="zh-CN" altLang="en-US" sz="3200" b="1" dirty="0" smtClean="0">
              <a:solidFill>
                <a:schemeClr val="tx1"/>
              </a:solidFill>
              <a:latin typeface="微软雅黑" panose="020B0503020204020204" pitchFamily="34" charset="-122"/>
              <a:ea typeface="微软雅黑" panose="020B0503020204020204" pitchFamily="34" charset="-122"/>
            </a:endParaRPr>
          </a:p>
        </p:txBody>
      </p:sp>
      <p:sp>
        <p:nvSpPr>
          <p:cNvPr id="43" name="圆角矩形 42"/>
          <p:cNvSpPr/>
          <p:nvPr/>
        </p:nvSpPr>
        <p:spPr>
          <a:xfrm>
            <a:off x="3357554" y="3000372"/>
            <a:ext cx="2214578" cy="1428760"/>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altLang="zh-CN" sz="3200" b="1" dirty="0" smtClean="0">
                <a:solidFill>
                  <a:schemeClr val="tx1"/>
                </a:solidFill>
                <a:latin typeface="微软雅黑" panose="020B0503020204020204" pitchFamily="34" charset="-122"/>
                <a:ea typeface="微软雅黑" panose="020B0503020204020204" pitchFamily="34" charset="-122"/>
                <a:hlinkClick r:id="rId3" action="ppaction://hlinksldjump"/>
              </a:rPr>
              <a:t>Listening</a:t>
            </a:r>
            <a:endParaRPr lang="en-US" altLang="zh-CN" sz="3200" b="1" dirty="0" smtClean="0">
              <a:solidFill>
                <a:schemeClr val="tx1"/>
              </a:solidFill>
              <a:latin typeface="微软雅黑" panose="020B0503020204020204" pitchFamily="34" charset="-122"/>
              <a:ea typeface="微软雅黑" panose="020B0503020204020204" pitchFamily="34" charset="-122"/>
            </a:endParaRPr>
          </a:p>
        </p:txBody>
      </p:sp>
      <p:sp>
        <p:nvSpPr>
          <p:cNvPr id="44" name="圆角矩形 43"/>
          <p:cNvSpPr/>
          <p:nvPr/>
        </p:nvSpPr>
        <p:spPr>
          <a:xfrm>
            <a:off x="6072198" y="3000372"/>
            <a:ext cx="2214607" cy="1428760"/>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altLang="zh-CN" sz="3200" b="1" dirty="0" smtClean="0">
                <a:solidFill>
                  <a:schemeClr val="tx1"/>
                </a:solidFill>
                <a:latin typeface="微软雅黑" panose="020B0503020204020204" pitchFamily="34" charset="-122"/>
                <a:ea typeface="微软雅黑" panose="020B0503020204020204" pitchFamily="34" charset="-122"/>
                <a:hlinkClick r:id="rId4" action="ppaction://hlinksldjump"/>
              </a:rPr>
              <a:t>Viewing</a:t>
            </a:r>
            <a:endParaRPr lang="zh-CN" altLang="en-US" sz="3200" b="1" dirty="0">
              <a:solidFill>
                <a:schemeClr val="tx1"/>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grpId="0" nodeType="clickEffect">
                                  <p:stCondLst>
                                    <p:cond delay="0"/>
                                  </p:stCondLst>
                                  <p:childTnLst>
                                    <p:animScale>
                                      <p:cBhvr>
                                        <p:cTn id="6" dur="500" fill="hold"/>
                                        <p:tgtEl>
                                          <p:spTgt spid="44"/>
                                        </p:tgtEl>
                                      </p:cBhvr>
                                      <p:by x="130000" y="13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
            <a:ext cx="9144000" cy="1142984"/>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361950"/>
            <a:r>
              <a:rPr lang="en-US" altLang="zh-CN" sz="4800" b="1" dirty="0" smtClean="0">
                <a:solidFill>
                  <a:schemeClr val="tx1"/>
                </a:solidFill>
                <a:latin typeface="+mj-lt"/>
                <a:ea typeface="微软雅黑" panose="020B0503020204020204" pitchFamily="34" charset="-122"/>
              </a:rPr>
              <a:t>Listening to the world</a:t>
            </a:r>
            <a:endParaRPr lang="zh-CN" altLang="en-US" sz="4800" b="1" dirty="0">
              <a:solidFill>
                <a:schemeClr val="tx1"/>
              </a:solidFill>
              <a:latin typeface="+mj-lt"/>
              <a:ea typeface="微软雅黑" panose="020B0503020204020204" pitchFamily="34" charset="-122"/>
            </a:endParaRPr>
          </a:p>
        </p:txBody>
      </p:sp>
      <p:grpSp>
        <p:nvGrpSpPr>
          <p:cNvPr id="2" name="组合 26"/>
          <p:cNvGrpSpPr/>
          <p:nvPr/>
        </p:nvGrpSpPr>
        <p:grpSpPr>
          <a:xfrm>
            <a:off x="785786" y="2380584"/>
            <a:ext cx="8143932" cy="846244"/>
            <a:chOff x="857224" y="1500174"/>
            <a:chExt cx="7072362" cy="846244"/>
          </a:xfrm>
        </p:grpSpPr>
        <p:sp>
          <p:nvSpPr>
            <p:cNvPr id="10" name="矩形 9"/>
            <p:cNvSpPr/>
            <p:nvPr/>
          </p:nvSpPr>
          <p:spPr>
            <a:xfrm>
              <a:off x="857224" y="1500174"/>
              <a:ext cx="357174" cy="461665"/>
            </a:xfrm>
            <a:prstGeom prst="rect">
              <a:avLst/>
            </a:prstGeom>
            <a:solidFill>
              <a:schemeClr val="accent5">
                <a:lumMod val="75000"/>
              </a:schemeClr>
            </a:solidFill>
          </p:spPr>
          <p:txBody>
            <a:bodyPr wrap="square">
              <a:spAutoFit/>
            </a:bodyPr>
            <a:lstStyle/>
            <a:p>
              <a:r>
                <a:rPr lang="en-US" altLang="zh-CN" sz="2400" b="1" dirty="0" smtClean="0">
                  <a:solidFill>
                    <a:schemeClr val="bg1"/>
                  </a:solidFill>
                </a:rPr>
                <a:t>1</a:t>
              </a:r>
              <a:endParaRPr lang="en-US" altLang="zh-CN" sz="2400" dirty="0" smtClean="0">
                <a:solidFill>
                  <a:schemeClr val="bg1"/>
                </a:solidFill>
              </a:endParaRPr>
            </a:p>
          </p:txBody>
        </p:sp>
        <p:sp>
          <p:nvSpPr>
            <p:cNvPr id="11" name="TextBox 10"/>
            <p:cNvSpPr txBox="1"/>
            <p:nvPr/>
          </p:nvSpPr>
          <p:spPr>
            <a:xfrm>
              <a:off x="1214414" y="1515421"/>
              <a:ext cx="6715172" cy="830997"/>
            </a:xfrm>
            <a:prstGeom prst="rect">
              <a:avLst/>
            </a:prstGeom>
            <a:noFill/>
          </p:spPr>
          <p:txBody>
            <a:bodyPr wrap="square" rtlCol="0">
              <a:spAutoFit/>
            </a:bodyPr>
            <a:lstStyle/>
            <a:p>
              <a:r>
                <a:rPr lang="en-US" altLang="zh-CN" sz="2400" dirty="0" smtClean="0">
                  <a:latin typeface="Arial" pitchFamily="34" charset="0"/>
                  <a:cs typeface="Arial" pitchFamily="34" charset="0"/>
                </a:rPr>
                <a:t>Read the program information below and answer the questions.</a:t>
              </a:r>
            </a:p>
          </p:txBody>
        </p:sp>
      </p:grpSp>
      <p:sp>
        <p:nvSpPr>
          <p:cNvPr id="7" name="TextBox 6"/>
          <p:cNvSpPr txBox="1"/>
          <p:nvPr/>
        </p:nvSpPr>
        <p:spPr>
          <a:xfrm>
            <a:off x="714348" y="1214422"/>
            <a:ext cx="1727717" cy="646331"/>
          </a:xfrm>
          <a:prstGeom prst="rect">
            <a:avLst/>
          </a:prstGeom>
          <a:noFill/>
        </p:spPr>
        <p:txBody>
          <a:bodyPr wrap="none" rtlCol="0">
            <a:spAutoFit/>
          </a:bodyPr>
          <a:lstStyle/>
          <a:p>
            <a:r>
              <a:rPr lang="en-US" altLang="zh-CN" sz="3600" b="1" u="sng" dirty="0" smtClean="0">
                <a:ln>
                  <a:solidFill>
                    <a:schemeClr val="accent5"/>
                  </a:solidFill>
                </a:ln>
                <a:solidFill>
                  <a:schemeClr val="accent5">
                    <a:lumMod val="75000"/>
                  </a:schemeClr>
                </a:solidFill>
              </a:rPr>
              <a:t>Viewing</a:t>
            </a:r>
            <a:endParaRPr lang="zh-CN" altLang="en-US" sz="3200" b="1" u="sng" dirty="0">
              <a:ln>
                <a:solidFill>
                  <a:schemeClr val="accent5"/>
                </a:solidFill>
              </a:ln>
              <a:solidFill>
                <a:schemeClr val="accent5">
                  <a:lumMod val="75000"/>
                </a:schemeClr>
              </a:solidFill>
            </a:endParaRPr>
          </a:p>
        </p:txBody>
      </p:sp>
      <p:grpSp>
        <p:nvGrpSpPr>
          <p:cNvPr id="3" name="组合 12"/>
          <p:cNvGrpSpPr/>
          <p:nvPr/>
        </p:nvGrpSpPr>
        <p:grpSpPr>
          <a:xfrm>
            <a:off x="714348" y="1785926"/>
            <a:ext cx="3929090" cy="553998"/>
            <a:chOff x="714348" y="1857364"/>
            <a:chExt cx="3929090" cy="553998"/>
          </a:xfrm>
        </p:grpSpPr>
        <p:sp>
          <p:nvSpPr>
            <p:cNvPr id="8" name="TextBox 7"/>
            <p:cNvSpPr txBox="1"/>
            <p:nvPr/>
          </p:nvSpPr>
          <p:spPr>
            <a:xfrm>
              <a:off x="714348" y="1857364"/>
              <a:ext cx="3929090" cy="553998"/>
            </a:xfrm>
            <a:prstGeom prst="rect">
              <a:avLst/>
            </a:prstGeom>
            <a:noFill/>
          </p:spPr>
          <p:txBody>
            <a:bodyPr wrap="square" rtlCol="0">
              <a:spAutoFit/>
            </a:bodyPr>
            <a:lstStyle/>
            <a:p>
              <a:r>
                <a:rPr lang="en-US" altLang="zh-CN" sz="3000" b="1" dirty="0" smtClean="0">
                  <a:solidFill>
                    <a:schemeClr val="accent5">
                      <a:lumMod val="75000"/>
                    </a:schemeClr>
                  </a:solidFill>
                </a:rPr>
                <a:t>BEFORE</a:t>
              </a:r>
              <a:r>
                <a:rPr lang="en-US" altLang="zh-CN" sz="3000" b="1" dirty="0" smtClean="0"/>
                <a:t>    you view</a:t>
              </a:r>
              <a:endParaRPr lang="zh-CN" altLang="en-US" sz="3000" b="1" dirty="0"/>
            </a:p>
          </p:txBody>
        </p:sp>
        <p:sp>
          <p:nvSpPr>
            <p:cNvPr id="9" name="直角三角形 8"/>
            <p:cNvSpPr/>
            <p:nvPr/>
          </p:nvSpPr>
          <p:spPr>
            <a:xfrm rot="13554830">
              <a:off x="2077669" y="2081807"/>
              <a:ext cx="144000" cy="144000"/>
            </a:xfrm>
            <a:prstGeom prst="rtTriangle">
              <a:avLst/>
            </a:prstGeom>
            <a:solidFill>
              <a:schemeClr val="accent5">
                <a:lumMod val="75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4" name="图片 13" descr="87699.gif">
            <a:hlinkClick r:id="rId2" action="ppaction://hlinksldjump"/>
          </p:cNvPr>
          <p:cNvPicPr>
            <a:picLocks noChangeAspect="1"/>
          </p:cNvPicPr>
          <p:nvPr/>
        </p:nvPicPr>
        <p:blipFill>
          <a:blip r:embed="rId3"/>
          <a:stretch>
            <a:fillRect/>
          </a:stretch>
        </p:blipFill>
        <p:spPr>
          <a:xfrm>
            <a:off x="8429652" y="6215082"/>
            <a:ext cx="466724" cy="466724"/>
          </a:xfrm>
          <a:prstGeom prst="rect">
            <a:avLst/>
          </a:prstGeom>
        </p:spPr>
      </p:pic>
      <p:sp>
        <p:nvSpPr>
          <p:cNvPr id="15" name="矩形 14"/>
          <p:cNvSpPr/>
          <p:nvPr/>
        </p:nvSpPr>
        <p:spPr>
          <a:xfrm>
            <a:off x="1214414" y="3214686"/>
            <a:ext cx="7429552" cy="3416320"/>
          </a:xfrm>
          <a:prstGeom prst="rect">
            <a:avLst/>
          </a:prstGeom>
        </p:spPr>
        <p:txBody>
          <a:bodyPr wrap="square">
            <a:spAutoFit/>
          </a:bodyPr>
          <a:lstStyle/>
          <a:p>
            <a:pPr marL="252000" indent="-324000"/>
            <a:r>
              <a:rPr lang="en-US" altLang="zh-CN" sz="2400" dirty="0" smtClean="0"/>
              <a:t>1 What do you think the children will do when their televisions and video games are taken away?</a:t>
            </a:r>
            <a:endParaRPr lang="en-US" altLang="zh-CN" sz="2400" i="1" dirty="0" smtClean="0">
              <a:solidFill>
                <a:srgbClr val="FF0000"/>
              </a:solidFill>
            </a:endParaRPr>
          </a:p>
          <a:p>
            <a:pPr marL="252000" indent="-324000"/>
            <a:r>
              <a:rPr lang="en-US" altLang="zh-CN" sz="2400" i="1" dirty="0" smtClean="0">
                <a:solidFill>
                  <a:srgbClr val="FF0000"/>
                </a:solidFill>
              </a:rPr>
              <a:t>    I think after televisions and video games are taken away, children’s attention will go to other indoor and outdoor activities. For indoor activities, they can play with toys, they can play cards, puzzles and so on; for outdoor activities, they can engage themselves in gardening, boating, camping etc. So without TV, children will have more interesting and fun things to do.</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
                                            <p:txEl>
                                              <p:pRg st="0" end="0"/>
                                            </p:txEl>
                                          </p:spTgt>
                                        </p:tgtEl>
                                        <p:attrNameLst>
                                          <p:attrName>style.visibility</p:attrName>
                                        </p:attrNameLst>
                                      </p:cBhvr>
                                      <p:to>
                                        <p:strVal val="visible"/>
                                      </p:to>
                                    </p:set>
                                    <p:animEffect transition="in" filter="fade">
                                      <p:cBhvr>
                                        <p:cTn id="12" dur="500"/>
                                        <p:tgtEl>
                                          <p:spTgt spid="1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nodeType="clickEffect">
                                  <p:stCondLst>
                                    <p:cond delay="0"/>
                                  </p:stCondLst>
                                  <p:childTnLst>
                                    <p:set>
                                      <p:cBhvr>
                                        <p:cTn id="16" dur="1" fill="hold">
                                          <p:stCondLst>
                                            <p:cond delay="0"/>
                                          </p:stCondLst>
                                        </p:cTn>
                                        <p:tgtEl>
                                          <p:spTgt spid="15">
                                            <p:txEl>
                                              <p:pRg st="1" end="1"/>
                                            </p:txEl>
                                          </p:spTgt>
                                        </p:tgtEl>
                                        <p:attrNameLst>
                                          <p:attrName>style.visibility</p:attrName>
                                        </p:attrNameLst>
                                      </p:cBhvr>
                                      <p:to>
                                        <p:strVal val="visible"/>
                                      </p:to>
                                    </p:set>
                                    <p:animEffect transition="in" filter="slide(fromBottom)">
                                      <p:cBhvr>
                                        <p:cTn id="17" dur="500"/>
                                        <p:tgtEl>
                                          <p:spTgt spid="1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
            <a:ext cx="9144000" cy="1142984"/>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361950"/>
            <a:r>
              <a:rPr lang="en-US" altLang="zh-CN" sz="4800" b="1" dirty="0" smtClean="0">
                <a:solidFill>
                  <a:schemeClr val="tx1"/>
                </a:solidFill>
                <a:latin typeface="+mj-lt"/>
                <a:ea typeface="微软雅黑" panose="020B0503020204020204" pitchFamily="34" charset="-122"/>
              </a:rPr>
              <a:t>Listening to the world</a:t>
            </a:r>
            <a:endParaRPr lang="zh-CN" altLang="en-US" sz="4800" b="1" dirty="0">
              <a:solidFill>
                <a:schemeClr val="tx1"/>
              </a:solidFill>
              <a:latin typeface="+mj-lt"/>
              <a:ea typeface="微软雅黑" panose="020B0503020204020204" pitchFamily="34" charset="-122"/>
            </a:endParaRPr>
          </a:p>
        </p:txBody>
      </p:sp>
      <p:grpSp>
        <p:nvGrpSpPr>
          <p:cNvPr id="2" name="组合 26"/>
          <p:cNvGrpSpPr/>
          <p:nvPr/>
        </p:nvGrpSpPr>
        <p:grpSpPr>
          <a:xfrm>
            <a:off x="785786" y="2380584"/>
            <a:ext cx="8143932" cy="846244"/>
            <a:chOff x="857224" y="1500174"/>
            <a:chExt cx="7072362" cy="846244"/>
          </a:xfrm>
        </p:grpSpPr>
        <p:sp>
          <p:nvSpPr>
            <p:cNvPr id="10" name="矩形 9"/>
            <p:cNvSpPr/>
            <p:nvPr/>
          </p:nvSpPr>
          <p:spPr>
            <a:xfrm>
              <a:off x="857224" y="1500174"/>
              <a:ext cx="357174" cy="461665"/>
            </a:xfrm>
            <a:prstGeom prst="rect">
              <a:avLst/>
            </a:prstGeom>
            <a:solidFill>
              <a:schemeClr val="accent5">
                <a:lumMod val="75000"/>
              </a:schemeClr>
            </a:solidFill>
          </p:spPr>
          <p:txBody>
            <a:bodyPr wrap="square">
              <a:spAutoFit/>
            </a:bodyPr>
            <a:lstStyle/>
            <a:p>
              <a:r>
                <a:rPr lang="en-US" altLang="zh-CN" sz="2400" b="1" dirty="0" smtClean="0">
                  <a:solidFill>
                    <a:schemeClr val="bg1"/>
                  </a:solidFill>
                </a:rPr>
                <a:t>1</a:t>
              </a:r>
              <a:endParaRPr lang="en-US" altLang="zh-CN" sz="2400" dirty="0" smtClean="0">
                <a:solidFill>
                  <a:schemeClr val="bg1"/>
                </a:solidFill>
              </a:endParaRPr>
            </a:p>
          </p:txBody>
        </p:sp>
        <p:sp>
          <p:nvSpPr>
            <p:cNvPr id="11" name="TextBox 10"/>
            <p:cNvSpPr txBox="1"/>
            <p:nvPr/>
          </p:nvSpPr>
          <p:spPr>
            <a:xfrm>
              <a:off x="1214414" y="1515421"/>
              <a:ext cx="6715172" cy="830997"/>
            </a:xfrm>
            <a:prstGeom prst="rect">
              <a:avLst/>
            </a:prstGeom>
            <a:noFill/>
          </p:spPr>
          <p:txBody>
            <a:bodyPr wrap="square" rtlCol="0">
              <a:spAutoFit/>
            </a:bodyPr>
            <a:lstStyle/>
            <a:p>
              <a:r>
                <a:rPr lang="en-US" altLang="zh-CN" sz="2400" dirty="0" smtClean="0">
                  <a:latin typeface="Arial" pitchFamily="34" charset="0"/>
                  <a:cs typeface="Arial" pitchFamily="34" charset="0"/>
                </a:rPr>
                <a:t>Read the program information below and answer the questions.</a:t>
              </a:r>
            </a:p>
          </p:txBody>
        </p:sp>
      </p:grpSp>
      <p:sp>
        <p:nvSpPr>
          <p:cNvPr id="7" name="TextBox 6"/>
          <p:cNvSpPr txBox="1"/>
          <p:nvPr/>
        </p:nvSpPr>
        <p:spPr>
          <a:xfrm>
            <a:off x="714348" y="1214422"/>
            <a:ext cx="1727717" cy="646331"/>
          </a:xfrm>
          <a:prstGeom prst="rect">
            <a:avLst/>
          </a:prstGeom>
          <a:noFill/>
        </p:spPr>
        <p:txBody>
          <a:bodyPr wrap="none" rtlCol="0">
            <a:spAutoFit/>
          </a:bodyPr>
          <a:lstStyle/>
          <a:p>
            <a:r>
              <a:rPr lang="en-US" altLang="zh-CN" sz="3600" b="1" u="sng" dirty="0" smtClean="0">
                <a:ln>
                  <a:solidFill>
                    <a:schemeClr val="accent5"/>
                  </a:solidFill>
                </a:ln>
                <a:solidFill>
                  <a:schemeClr val="accent5">
                    <a:lumMod val="75000"/>
                  </a:schemeClr>
                </a:solidFill>
              </a:rPr>
              <a:t>Viewing</a:t>
            </a:r>
            <a:endParaRPr lang="zh-CN" altLang="en-US" sz="3200" b="1" u="sng" dirty="0">
              <a:ln>
                <a:solidFill>
                  <a:schemeClr val="accent5"/>
                </a:solidFill>
              </a:ln>
              <a:solidFill>
                <a:schemeClr val="accent5">
                  <a:lumMod val="75000"/>
                </a:schemeClr>
              </a:solidFill>
            </a:endParaRPr>
          </a:p>
        </p:txBody>
      </p:sp>
      <p:grpSp>
        <p:nvGrpSpPr>
          <p:cNvPr id="3" name="组合 12"/>
          <p:cNvGrpSpPr/>
          <p:nvPr/>
        </p:nvGrpSpPr>
        <p:grpSpPr>
          <a:xfrm>
            <a:off x="714348" y="1785926"/>
            <a:ext cx="3929090" cy="553998"/>
            <a:chOff x="714348" y="1857364"/>
            <a:chExt cx="3929090" cy="553998"/>
          </a:xfrm>
        </p:grpSpPr>
        <p:sp>
          <p:nvSpPr>
            <p:cNvPr id="8" name="TextBox 7"/>
            <p:cNvSpPr txBox="1"/>
            <p:nvPr/>
          </p:nvSpPr>
          <p:spPr>
            <a:xfrm>
              <a:off x="714348" y="1857364"/>
              <a:ext cx="3929090" cy="553998"/>
            </a:xfrm>
            <a:prstGeom prst="rect">
              <a:avLst/>
            </a:prstGeom>
            <a:noFill/>
          </p:spPr>
          <p:txBody>
            <a:bodyPr wrap="square" rtlCol="0">
              <a:spAutoFit/>
            </a:bodyPr>
            <a:lstStyle/>
            <a:p>
              <a:r>
                <a:rPr lang="en-US" altLang="zh-CN" sz="3000" b="1" dirty="0" smtClean="0">
                  <a:solidFill>
                    <a:schemeClr val="accent5">
                      <a:lumMod val="75000"/>
                    </a:schemeClr>
                  </a:solidFill>
                </a:rPr>
                <a:t>BEFORE</a:t>
              </a:r>
              <a:r>
                <a:rPr lang="en-US" altLang="zh-CN" sz="3000" b="1" dirty="0" smtClean="0"/>
                <a:t>    you view</a:t>
              </a:r>
              <a:endParaRPr lang="zh-CN" altLang="en-US" sz="3000" b="1" dirty="0"/>
            </a:p>
          </p:txBody>
        </p:sp>
        <p:sp>
          <p:nvSpPr>
            <p:cNvPr id="9" name="直角三角形 8"/>
            <p:cNvSpPr/>
            <p:nvPr/>
          </p:nvSpPr>
          <p:spPr>
            <a:xfrm rot="13554830">
              <a:off x="2077669" y="2081807"/>
              <a:ext cx="144000" cy="144000"/>
            </a:xfrm>
            <a:prstGeom prst="rtTriangle">
              <a:avLst/>
            </a:prstGeom>
            <a:solidFill>
              <a:schemeClr val="accent5">
                <a:lumMod val="75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4" name="图片 13" descr="87699.gif">
            <a:hlinkClick r:id="rId2" action="ppaction://hlinksldjump"/>
          </p:cNvPr>
          <p:cNvPicPr>
            <a:picLocks noChangeAspect="1"/>
          </p:cNvPicPr>
          <p:nvPr/>
        </p:nvPicPr>
        <p:blipFill>
          <a:blip r:embed="rId3"/>
          <a:stretch>
            <a:fillRect/>
          </a:stretch>
        </p:blipFill>
        <p:spPr>
          <a:xfrm>
            <a:off x="8429652" y="6215082"/>
            <a:ext cx="466724" cy="466724"/>
          </a:xfrm>
          <a:prstGeom prst="rect">
            <a:avLst/>
          </a:prstGeom>
        </p:spPr>
      </p:pic>
      <p:sp>
        <p:nvSpPr>
          <p:cNvPr id="15" name="矩形 14"/>
          <p:cNvSpPr/>
          <p:nvPr/>
        </p:nvSpPr>
        <p:spPr>
          <a:xfrm>
            <a:off x="1214414" y="3143248"/>
            <a:ext cx="7500990" cy="3416320"/>
          </a:xfrm>
          <a:prstGeom prst="rect">
            <a:avLst/>
          </a:prstGeom>
        </p:spPr>
        <p:txBody>
          <a:bodyPr wrap="square">
            <a:spAutoFit/>
          </a:bodyPr>
          <a:lstStyle/>
          <a:p>
            <a:pPr marL="252000" indent="-324000"/>
            <a:r>
              <a:rPr lang="en-US" altLang="zh-CN" sz="2400" dirty="0" smtClean="0"/>
              <a:t>2 How do you think the parents will feel during the experiment? </a:t>
            </a:r>
            <a:endParaRPr lang="en-US" altLang="zh-CN" sz="2400" i="1" dirty="0" smtClean="0">
              <a:solidFill>
                <a:srgbClr val="FF0000"/>
              </a:solidFill>
            </a:endParaRPr>
          </a:p>
          <a:p>
            <a:pPr marL="252000" indent="-324000"/>
            <a:r>
              <a:rPr lang="en-US" altLang="zh-CN" sz="2400" i="1" dirty="0" smtClean="0">
                <a:solidFill>
                  <a:srgbClr val="FF0000"/>
                </a:solidFill>
              </a:rPr>
              <a:t>    Maybe at the very beginning, the kids will feel bored and uncomfortable, and the parents have to spend more time playing with the kids. But with the going of the experiment, when the parents find most kids can adjust themselves to the new life very well, and there is more laughter and happiness derived from the absence of TV, the parents may feel relieved.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animEffect transition="in" filter="fade">
                                      <p:cBhvr>
                                        <p:cTn id="7" dur="500"/>
                                        <p:tgtEl>
                                          <p:spTgt spid="1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nodeType="clickEffect">
                                  <p:stCondLst>
                                    <p:cond delay="0"/>
                                  </p:stCondLst>
                                  <p:childTnLst>
                                    <p:set>
                                      <p:cBhvr>
                                        <p:cTn id="11" dur="1" fill="hold">
                                          <p:stCondLst>
                                            <p:cond delay="0"/>
                                          </p:stCondLst>
                                        </p:cTn>
                                        <p:tgtEl>
                                          <p:spTgt spid="15">
                                            <p:txEl>
                                              <p:pRg st="1" end="1"/>
                                            </p:txEl>
                                          </p:spTgt>
                                        </p:tgtEl>
                                        <p:attrNameLst>
                                          <p:attrName>style.visibility</p:attrName>
                                        </p:attrNameLst>
                                      </p:cBhvr>
                                      <p:to>
                                        <p:strVal val="visible"/>
                                      </p:to>
                                    </p:set>
                                    <p:animEffect transition="in" filter="slide(fromBottom)">
                                      <p:cBhvr>
                                        <p:cTn id="12" dur="500"/>
                                        <p:tgtEl>
                                          <p:spTgt spid="1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
            <a:ext cx="9144000" cy="114298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361950"/>
            <a:endParaRPr lang="en-US" altLang="zh-CN" sz="4800" b="1" dirty="0" smtClean="0">
              <a:solidFill>
                <a:schemeClr val="tx1"/>
              </a:solidFill>
              <a:ea typeface="微软雅黑" panose="020B0503020204020204" pitchFamily="34" charset="-122"/>
            </a:endParaRPr>
          </a:p>
          <a:p>
            <a:pPr indent="361950"/>
            <a:r>
              <a:rPr lang="en-US" altLang="zh-CN" sz="4800" b="1" dirty="0" smtClean="0">
                <a:solidFill>
                  <a:schemeClr val="tx1"/>
                </a:solidFill>
                <a:ea typeface="微软雅黑" panose="020B0503020204020204" pitchFamily="34" charset="-122"/>
              </a:rPr>
              <a:t>Opening up </a:t>
            </a:r>
            <a:endParaRPr lang="zh-CN" altLang="en-US" sz="4800" b="1" dirty="0" smtClean="0">
              <a:solidFill>
                <a:schemeClr val="tx1"/>
              </a:solidFill>
              <a:ea typeface="微软雅黑" panose="020B0503020204020204" pitchFamily="34" charset="-122"/>
            </a:endParaRPr>
          </a:p>
          <a:p>
            <a:pPr indent="361950"/>
            <a:endParaRPr lang="zh-CN" altLang="en-US" sz="4800" b="1" dirty="0">
              <a:solidFill>
                <a:schemeClr val="tx1"/>
              </a:solidFill>
              <a:latin typeface="+mj-lt"/>
              <a:ea typeface="微软雅黑" panose="020B0503020204020204" pitchFamily="34" charset="-122"/>
            </a:endParaRPr>
          </a:p>
        </p:txBody>
      </p:sp>
      <p:grpSp>
        <p:nvGrpSpPr>
          <p:cNvPr id="2" name="组合 26"/>
          <p:cNvGrpSpPr/>
          <p:nvPr/>
        </p:nvGrpSpPr>
        <p:grpSpPr>
          <a:xfrm>
            <a:off x="785786" y="1357298"/>
            <a:ext cx="7072362" cy="461665"/>
            <a:chOff x="857224" y="1500174"/>
            <a:chExt cx="7072362" cy="461665"/>
          </a:xfrm>
        </p:grpSpPr>
        <p:sp>
          <p:nvSpPr>
            <p:cNvPr id="29" name="矩形 28"/>
            <p:cNvSpPr/>
            <p:nvPr/>
          </p:nvSpPr>
          <p:spPr>
            <a:xfrm>
              <a:off x="857224" y="1500174"/>
              <a:ext cx="357174" cy="461665"/>
            </a:xfrm>
            <a:prstGeom prst="rect">
              <a:avLst/>
            </a:prstGeom>
            <a:solidFill>
              <a:schemeClr val="accent5">
                <a:lumMod val="75000"/>
              </a:schemeClr>
            </a:solidFill>
          </p:spPr>
          <p:txBody>
            <a:bodyPr wrap="square">
              <a:spAutoFit/>
            </a:bodyPr>
            <a:lstStyle/>
            <a:p>
              <a:r>
                <a:rPr lang="en-US" altLang="zh-CN" sz="2400" b="1" dirty="0" smtClean="0">
                  <a:solidFill>
                    <a:schemeClr val="bg1"/>
                  </a:solidFill>
                </a:rPr>
                <a:t>1</a:t>
              </a:r>
              <a:endParaRPr lang="en-US" altLang="zh-CN" sz="2400" dirty="0" smtClean="0">
                <a:solidFill>
                  <a:schemeClr val="bg1"/>
                </a:solidFill>
              </a:endParaRPr>
            </a:p>
          </p:txBody>
        </p:sp>
        <p:sp>
          <p:nvSpPr>
            <p:cNvPr id="30" name="TextBox 29"/>
            <p:cNvSpPr txBox="1"/>
            <p:nvPr/>
          </p:nvSpPr>
          <p:spPr>
            <a:xfrm>
              <a:off x="1214414" y="1500174"/>
              <a:ext cx="6715172" cy="461665"/>
            </a:xfrm>
            <a:prstGeom prst="rect">
              <a:avLst/>
            </a:prstGeom>
            <a:noFill/>
          </p:spPr>
          <p:txBody>
            <a:bodyPr wrap="square" rtlCol="0">
              <a:spAutoFit/>
            </a:bodyPr>
            <a:lstStyle/>
            <a:p>
              <a:r>
                <a:rPr lang="en-US" altLang="zh-CN" sz="2400" dirty="0" smtClean="0">
                  <a:latin typeface="Arial" pitchFamily="34" charset="0"/>
                  <a:cs typeface="Arial" pitchFamily="34" charset="0"/>
                </a:rPr>
                <a:t>Work in pairs and discuss the questions.</a:t>
              </a:r>
              <a:endParaRPr lang="zh-CN" altLang="en-US" sz="2400" dirty="0">
                <a:latin typeface="Arial" pitchFamily="34" charset="0"/>
                <a:cs typeface="Arial" pitchFamily="34" charset="0"/>
              </a:endParaRPr>
            </a:p>
          </p:txBody>
        </p:sp>
      </p:grpSp>
      <p:pic>
        <p:nvPicPr>
          <p:cNvPr id="49" name="图片 48" descr="87699.gif">
            <a:hlinkClick r:id="rId2" action="ppaction://hlinksldjump"/>
          </p:cNvPr>
          <p:cNvPicPr>
            <a:picLocks noChangeAspect="1"/>
          </p:cNvPicPr>
          <p:nvPr/>
        </p:nvPicPr>
        <p:blipFill>
          <a:blip r:embed="rId3"/>
          <a:stretch>
            <a:fillRect/>
          </a:stretch>
        </p:blipFill>
        <p:spPr>
          <a:xfrm>
            <a:off x="8429652" y="6215082"/>
            <a:ext cx="466724" cy="466724"/>
          </a:xfrm>
          <a:prstGeom prst="rect">
            <a:avLst/>
          </a:prstGeom>
        </p:spPr>
      </p:pic>
      <p:sp>
        <p:nvSpPr>
          <p:cNvPr id="9" name="TextBox 8"/>
          <p:cNvSpPr txBox="1"/>
          <p:nvPr/>
        </p:nvSpPr>
        <p:spPr>
          <a:xfrm>
            <a:off x="928662" y="1857364"/>
            <a:ext cx="7715304" cy="1569660"/>
          </a:xfrm>
          <a:prstGeom prst="rect">
            <a:avLst/>
          </a:prstGeom>
          <a:noFill/>
        </p:spPr>
        <p:txBody>
          <a:bodyPr wrap="square" rtlCol="0">
            <a:spAutoFit/>
          </a:bodyPr>
          <a:lstStyle/>
          <a:p>
            <a:pPr marL="252000" indent="-324000"/>
            <a:r>
              <a:rPr lang="en-US" altLang="zh-CN" sz="2400" dirty="0" smtClean="0"/>
              <a:t>	How often do you and your partner do these things? Write O for </a:t>
            </a:r>
            <a:r>
              <a:rPr lang="en-US" altLang="zh-CN" sz="2400" i="1" dirty="0" smtClean="0"/>
              <a:t>often, S for sometimes or N for never. Then discuss your answers with your partner.</a:t>
            </a:r>
          </a:p>
          <a:p>
            <a:pPr marL="252000" indent="-324000"/>
            <a:endParaRPr lang="zh-CN" altLang="en-US" sz="2400" dirty="0"/>
          </a:p>
        </p:txBody>
      </p:sp>
      <p:sp>
        <p:nvSpPr>
          <p:cNvPr id="19" name="矩形 18"/>
          <p:cNvSpPr/>
          <p:nvPr/>
        </p:nvSpPr>
        <p:spPr>
          <a:xfrm>
            <a:off x="1214414" y="3275958"/>
            <a:ext cx="6858048" cy="830997"/>
          </a:xfrm>
          <a:prstGeom prst="rect">
            <a:avLst/>
          </a:prstGeom>
        </p:spPr>
        <p:txBody>
          <a:bodyPr wrap="square">
            <a:spAutoFit/>
          </a:bodyPr>
          <a:lstStyle/>
          <a:p>
            <a:r>
              <a:rPr lang="en-US" altLang="zh-CN" sz="2400" dirty="0" smtClean="0"/>
              <a:t>____ Sending a postcard</a:t>
            </a:r>
          </a:p>
          <a:p>
            <a:endParaRPr lang="en-US" altLang="zh-CN" sz="2400" i="1" dirty="0" smtClean="0">
              <a:solidFill>
                <a:srgbClr val="FF0000"/>
              </a:solidFill>
            </a:endParaRPr>
          </a:p>
        </p:txBody>
      </p:sp>
      <p:sp>
        <p:nvSpPr>
          <p:cNvPr id="10" name="TextBox 9"/>
          <p:cNvSpPr txBox="1"/>
          <p:nvPr/>
        </p:nvSpPr>
        <p:spPr>
          <a:xfrm>
            <a:off x="1428728" y="3213557"/>
            <a:ext cx="357190" cy="584775"/>
          </a:xfrm>
          <a:prstGeom prst="rect">
            <a:avLst/>
          </a:prstGeom>
          <a:noFill/>
        </p:spPr>
        <p:txBody>
          <a:bodyPr wrap="square" rtlCol="0">
            <a:spAutoFit/>
          </a:bodyPr>
          <a:lstStyle/>
          <a:p>
            <a:r>
              <a:rPr lang="en-US" altLang="zh-CN" sz="3200" b="1" dirty="0" smtClean="0">
                <a:solidFill>
                  <a:srgbClr val="FF0000"/>
                </a:solidFill>
              </a:rPr>
              <a:t>S</a:t>
            </a:r>
            <a:endParaRPr lang="zh-CN" altLang="en-US" sz="3200" b="1" dirty="0">
              <a:solidFill>
                <a:srgbClr val="FF0000"/>
              </a:solidFill>
            </a:endParaRPr>
          </a:p>
        </p:txBody>
      </p:sp>
      <p:sp>
        <p:nvSpPr>
          <p:cNvPr id="11" name="矩形 10"/>
          <p:cNvSpPr/>
          <p:nvPr/>
        </p:nvSpPr>
        <p:spPr>
          <a:xfrm>
            <a:off x="1214414" y="4071942"/>
            <a:ext cx="6215106" cy="1569660"/>
          </a:xfrm>
          <a:prstGeom prst="rect">
            <a:avLst/>
          </a:prstGeom>
        </p:spPr>
        <p:txBody>
          <a:bodyPr wrap="square">
            <a:spAutoFit/>
          </a:bodyPr>
          <a:lstStyle/>
          <a:p>
            <a:r>
              <a:rPr lang="en-US" altLang="zh-CN" sz="2400" i="1" dirty="0" smtClean="0">
                <a:solidFill>
                  <a:srgbClr val="FF0000"/>
                </a:solidFill>
              </a:rPr>
              <a:t>Nowadays, people seldom write letters or send postcards. I’m no exception. Only when I am off to a new and wonderful place will I send souvenir postcards to my family and friends.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slide(fromBottom)">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500" fill="hold"/>
                                        <p:tgtEl>
                                          <p:spTgt spid="10"/>
                                        </p:tgtEl>
                                        <p:attrNameLst>
                                          <p:attrName>ppt_x</p:attrName>
                                        </p:attrNameLst>
                                      </p:cBhvr>
                                      <p:tavLst>
                                        <p:tav tm="0">
                                          <p:val>
                                            <p:strVal val="#ppt_x"/>
                                          </p:val>
                                        </p:tav>
                                        <p:tav tm="100000">
                                          <p:val>
                                            <p:strVal val="#ppt_x"/>
                                          </p:val>
                                        </p:tav>
                                      </p:tavLst>
                                    </p:anim>
                                    <p:anim calcmode="lin" valueType="num">
                                      <p:cBhvr additive="base">
                                        <p:cTn id="13"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
            <a:ext cx="9144000" cy="1142984"/>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361950"/>
            <a:r>
              <a:rPr lang="en-US" altLang="zh-CN" sz="4800" b="1" dirty="0" smtClean="0">
                <a:solidFill>
                  <a:schemeClr val="tx1"/>
                </a:solidFill>
                <a:latin typeface="+mj-lt"/>
                <a:ea typeface="微软雅黑" panose="020B0503020204020204" pitchFamily="34" charset="-122"/>
              </a:rPr>
              <a:t>Listening to the world</a:t>
            </a:r>
            <a:endParaRPr lang="zh-CN" altLang="en-US" sz="4800" b="1" dirty="0">
              <a:solidFill>
                <a:schemeClr val="tx1"/>
              </a:solidFill>
              <a:latin typeface="+mj-lt"/>
              <a:ea typeface="微软雅黑" panose="020B0503020204020204" pitchFamily="34" charset="-122"/>
            </a:endParaRPr>
          </a:p>
        </p:txBody>
      </p:sp>
      <p:grpSp>
        <p:nvGrpSpPr>
          <p:cNvPr id="2" name="组合 26"/>
          <p:cNvGrpSpPr/>
          <p:nvPr/>
        </p:nvGrpSpPr>
        <p:grpSpPr>
          <a:xfrm>
            <a:off x="785786" y="2380584"/>
            <a:ext cx="8143932" cy="476912"/>
            <a:chOff x="857224" y="1500174"/>
            <a:chExt cx="7072362" cy="476912"/>
          </a:xfrm>
        </p:grpSpPr>
        <p:sp>
          <p:nvSpPr>
            <p:cNvPr id="10" name="矩形 9"/>
            <p:cNvSpPr/>
            <p:nvPr/>
          </p:nvSpPr>
          <p:spPr>
            <a:xfrm>
              <a:off x="857224" y="1500174"/>
              <a:ext cx="357174" cy="461665"/>
            </a:xfrm>
            <a:prstGeom prst="rect">
              <a:avLst/>
            </a:prstGeom>
            <a:solidFill>
              <a:schemeClr val="accent5">
                <a:lumMod val="75000"/>
              </a:schemeClr>
            </a:solidFill>
          </p:spPr>
          <p:txBody>
            <a:bodyPr wrap="square">
              <a:spAutoFit/>
            </a:bodyPr>
            <a:lstStyle/>
            <a:p>
              <a:r>
                <a:rPr lang="en-US" altLang="zh-CN" sz="2400" b="1" dirty="0" smtClean="0">
                  <a:solidFill>
                    <a:schemeClr val="bg1"/>
                  </a:solidFill>
                </a:rPr>
                <a:t>2</a:t>
              </a:r>
              <a:endParaRPr lang="en-US" altLang="zh-CN" sz="2400" dirty="0" smtClean="0">
                <a:solidFill>
                  <a:schemeClr val="bg1"/>
                </a:solidFill>
              </a:endParaRPr>
            </a:p>
          </p:txBody>
        </p:sp>
        <p:sp>
          <p:nvSpPr>
            <p:cNvPr id="11" name="TextBox 10"/>
            <p:cNvSpPr txBox="1"/>
            <p:nvPr/>
          </p:nvSpPr>
          <p:spPr>
            <a:xfrm>
              <a:off x="1214414" y="1515421"/>
              <a:ext cx="6715172" cy="461665"/>
            </a:xfrm>
            <a:prstGeom prst="rect">
              <a:avLst/>
            </a:prstGeom>
            <a:noFill/>
          </p:spPr>
          <p:txBody>
            <a:bodyPr wrap="square" rtlCol="0">
              <a:spAutoFit/>
            </a:bodyPr>
            <a:lstStyle/>
            <a:p>
              <a:r>
                <a:rPr lang="en-US" altLang="zh-CN" sz="2400" dirty="0" smtClean="0">
                  <a:latin typeface="Arial" pitchFamily="34" charset="0"/>
                  <a:cs typeface="Arial" pitchFamily="34" charset="0"/>
                </a:rPr>
                <a:t>Watch the video clip and check the true statements.</a:t>
              </a:r>
            </a:p>
          </p:txBody>
        </p:sp>
      </p:grpSp>
      <p:sp>
        <p:nvSpPr>
          <p:cNvPr id="7" name="TextBox 6"/>
          <p:cNvSpPr txBox="1"/>
          <p:nvPr/>
        </p:nvSpPr>
        <p:spPr>
          <a:xfrm>
            <a:off x="714348" y="1214422"/>
            <a:ext cx="1727717" cy="646331"/>
          </a:xfrm>
          <a:prstGeom prst="rect">
            <a:avLst/>
          </a:prstGeom>
          <a:noFill/>
        </p:spPr>
        <p:txBody>
          <a:bodyPr wrap="none" rtlCol="0">
            <a:spAutoFit/>
          </a:bodyPr>
          <a:lstStyle/>
          <a:p>
            <a:r>
              <a:rPr lang="en-US" altLang="zh-CN" sz="3600" b="1" u="sng" dirty="0" smtClean="0">
                <a:ln>
                  <a:solidFill>
                    <a:schemeClr val="accent5"/>
                  </a:solidFill>
                </a:ln>
                <a:solidFill>
                  <a:schemeClr val="accent5">
                    <a:lumMod val="75000"/>
                  </a:schemeClr>
                </a:solidFill>
              </a:rPr>
              <a:t>Viewing</a:t>
            </a:r>
            <a:endParaRPr lang="zh-CN" altLang="en-US" sz="3200" b="1" u="sng" dirty="0">
              <a:ln>
                <a:solidFill>
                  <a:schemeClr val="accent5"/>
                </a:solidFill>
              </a:ln>
              <a:solidFill>
                <a:schemeClr val="accent5">
                  <a:lumMod val="75000"/>
                </a:schemeClr>
              </a:solidFill>
            </a:endParaRPr>
          </a:p>
        </p:txBody>
      </p:sp>
      <p:grpSp>
        <p:nvGrpSpPr>
          <p:cNvPr id="3" name="组合 12"/>
          <p:cNvGrpSpPr/>
          <p:nvPr/>
        </p:nvGrpSpPr>
        <p:grpSpPr>
          <a:xfrm>
            <a:off x="714348" y="1785926"/>
            <a:ext cx="3929090" cy="553998"/>
            <a:chOff x="714348" y="1857364"/>
            <a:chExt cx="3929090" cy="553998"/>
          </a:xfrm>
        </p:grpSpPr>
        <p:sp>
          <p:nvSpPr>
            <p:cNvPr id="8" name="TextBox 7"/>
            <p:cNvSpPr txBox="1"/>
            <p:nvPr/>
          </p:nvSpPr>
          <p:spPr>
            <a:xfrm>
              <a:off x="714348" y="1857364"/>
              <a:ext cx="3929090" cy="553998"/>
            </a:xfrm>
            <a:prstGeom prst="rect">
              <a:avLst/>
            </a:prstGeom>
            <a:noFill/>
          </p:spPr>
          <p:txBody>
            <a:bodyPr wrap="square" rtlCol="0">
              <a:spAutoFit/>
            </a:bodyPr>
            <a:lstStyle/>
            <a:p>
              <a:r>
                <a:rPr lang="en-US" altLang="zh-CN" sz="3000" b="1" dirty="0" smtClean="0">
                  <a:solidFill>
                    <a:schemeClr val="accent5">
                      <a:lumMod val="75000"/>
                    </a:schemeClr>
                  </a:solidFill>
                </a:rPr>
                <a:t>WHILE</a:t>
              </a:r>
              <a:r>
                <a:rPr lang="en-US" altLang="zh-CN" sz="3000" b="1" dirty="0" smtClean="0"/>
                <a:t>    you view</a:t>
              </a:r>
              <a:endParaRPr lang="zh-CN" altLang="en-US" sz="3000" b="1" dirty="0"/>
            </a:p>
          </p:txBody>
        </p:sp>
        <p:sp>
          <p:nvSpPr>
            <p:cNvPr id="9" name="直角三角形 8"/>
            <p:cNvSpPr/>
            <p:nvPr/>
          </p:nvSpPr>
          <p:spPr>
            <a:xfrm rot="13554830">
              <a:off x="1815729" y="2081807"/>
              <a:ext cx="144000" cy="144000"/>
            </a:xfrm>
            <a:prstGeom prst="rtTriangle">
              <a:avLst/>
            </a:prstGeom>
            <a:solidFill>
              <a:schemeClr val="accent5">
                <a:lumMod val="75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4" name="图片 13" descr="87699.gif">
            <a:hlinkClick r:id="rId2" action="ppaction://hlinksldjump"/>
          </p:cNvPr>
          <p:cNvPicPr>
            <a:picLocks noChangeAspect="1"/>
          </p:cNvPicPr>
          <p:nvPr/>
        </p:nvPicPr>
        <p:blipFill>
          <a:blip r:embed="rId3"/>
          <a:stretch>
            <a:fillRect/>
          </a:stretch>
        </p:blipFill>
        <p:spPr>
          <a:xfrm>
            <a:off x="8429652" y="6215082"/>
            <a:ext cx="466724" cy="466724"/>
          </a:xfrm>
          <a:prstGeom prst="rect">
            <a:avLst/>
          </a:prstGeom>
        </p:spPr>
      </p:pic>
      <p:sp>
        <p:nvSpPr>
          <p:cNvPr id="12" name="矩形 11"/>
          <p:cNvSpPr/>
          <p:nvPr/>
        </p:nvSpPr>
        <p:spPr>
          <a:xfrm>
            <a:off x="1142976" y="2928934"/>
            <a:ext cx="7500990" cy="3046988"/>
          </a:xfrm>
          <a:prstGeom prst="rect">
            <a:avLst/>
          </a:prstGeom>
        </p:spPr>
        <p:txBody>
          <a:bodyPr wrap="square">
            <a:spAutoFit/>
          </a:bodyPr>
          <a:lstStyle/>
          <a:p>
            <a:pPr marL="641350" indent="-749300"/>
            <a:r>
              <a:rPr lang="en-US" altLang="zh-CN" sz="2400" dirty="0" smtClean="0"/>
              <a:t>☐ 1 Some people believe that children who watch too much TV get fat.</a:t>
            </a:r>
          </a:p>
          <a:p>
            <a:pPr marL="641350" indent="-749300"/>
            <a:endParaRPr lang="en-US" altLang="zh-CN" sz="2400" dirty="0" smtClean="0"/>
          </a:p>
          <a:p>
            <a:pPr marL="641350" indent="-749300"/>
            <a:r>
              <a:rPr lang="en-US" altLang="zh-CN" sz="2400" dirty="0" smtClean="0"/>
              <a:t>☐ 2 The program </a:t>
            </a:r>
            <a:r>
              <a:rPr lang="en-US" altLang="zh-CN" sz="2400" i="1" dirty="0" smtClean="0"/>
              <a:t>Panorama went to a secondary school in Manchester.</a:t>
            </a:r>
            <a:r>
              <a:rPr lang="en-US" altLang="zh-CN" sz="2400" dirty="0" smtClean="0"/>
              <a:t> </a:t>
            </a:r>
            <a:endParaRPr lang="en-US" altLang="zh-CN" sz="2400" i="1" dirty="0" smtClean="0"/>
          </a:p>
          <a:p>
            <a:pPr marL="641350" indent="-749300"/>
            <a:endParaRPr lang="en-US" altLang="zh-CN" sz="2400" dirty="0" smtClean="0"/>
          </a:p>
          <a:p>
            <a:pPr marL="641350" indent="-749300">
              <a:tabLst>
                <a:tab pos="622300" algn="l"/>
              </a:tabLst>
            </a:pPr>
            <a:r>
              <a:rPr lang="en-US" altLang="zh-CN" sz="2400" dirty="0" smtClean="0"/>
              <a:t>☐ 3 The children were given a camera to record what would happen. </a:t>
            </a:r>
          </a:p>
        </p:txBody>
      </p:sp>
      <p:sp>
        <p:nvSpPr>
          <p:cNvPr id="13" name="矩形 12"/>
          <p:cNvSpPr/>
          <p:nvPr/>
        </p:nvSpPr>
        <p:spPr>
          <a:xfrm>
            <a:off x="1214414" y="2988231"/>
            <a:ext cx="300082" cy="369331"/>
          </a:xfrm>
          <a:prstGeom prst="rect">
            <a:avLst/>
          </a:prstGeom>
        </p:spPr>
        <p:txBody>
          <a:bodyPr wrap="none">
            <a:spAutoFit/>
          </a:bodyPr>
          <a:lstStyle/>
          <a:p>
            <a:r>
              <a:rPr lang="zh-CN" altLang="en-US" b="1" dirty="0" smtClean="0">
                <a:solidFill>
                  <a:srgbClr val="FF0000"/>
                </a:solidFill>
              </a:rPr>
              <a:t>√</a:t>
            </a:r>
            <a:endParaRPr lang="zh-CN" altLang="en-US" b="1" dirty="0">
              <a:solidFill>
                <a:srgbClr val="FF0000"/>
              </a:solidFill>
            </a:endParaRPr>
          </a:p>
        </p:txBody>
      </p:sp>
      <p:sp>
        <p:nvSpPr>
          <p:cNvPr id="17" name="TextBox 16"/>
          <p:cNvSpPr txBox="1"/>
          <p:nvPr/>
        </p:nvSpPr>
        <p:spPr>
          <a:xfrm>
            <a:off x="1785918" y="4378332"/>
            <a:ext cx="7358082" cy="830997"/>
          </a:xfrm>
          <a:prstGeom prst="rect">
            <a:avLst/>
          </a:prstGeom>
          <a:noFill/>
        </p:spPr>
        <p:txBody>
          <a:bodyPr wrap="square" rtlCol="0">
            <a:spAutoFit/>
          </a:bodyPr>
          <a:lstStyle/>
          <a:p>
            <a:r>
              <a:rPr lang="en-US" altLang="zh-CN" sz="2400" i="1" dirty="0" smtClean="0">
                <a:solidFill>
                  <a:srgbClr val="FF0000"/>
                </a:solidFill>
              </a:rPr>
              <a:t>	          (The program Panorama went to a primary  school in Manchester.)</a:t>
            </a:r>
            <a:endParaRPr lang="zh-CN" altLang="en-US" i="1" dirty="0">
              <a:solidFill>
                <a:srgbClr val="FF0000"/>
              </a:solidFill>
            </a:endParaRPr>
          </a:p>
        </p:txBody>
      </p:sp>
      <p:sp>
        <p:nvSpPr>
          <p:cNvPr id="18" name="TextBox 17"/>
          <p:cNvSpPr txBox="1"/>
          <p:nvPr/>
        </p:nvSpPr>
        <p:spPr>
          <a:xfrm>
            <a:off x="1785918" y="5488861"/>
            <a:ext cx="7286676" cy="830997"/>
          </a:xfrm>
          <a:prstGeom prst="rect">
            <a:avLst/>
          </a:prstGeom>
          <a:noFill/>
        </p:spPr>
        <p:txBody>
          <a:bodyPr wrap="square" rtlCol="0">
            <a:spAutoFit/>
          </a:bodyPr>
          <a:lstStyle/>
          <a:p>
            <a:r>
              <a:rPr lang="en-US" altLang="zh-CN" sz="2400" dirty="0" smtClean="0">
                <a:solidFill>
                  <a:srgbClr val="FF0000"/>
                </a:solidFill>
              </a:rPr>
              <a:t>		  </a:t>
            </a:r>
            <a:r>
              <a:rPr lang="en-US" altLang="zh-CN" sz="2400" i="1" dirty="0" smtClean="0">
                <a:solidFill>
                  <a:srgbClr val="FF0000"/>
                </a:solidFill>
              </a:rPr>
              <a:t>(Each family was given a camera to film what would happen.)</a:t>
            </a:r>
            <a:endParaRPr lang="zh-CN" altLang="en-US" i="1"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3"/>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2" presetClass="entr" presetSubtype="4" fill="hold" grpId="0" nodeType="click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slide(fromBottom)">
                                      <p:cBhvr>
                                        <p:cTn id="20" dur="500"/>
                                        <p:tgtEl>
                                          <p:spTgt spid="17"/>
                                        </p:tgtEl>
                                      </p:cBhvr>
                                    </p:animEffect>
                                  </p:childTnLst>
                                </p:cTn>
                              </p:par>
                            </p:childTnLst>
                          </p:cTn>
                        </p:par>
                      </p:childTnLst>
                    </p:cTn>
                  </p:par>
                  <p:par>
                    <p:cTn id="21" fill="hold">
                      <p:stCondLst>
                        <p:cond delay="indefinite"/>
                      </p:stCondLst>
                      <p:childTnLst>
                        <p:par>
                          <p:cTn id="22" fill="hold">
                            <p:stCondLst>
                              <p:cond delay="0"/>
                            </p:stCondLst>
                            <p:childTnLst>
                              <p:par>
                                <p:cTn id="23" presetID="12" presetClass="entr" presetSubtype="4" fill="hold" grpId="0" nodeType="click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slide(fromBottom)">
                                      <p:cBhvr>
                                        <p:cTn id="25"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7" grpId="0"/>
      <p:bldP spid="18"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
            <a:ext cx="9144000" cy="1142984"/>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361950"/>
            <a:r>
              <a:rPr lang="en-US" altLang="zh-CN" sz="4800" b="1" dirty="0" smtClean="0">
                <a:solidFill>
                  <a:schemeClr val="tx1"/>
                </a:solidFill>
                <a:latin typeface="+mj-lt"/>
                <a:ea typeface="微软雅黑" panose="020B0503020204020204" pitchFamily="34" charset="-122"/>
              </a:rPr>
              <a:t>Listening to the world</a:t>
            </a:r>
            <a:endParaRPr lang="zh-CN" altLang="en-US" sz="4800" b="1" dirty="0">
              <a:solidFill>
                <a:schemeClr val="tx1"/>
              </a:solidFill>
              <a:latin typeface="+mj-lt"/>
              <a:ea typeface="微软雅黑" panose="020B0503020204020204" pitchFamily="34" charset="-122"/>
            </a:endParaRPr>
          </a:p>
        </p:txBody>
      </p:sp>
      <p:grpSp>
        <p:nvGrpSpPr>
          <p:cNvPr id="2" name="组合 26"/>
          <p:cNvGrpSpPr/>
          <p:nvPr/>
        </p:nvGrpSpPr>
        <p:grpSpPr>
          <a:xfrm>
            <a:off x="785786" y="2380584"/>
            <a:ext cx="8143932" cy="476912"/>
            <a:chOff x="857224" y="1500174"/>
            <a:chExt cx="7072362" cy="476912"/>
          </a:xfrm>
        </p:grpSpPr>
        <p:sp>
          <p:nvSpPr>
            <p:cNvPr id="10" name="矩形 9"/>
            <p:cNvSpPr/>
            <p:nvPr/>
          </p:nvSpPr>
          <p:spPr>
            <a:xfrm>
              <a:off x="857224" y="1500174"/>
              <a:ext cx="357174" cy="461665"/>
            </a:xfrm>
            <a:prstGeom prst="rect">
              <a:avLst/>
            </a:prstGeom>
            <a:solidFill>
              <a:schemeClr val="accent5">
                <a:lumMod val="75000"/>
              </a:schemeClr>
            </a:solidFill>
          </p:spPr>
          <p:txBody>
            <a:bodyPr wrap="square">
              <a:spAutoFit/>
            </a:bodyPr>
            <a:lstStyle/>
            <a:p>
              <a:r>
                <a:rPr lang="en-US" altLang="zh-CN" sz="2400" b="1" dirty="0" smtClean="0">
                  <a:solidFill>
                    <a:schemeClr val="bg1"/>
                  </a:solidFill>
                </a:rPr>
                <a:t>2</a:t>
              </a:r>
              <a:endParaRPr lang="en-US" altLang="zh-CN" sz="2400" dirty="0" smtClean="0">
                <a:solidFill>
                  <a:schemeClr val="bg1"/>
                </a:solidFill>
              </a:endParaRPr>
            </a:p>
          </p:txBody>
        </p:sp>
        <p:sp>
          <p:nvSpPr>
            <p:cNvPr id="11" name="TextBox 10"/>
            <p:cNvSpPr txBox="1"/>
            <p:nvPr/>
          </p:nvSpPr>
          <p:spPr>
            <a:xfrm>
              <a:off x="1214414" y="1515421"/>
              <a:ext cx="6715172" cy="461665"/>
            </a:xfrm>
            <a:prstGeom prst="rect">
              <a:avLst/>
            </a:prstGeom>
            <a:noFill/>
          </p:spPr>
          <p:txBody>
            <a:bodyPr wrap="square" rtlCol="0">
              <a:spAutoFit/>
            </a:bodyPr>
            <a:lstStyle/>
            <a:p>
              <a:r>
                <a:rPr lang="en-US" altLang="zh-CN" sz="2400" dirty="0" smtClean="0">
                  <a:latin typeface="Arial" pitchFamily="34" charset="0"/>
                  <a:cs typeface="Arial" pitchFamily="34" charset="0"/>
                </a:rPr>
                <a:t>Watch the video clip and check the true statements.</a:t>
              </a:r>
            </a:p>
          </p:txBody>
        </p:sp>
      </p:grpSp>
      <p:sp>
        <p:nvSpPr>
          <p:cNvPr id="7" name="TextBox 6"/>
          <p:cNvSpPr txBox="1"/>
          <p:nvPr/>
        </p:nvSpPr>
        <p:spPr>
          <a:xfrm>
            <a:off x="714348" y="1214422"/>
            <a:ext cx="1727717" cy="646331"/>
          </a:xfrm>
          <a:prstGeom prst="rect">
            <a:avLst/>
          </a:prstGeom>
          <a:noFill/>
        </p:spPr>
        <p:txBody>
          <a:bodyPr wrap="none" rtlCol="0">
            <a:spAutoFit/>
          </a:bodyPr>
          <a:lstStyle/>
          <a:p>
            <a:r>
              <a:rPr lang="en-US" altLang="zh-CN" sz="3600" b="1" u="sng" dirty="0" smtClean="0">
                <a:ln>
                  <a:solidFill>
                    <a:schemeClr val="accent5"/>
                  </a:solidFill>
                </a:ln>
                <a:solidFill>
                  <a:schemeClr val="accent5">
                    <a:lumMod val="75000"/>
                  </a:schemeClr>
                </a:solidFill>
              </a:rPr>
              <a:t>Viewing</a:t>
            </a:r>
            <a:endParaRPr lang="zh-CN" altLang="en-US" sz="3200" b="1" u="sng" dirty="0">
              <a:ln>
                <a:solidFill>
                  <a:schemeClr val="accent5"/>
                </a:solidFill>
              </a:ln>
              <a:solidFill>
                <a:schemeClr val="accent5">
                  <a:lumMod val="75000"/>
                </a:schemeClr>
              </a:solidFill>
            </a:endParaRPr>
          </a:p>
        </p:txBody>
      </p:sp>
      <p:grpSp>
        <p:nvGrpSpPr>
          <p:cNvPr id="3" name="组合 12"/>
          <p:cNvGrpSpPr/>
          <p:nvPr/>
        </p:nvGrpSpPr>
        <p:grpSpPr>
          <a:xfrm>
            <a:off x="714348" y="1785926"/>
            <a:ext cx="3929090" cy="553998"/>
            <a:chOff x="714348" y="1857364"/>
            <a:chExt cx="3929090" cy="553998"/>
          </a:xfrm>
        </p:grpSpPr>
        <p:sp>
          <p:nvSpPr>
            <p:cNvPr id="8" name="TextBox 7"/>
            <p:cNvSpPr txBox="1"/>
            <p:nvPr/>
          </p:nvSpPr>
          <p:spPr>
            <a:xfrm>
              <a:off x="714348" y="1857364"/>
              <a:ext cx="3929090" cy="553998"/>
            </a:xfrm>
            <a:prstGeom prst="rect">
              <a:avLst/>
            </a:prstGeom>
            <a:noFill/>
          </p:spPr>
          <p:txBody>
            <a:bodyPr wrap="square" rtlCol="0">
              <a:spAutoFit/>
            </a:bodyPr>
            <a:lstStyle/>
            <a:p>
              <a:r>
                <a:rPr lang="en-US" altLang="zh-CN" sz="3000" b="1" dirty="0" smtClean="0">
                  <a:solidFill>
                    <a:schemeClr val="accent5">
                      <a:lumMod val="75000"/>
                    </a:schemeClr>
                  </a:solidFill>
                </a:rPr>
                <a:t>WHILE</a:t>
              </a:r>
              <a:r>
                <a:rPr lang="en-US" altLang="zh-CN" sz="3000" b="1" dirty="0" smtClean="0"/>
                <a:t>    you view</a:t>
              </a:r>
              <a:endParaRPr lang="zh-CN" altLang="en-US" sz="3000" b="1" dirty="0"/>
            </a:p>
          </p:txBody>
        </p:sp>
        <p:sp>
          <p:nvSpPr>
            <p:cNvPr id="9" name="直角三角形 8"/>
            <p:cNvSpPr/>
            <p:nvPr/>
          </p:nvSpPr>
          <p:spPr>
            <a:xfrm rot="13554830">
              <a:off x="1815729" y="2081807"/>
              <a:ext cx="144000" cy="144000"/>
            </a:xfrm>
            <a:prstGeom prst="rtTriangle">
              <a:avLst/>
            </a:prstGeom>
            <a:solidFill>
              <a:schemeClr val="accent5">
                <a:lumMod val="75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4" name="图片 13" descr="87699.gif">
            <a:hlinkClick r:id="rId2" action="ppaction://hlinksldjump"/>
          </p:cNvPr>
          <p:cNvPicPr>
            <a:picLocks noChangeAspect="1"/>
          </p:cNvPicPr>
          <p:nvPr/>
        </p:nvPicPr>
        <p:blipFill>
          <a:blip r:embed="rId3"/>
          <a:stretch>
            <a:fillRect/>
          </a:stretch>
        </p:blipFill>
        <p:spPr>
          <a:xfrm>
            <a:off x="8429652" y="6215082"/>
            <a:ext cx="466724" cy="466724"/>
          </a:xfrm>
          <a:prstGeom prst="rect">
            <a:avLst/>
          </a:prstGeom>
        </p:spPr>
      </p:pic>
      <p:sp>
        <p:nvSpPr>
          <p:cNvPr id="12" name="矩形 11"/>
          <p:cNvSpPr/>
          <p:nvPr/>
        </p:nvSpPr>
        <p:spPr>
          <a:xfrm>
            <a:off x="1142976" y="2928934"/>
            <a:ext cx="7286676" cy="2862322"/>
          </a:xfrm>
          <a:prstGeom prst="rect">
            <a:avLst/>
          </a:prstGeom>
        </p:spPr>
        <p:txBody>
          <a:bodyPr wrap="square">
            <a:spAutoFit/>
          </a:bodyPr>
          <a:lstStyle/>
          <a:p>
            <a:pPr marL="552450" indent="-660400"/>
            <a:r>
              <a:rPr lang="en-US" altLang="zh-CN" sz="2400" dirty="0" smtClean="0"/>
              <a:t>☐ 4 The parents had to work a lot harder when there were no TVs.</a:t>
            </a:r>
          </a:p>
          <a:p>
            <a:pPr marL="552450" indent="-660400"/>
            <a:endParaRPr lang="en-US" altLang="zh-CN" sz="2400" dirty="0" smtClean="0"/>
          </a:p>
          <a:p>
            <a:pPr marL="552450" indent="-660400"/>
            <a:r>
              <a:rPr lang="en-US" altLang="zh-CN" sz="2400" dirty="0" smtClean="0"/>
              <a:t>☐ 5 After the experiment, the families watched the same amount of TV as before. </a:t>
            </a:r>
          </a:p>
          <a:p>
            <a:pPr marL="552450" indent="-660400"/>
            <a:endParaRPr lang="en-US" altLang="zh-CN" sz="2400" dirty="0" smtClean="0"/>
          </a:p>
          <a:p>
            <a:pPr marL="641350" indent="-749300">
              <a:lnSpc>
                <a:spcPct val="150000"/>
              </a:lnSpc>
            </a:pPr>
            <a:endParaRPr lang="en-US" altLang="zh-CN" sz="2400" dirty="0" smtClean="0"/>
          </a:p>
        </p:txBody>
      </p:sp>
      <p:sp>
        <p:nvSpPr>
          <p:cNvPr id="13" name="矩形 12"/>
          <p:cNvSpPr/>
          <p:nvPr/>
        </p:nvSpPr>
        <p:spPr>
          <a:xfrm>
            <a:off x="1214414" y="2988231"/>
            <a:ext cx="300082" cy="369331"/>
          </a:xfrm>
          <a:prstGeom prst="rect">
            <a:avLst/>
          </a:prstGeom>
        </p:spPr>
        <p:txBody>
          <a:bodyPr wrap="none">
            <a:spAutoFit/>
          </a:bodyPr>
          <a:lstStyle/>
          <a:p>
            <a:r>
              <a:rPr lang="zh-CN" altLang="en-US" b="1" dirty="0" smtClean="0">
                <a:solidFill>
                  <a:srgbClr val="FF0000"/>
                </a:solidFill>
              </a:rPr>
              <a:t>√</a:t>
            </a:r>
            <a:endParaRPr lang="zh-CN" altLang="en-US" b="1" dirty="0">
              <a:solidFill>
                <a:srgbClr val="FF0000"/>
              </a:solidFill>
            </a:endParaRPr>
          </a:p>
        </p:txBody>
      </p:sp>
      <p:sp>
        <p:nvSpPr>
          <p:cNvPr id="15" name="TextBox 14"/>
          <p:cNvSpPr txBox="1"/>
          <p:nvPr/>
        </p:nvSpPr>
        <p:spPr>
          <a:xfrm>
            <a:off x="1571604" y="4786322"/>
            <a:ext cx="6929486" cy="830997"/>
          </a:xfrm>
          <a:prstGeom prst="rect">
            <a:avLst/>
          </a:prstGeom>
          <a:noFill/>
        </p:spPr>
        <p:txBody>
          <a:bodyPr wrap="square" rtlCol="0">
            <a:spAutoFit/>
          </a:bodyPr>
          <a:lstStyle/>
          <a:p>
            <a:r>
              <a:rPr lang="en-US" altLang="zh-CN" sz="2400" i="1" dirty="0" smtClean="0">
                <a:solidFill>
                  <a:srgbClr val="FF0000"/>
                </a:solidFill>
              </a:rPr>
              <a:t> (After the experiment, the families watched less TV than they did before.)</a:t>
            </a:r>
            <a:endParaRPr lang="zh-CN" altLang="en-US" i="1"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3"/>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2" presetClass="entr" presetSubtype="4" fill="hold" grpId="0" nodeType="click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slide(fromBottom)">
                                      <p:cBhvr>
                                        <p:cTn id="2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5"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
            <a:ext cx="9144000" cy="1142984"/>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361950"/>
            <a:r>
              <a:rPr lang="en-US" altLang="zh-CN" sz="4800" b="1" dirty="0" smtClean="0">
                <a:solidFill>
                  <a:schemeClr val="tx1"/>
                </a:solidFill>
                <a:latin typeface="+mj-lt"/>
                <a:ea typeface="微软雅黑" panose="020B0503020204020204" pitchFamily="34" charset="-122"/>
              </a:rPr>
              <a:t>Listening to the world</a:t>
            </a:r>
            <a:endParaRPr lang="zh-CN" altLang="en-US" sz="4800" b="1" dirty="0">
              <a:solidFill>
                <a:schemeClr val="tx1"/>
              </a:solidFill>
              <a:latin typeface="+mj-lt"/>
              <a:ea typeface="微软雅黑" panose="020B0503020204020204" pitchFamily="34" charset="-122"/>
            </a:endParaRPr>
          </a:p>
        </p:txBody>
      </p:sp>
      <p:grpSp>
        <p:nvGrpSpPr>
          <p:cNvPr id="2" name="组合 26"/>
          <p:cNvGrpSpPr/>
          <p:nvPr/>
        </p:nvGrpSpPr>
        <p:grpSpPr>
          <a:xfrm>
            <a:off x="785786" y="2143116"/>
            <a:ext cx="8143932" cy="846244"/>
            <a:chOff x="857224" y="1500174"/>
            <a:chExt cx="7072362" cy="846244"/>
          </a:xfrm>
        </p:grpSpPr>
        <p:sp>
          <p:nvSpPr>
            <p:cNvPr id="10" name="矩形 9"/>
            <p:cNvSpPr/>
            <p:nvPr/>
          </p:nvSpPr>
          <p:spPr>
            <a:xfrm>
              <a:off x="857224" y="1500174"/>
              <a:ext cx="357174" cy="461665"/>
            </a:xfrm>
            <a:prstGeom prst="rect">
              <a:avLst/>
            </a:prstGeom>
            <a:solidFill>
              <a:schemeClr val="accent5">
                <a:lumMod val="75000"/>
              </a:schemeClr>
            </a:solidFill>
          </p:spPr>
          <p:txBody>
            <a:bodyPr wrap="square">
              <a:spAutoFit/>
            </a:bodyPr>
            <a:lstStyle/>
            <a:p>
              <a:r>
                <a:rPr lang="en-US" altLang="zh-CN" sz="2400" b="1" dirty="0" smtClean="0">
                  <a:solidFill>
                    <a:schemeClr val="bg1"/>
                  </a:solidFill>
                </a:rPr>
                <a:t>3</a:t>
              </a:r>
              <a:endParaRPr lang="en-US" altLang="zh-CN" sz="2400" dirty="0" smtClean="0">
                <a:solidFill>
                  <a:schemeClr val="bg1"/>
                </a:solidFill>
              </a:endParaRPr>
            </a:p>
          </p:txBody>
        </p:sp>
        <p:sp>
          <p:nvSpPr>
            <p:cNvPr id="11" name="TextBox 10"/>
            <p:cNvSpPr txBox="1"/>
            <p:nvPr/>
          </p:nvSpPr>
          <p:spPr>
            <a:xfrm>
              <a:off x="1214414" y="1515421"/>
              <a:ext cx="6715172" cy="830997"/>
            </a:xfrm>
            <a:prstGeom prst="rect">
              <a:avLst/>
            </a:prstGeom>
            <a:noFill/>
          </p:spPr>
          <p:txBody>
            <a:bodyPr wrap="square" rtlCol="0">
              <a:spAutoFit/>
            </a:bodyPr>
            <a:lstStyle/>
            <a:p>
              <a:r>
                <a:rPr lang="en-US" altLang="zh-CN" sz="2400" dirty="0" smtClean="0">
                  <a:latin typeface="Arial" pitchFamily="34" charset="0"/>
                  <a:cs typeface="Arial" pitchFamily="34" charset="0"/>
                </a:rPr>
                <a:t>Watch the whole video clip again and choose the best answer to each question.</a:t>
              </a:r>
            </a:p>
          </p:txBody>
        </p:sp>
      </p:grpSp>
      <p:sp>
        <p:nvSpPr>
          <p:cNvPr id="7" name="TextBox 6"/>
          <p:cNvSpPr txBox="1"/>
          <p:nvPr/>
        </p:nvSpPr>
        <p:spPr>
          <a:xfrm>
            <a:off x="714348" y="1071546"/>
            <a:ext cx="1727717" cy="646331"/>
          </a:xfrm>
          <a:prstGeom prst="rect">
            <a:avLst/>
          </a:prstGeom>
          <a:noFill/>
        </p:spPr>
        <p:txBody>
          <a:bodyPr wrap="none" rtlCol="0">
            <a:spAutoFit/>
          </a:bodyPr>
          <a:lstStyle/>
          <a:p>
            <a:r>
              <a:rPr lang="en-US" altLang="zh-CN" sz="3600" b="1" u="sng" dirty="0" smtClean="0">
                <a:ln>
                  <a:solidFill>
                    <a:schemeClr val="accent5"/>
                  </a:solidFill>
                </a:ln>
                <a:solidFill>
                  <a:schemeClr val="accent5">
                    <a:lumMod val="75000"/>
                  </a:schemeClr>
                </a:solidFill>
              </a:rPr>
              <a:t>Viewing</a:t>
            </a:r>
            <a:endParaRPr lang="zh-CN" altLang="en-US" sz="3200" b="1" u="sng" dirty="0">
              <a:ln>
                <a:solidFill>
                  <a:schemeClr val="accent5"/>
                </a:solidFill>
              </a:ln>
              <a:solidFill>
                <a:schemeClr val="accent5">
                  <a:lumMod val="75000"/>
                </a:schemeClr>
              </a:solidFill>
            </a:endParaRPr>
          </a:p>
        </p:txBody>
      </p:sp>
      <p:grpSp>
        <p:nvGrpSpPr>
          <p:cNvPr id="3" name="组合 12"/>
          <p:cNvGrpSpPr/>
          <p:nvPr/>
        </p:nvGrpSpPr>
        <p:grpSpPr>
          <a:xfrm>
            <a:off x="714348" y="1643050"/>
            <a:ext cx="3929090" cy="553998"/>
            <a:chOff x="714348" y="1714488"/>
            <a:chExt cx="3929090" cy="553998"/>
          </a:xfrm>
        </p:grpSpPr>
        <p:sp>
          <p:nvSpPr>
            <p:cNvPr id="8" name="TextBox 7"/>
            <p:cNvSpPr txBox="1"/>
            <p:nvPr/>
          </p:nvSpPr>
          <p:spPr>
            <a:xfrm>
              <a:off x="714348" y="1714488"/>
              <a:ext cx="3929090" cy="553998"/>
            </a:xfrm>
            <a:prstGeom prst="rect">
              <a:avLst/>
            </a:prstGeom>
            <a:noFill/>
          </p:spPr>
          <p:txBody>
            <a:bodyPr wrap="square" rtlCol="0">
              <a:spAutoFit/>
            </a:bodyPr>
            <a:lstStyle/>
            <a:p>
              <a:r>
                <a:rPr lang="en-US" altLang="zh-CN" sz="3000" b="1" dirty="0" smtClean="0">
                  <a:solidFill>
                    <a:schemeClr val="accent5">
                      <a:lumMod val="75000"/>
                    </a:schemeClr>
                  </a:solidFill>
                </a:rPr>
                <a:t>WHILE</a:t>
              </a:r>
              <a:r>
                <a:rPr lang="en-US" altLang="zh-CN" sz="3000" b="1" dirty="0" smtClean="0"/>
                <a:t>    you view</a:t>
              </a:r>
              <a:endParaRPr lang="zh-CN" altLang="en-US" sz="3000" b="1" dirty="0"/>
            </a:p>
          </p:txBody>
        </p:sp>
        <p:sp>
          <p:nvSpPr>
            <p:cNvPr id="9" name="直角三角形 8"/>
            <p:cNvSpPr/>
            <p:nvPr/>
          </p:nvSpPr>
          <p:spPr>
            <a:xfrm rot="13554830">
              <a:off x="1815728" y="1958613"/>
              <a:ext cx="144000" cy="144000"/>
            </a:xfrm>
            <a:prstGeom prst="rtTriangle">
              <a:avLst/>
            </a:prstGeom>
            <a:solidFill>
              <a:schemeClr val="accent5">
                <a:lumMod val="75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4" name="图片 13" descr="87699.gif">
            <a:hlinkClick r:id="rId2" action="ppaction://hlinksldjump"/>
          </p:cNvPr>
          <p:cNvPicPr>
            <a:picLocks noChangeAspect="1"/>
          </p:cNvPicPr>
          <p:nvPr/>
        </p:nvPicPr>
        <p:blipFill>
          <a:blip r:embed="rId3"/>
          <a:stretch>
            <a:fillRect/>
          </a:stretch>
        </p:blipFill>
        <p:spPr>
          <a:xfrm>
            <a:off x="8429652" y="6215082"/>
            <a:ext cx="466724" cy="466724"/>
          </a:xfrm>
          <a:prstGeom prst="rect">
            <a:avLst/>
          </a:prstGeom>
        </p:spPr>
      </p:pic>
      <p:sp>
        <p:nvSpPr>
          <p:cNvPr id="12" name="矩形 11"/>
          <p:cNvSpPr/>
          <p:nvPr/>
        </p:nvSpPr>
        <p:spPr>
          <a:xfrm>
            <a:off x="1214414" y="3071810"/>
            <a:ext cx="7072362" cy="2308324"/>
          </a:xfrm>
          <a:prstGeom prst="rect">
            <a:avLst/>
          </a:prstGeom>
        </p:spPr>
        <p:txBody>
          <a:bodyPr wrap="square">
            <a:spAutoFit/>
          </a:bodyPr>
          <a:lstStyle/>
          <a:p>
            <a:pPr marL="266700" indent="-266700"/>
            <a:r>
              <a:rPr lang="en-US" altLang="zh-CN" sz="2400" dirty="0" smtClean="0"/>
              <a:t>1 Why do some people suggest TV should be banned? </a:t>
            </a:r>
          </a:p>
          <a:p>
            <a:pPr marL="266700" indent="-266700"/>
            <a:endParaRPr lang="en-US" altLang="zh-CN" sz="2400" dirty="0" smtClean="0"/>
          </a:p>
          <a:p>
            <a:r>
              <a:rPr lang="en-US" altLang="zh-CN" sz="2400" dirty="0" smtClean="0"/>
              <a:t>    A  Because kids cannot learn from TV. </a:t>
            </a:r>
          </a:p>
          <a:p>
            <a:r>
              <a:rPr lang="en-US" altLang="zh-CN" sz="2400" dirty="0" smtClean="0"/>
              <a:t>    B  Because TV makes people addicted. </a:t>
            </a:r>
          </a:p>
          <a:p>
            <a:r>
              <a:rPr lang="en-US" altLang="zh-CN" sz="2400" dirty="0" smtClean="0"/>
              <a:t>    C  Because TV does a lot of harm to kids.</a:t>
            </a:r>
          </a:p>
          <a:p>
            <a:r>
              <a:rPr lang="en-US" altLang="zh-CN" sz="2400" dirty="0" smtClean="0"/>
              <a:t>    D  Because parents cannot live without TV. </a:t>
            </a:r>
          </a:p>
        </p:txBody>
      </p:sp>
      <p:sp>
        <p:nvSpPr>
          <p:cNvPr id="13" name="矩形 12"/>
          <p:cNvSpPr/>
          <p:nvPr/>
        </p:nvSpPr>
        <p:spPr>
          <a:xfrm>
            <a:off x="785786" y="3094822"/>
            <a:ext cx="354584" cy="477054"/>
          </a:xfrm>
          <a:prstGeom prst="rect">
            <a:avLst/>
          </a:prstGeom>
        </p:spPr>
        <p:txBody>
          <a:bodyPr wrap="none">
            <a:spAutoFit/>
          </a:bodyPr>
          <a:lstStyle/>
          <a:p>
            <a:r>
              <a:rPr lang="en-US" altLang="zh-CN" sz="2500" b="1" dirty="0" smtClean="0">
                <a:solidFill>
                  <a:srgbClr val="FF0000"/>
                </a:solidFill>
              </a:rPr>
              <a:t>C</a:t>
            </a:r>
            <a:endParaRPr lang="zh-CN" altLang="en-US" sz="2500" b="1"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slide(fromBottom)">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
            <a:ext cx="9144000" cy="1142984"/>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361950"/>
            <a:r>
              <a:rPr lang="en-US" altLang="zh-CN" sz="4800" b="1" dirty="0" smtClean="0">
                <a:solidFill>
                  <a:schemeClr val="tx1"/>
                </a:solidFill>
                <a:latin typeface="+mj-lt"/>
                <a:ea typeface="微软雅黑" panose="020B0503020204020204" pitchFamily="34" charset="-122"/>
              </a:rPr>
              <a:t>Listening to the world</a:t>
            </a:r>
            <a:endParaRPr lang="zh-CN" altLang="en-US" sz="4800" b="1" dirty="0">
              <a:solidFill>
                <a:schemeClr val="tx1"/>
              </a:solidFill>
              <a:latin typeface="+mj-lt"/>
              <a:ea typeface="微软雅黑" panose="020B0503020204020204" pitchFamily="34" charset="-122"/>
            </a:endParaRPr>
          </a:p>
        </p:txBody>
      </p:sp>
      <p:grpSp>
        <p:nvGrpSpPr>
          <p:cNvPr id="2" name="组合 26"/>
          <p:cNvGrpSpPr/>
          <p:nvPr/>
        </p:nvGrpSpPr>
        <p:grpSpPr>
          <a:xfrm>
            <a:off x="785786" y="2143116"/>
            <a:ext cx="8143932" cy="846244"/>
            <a:chOff x="857224" y="1500174"/>
            <a:chExt cx="7072362" cy="846244"/>
          </a:xfrm>
        </p:grpSpPr>
        <p:sp>
          <p:nvSpPr>
            <p:cNvPr id="10" name="矩形 9"/>
            <p:cNvSpPr/>
            <p:nvPr/>
          </p:nvSpPr>
          <p:spPr>
            <a:xfrm>
              <a:off x="857224" y="1500174"/>
              <a:ext cx="357174" cy="461665"/>
            </a:xfrm>
            <a:prstGeom prst="rect">
              <a:avLst/>
            </a:prstGeom>
            <a:solidFill>
              <a:schemeClr val="accent5">
                <a:lumMod val="75000"/>
              </a:schemeClr>
            </a:solidFill>
          </p:spPr>
          <p:txBody>
            <a:bodyPr wrap="square">
              <a:spAutoFit/>
            </a:bodyPr>
            <a:lstStyle/>
            <a:p>
              <a:r>
                <a:rPr lang="en-US" altLang="zh-CN" sz="2400" b="1" dirty="0" smtClean="0">
                  <a:solidFill>
                    <a:schemeClr val="bg1"/>
                  </a:solidFill>
                </a:rPr>
                <a:t>3</a:t>
              </a:r>
              <a:endParaRPr lang="en-US" altLang="zh-CN" sz="2400" dirty="0" smtClean="0">
                <a:solidFill>
                  <a:schemeClr val="bg1"/>
                </a:solidFill>
              </a:endParaRPr>
            </a:p>
          </p:txBody>
        </p:sp>
        <p:sp>
          <p:nvSpPr>
            <p:cNvPr id="11" name="TextBox 10"/>
            <p:cNvSpPr txBox="1"/>
            <p:nvPr/>
          </p:nvSpPr>
          <p:spPr>
            <a:xfrm>
              <a:off x="1214414" y="1515421"/>
              <a:ext cx="6715172" cy="830997"/>
            </a:xfrm>
            <a:prstGeom prst="rect">
              <a:avLst/>
            </a:prstGeom>
            <a:noFill/>
          </p:spPr>
          <p:txBody>
            <a:bodyPr wrap="square" rtlCol="0">
              <a:spAutoFit/>
            </a:bodyPr>
            <a:lstStyle/>
            <a:p>
              <a:r>
                <a:rPr lang="en-US" altLang="zh-CN" sz="2400" dirty="0" smtClean="0">
                  <a:latin typeface="Arial" pitchFamily="34" charset="0"/>
                  <a:cs typeface="Arial" pitchFamily="34" charset="0"/>
                </a:rPr>
                <a:t>Watch the whole video clip again and choose the best answer to each question.</a:t>
              </a:r>
            </a:p>
          </p:txBody>
        </p:sp>
      </p:grpSp>
      <p:sp>
        <p:nvSpPr>
          <p:cNvPr id="7" name="TextBox 6"/>
          <p:cNvSpPr txBox="1"/>
          <p:nvPr/>
        </p:nvSpPr>
        <p:spPr>
          <a:xfrm>
            <a:off x="714348" y="1071546"/>
            <a:ext cx="1727717" cy="646331"/>
          </a:xfrm>
          <a:prstGeom prst="rect">
            <a:avLst/>
          </a:prstGeom>
          <a:noFill/>
        </p:spPr>
        <p:txBody>
          <a:bodyPr wrap="none" rtlCol="0">
            <a:spAutoFit/>
          </a:bodyPr>
          <a:lstStyle/>
          <a:p>
            <a:r>
              <a:rPr lang="en-US" altLang="zh-CN" sz="3600" b="1" u="sng" dirty="0" smtClean="0">
                <a:ln>
                  <a:solidFill>
                    <a:schemeClr val="accent5"/>
                  </a:solidFill>
                </a:ln>
                <a:solidFill>
                  <a:schemeClr val="accent5">
                    <a:lumMod val="75000"/>
                  </a:schemeClr>
                </a:solidFill>
              </a:rPr>
              <a:t>Viewing</a:t>
            </a:r>
            <a:endParaRPr lang="zh-CN" altLang="en-US" sz="3200" b="1" u="sng" dirty="0">
              <a:ln>
                <a:solidFill>
                  <a:schemeClr val="accent5"/>
                </a:solidFill>
              </a:ln>
              <a:solidFill>
                <a:schemeClr val="accent5">
                  <a:lumMod val="75000"/>
                </a:schemeClr>
              </a:solidFill>
            </a:endParaRPr>
          </a:p>
        </p:txBody>
      </p:sp>
      <p:grpSp>
        <p:nvGrpSpPr>
          <p:cNvPr id="3" name="组合 12"/>
          <p:cNvGrpSpPr/>
          <p:nvPr/>
        </p:nvGrpSpPr>
        <p:grpSpPr>
          <a:xfrm>
            <a:off x="714348" y="1643050"/>
            <a:ext cx="3929090" cy="553998"/>
            <a:chOff x="714348" y="1714488"/>
            <a:chExt cx="3929090" cy="553998"/>
          </a:xfrm>
        </p:grpSpPr>
        <p:sp>
          <p:nvSpPr>
            <p:cNvPr id="8" name="TextBox 7"/>
            <p:cNvSpPr txBox="1"/>
            <p:nvPr/>
          </p:nvSpPr>
          <p:spPr>
            <a:xfrm>
              <a:off x="714348" y="1714488"/>
              <a:ext cx="3929090" cy="553998"/>
            </a:xfrm>
            <a:prstGeom prst="rect">
              <a:avLst/>
            </a:prstGeom>
            <a:noFill/>
          </p:spPr>
          <p:txBody>
            <a:bodyPr wrap="square" rtlCol="0">
              <a:spAutoFit/>
            </a:bodyPr>
            <a:lstStyle/>
            <a:p>
              <a:r>
                <a:rPr lang="en-US" altLang="zh-CN" sz="3000" b="1" dirty="0" smtClean="0">
                  <a:solidFill>
                    <a:schemeClr val="accent5">
                      <a:lumMod val="75000"/>
                    </a:schemeClr>
                  </a:solidFill>
                </a:rPr>
                <a:t>WHILE</a:t>
              </a:r>
              <a:r>
                <a:rPr lang="en-US" altLang="zh-CN" sz="3000" b="1" dirty="0" smtClean="0"/>
                <a:t>    you view</a:t>
              </a:r>
              <a:endParaRPr lang="zh-CN" altLang="en-US" sz="3000" b="1" dirty="0"/>
            </a:p>
          </p:txBody>
        </p:sp>
        <p:sp>
          <p:nvSpPr>
            <p:cNvPr id="9" name="直角三角形 8"/>
            <p:cNvSpPr/>
            <p:nvPr/>
          </p:nvSpPr>
          <p:spPr>
            <a:xfrm rot="13554830">
              <a:off x="1815728" y="1958613"/>
              <a:ext cx="144000" cy="144000"/>
            </a:xfrm>
            <a:prstGeom prst="rtTriangle">
              <a:avLst/>
            </a:prstGeom>
            <a:solidFill>
              <a:schemeClr val="accent5">
                <a:lumMod val="75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4" name="图片 13" descr="87699.gif">
            <a:hlinkClick r:id="rId2" action="ppaction://hlinksldjump"/>
          </p:cNvPr>
          <p:cNvPicPr>
            <a:picLocks noChangeAspect="1"/>
          </p:cNvPicPr>
          <p:nvPr/>
        </p:nvPicPr>
        <p:blipFill>
          <a:blip r:embed="rId3"/>
          <a:stretch>
            <a:fillRect/>
          </a:stretch>
        </p:blipFill>
        <p:spPr>
          <a:xfrm>
            <a:off x="8429652" y="6215082"/>
            <a:ext cx="466724" cy="466724"/>
          </a:xfrm>
          <a:prstGeom prst="rect">
            <a:avLst/>
          </a:prstGeom>
        </p:spPr>
      </p:pic>
      <p:sp>
        <p:nvSpPr>
          <p:cNvPr id="12" name="矩形 11"/>
          <p:cNvSpPr/>
          <p:nvPr/>
        </p:nvSpPr>
        <p:spPr>
          <a:xfrm>
            <a:off x="1214414" y="2928934"/>
            <a:ext cx="7358114" cy="3785652"/>
          </a:xfrm>
          <a:prstGeom prst="rect">
            <a:avLst/>
          </a:prstGeom>
        </p:spPr>
        <p:txBody>
          <a:bodyPr wrap="square">
            <a:spAutoFit/>
          </a:bodyPr>
          <a:lstStyle/>
          <a:p>
            <a:pPr marL="266700" indent="-266700"/>
            <a:r>
              <a:rPr lang="en-US" altLang="zh-CN" sz="2400" dirty="0" smtClean="0"/>
              <a:t>2 How much time do children spend watching TV? </a:t>
            </a:r>
          </a:p>
          <a:p>
            <a:pPr marL="266700" indent="-266700"/>
            <a:endParaRPr lang="en-US" altLang="zh-CN" sz="2400" dirty="0" smtClean="0"/>
          </a:p>
          <a:p>
            <a:pPr marL="444500" indent="-444500"/>
            <a:r>
              <a:rPr lang="en-US" altLang="zh-CN" sz="2400" dirty="0" smtClean="0"/>
              <a:t>   A Children watch 32 whole days of television in the year    when they are nine.</a:t>
            </a:r>
          </a:p>
          <a:p>
            <a:pPr marL="444500" indent="-444500"/>
            <a:r>
              <a:rPr lang="en-US" altLang="zh-CN" sz="2400" dirty="0" smtClean="0"/>
              <a:t>   B Children watch 32 whole days of television in the year  when they are eight.</a:t>
            </a:r>
          </a:p>
          <a:p>
            <a:pPr marL="444500" indent="-444500"/>
            <a:r>
              <a:rPr lang="en-US" altLang="zh-CN" sz="2400" dirty="0" smtClean="0"/>
              <a:t>   C Children watch 84 whole days of television in the year when they are nine.</a:t>
            </a:r>
          </a:p>
          <a:p>
            <a:pPr marL="444500" indent="-444500"/>
            <a:r>
              <a:rPr lang="en-US" altLang="zh-CN" sz="2400" dirty="0" smtClean="0"/>
              <a:t>   D Children watch 84 whole days of television in the year when they are eight. </a:t>
            </a:r>
          </a:p>
        </p:txBody>
      </p:sp>
      <p:sp>
        <p:nvSpPr>
          <p:cNvPr id="13" name="矩形 12"/>
          <p:cNvSpPr/>
          <p:nvPr/>
        </p:nvSpPr>
        <p:spPr>
          <a:xfrm>
            <a:off x="785786" y="2928934"/>
            <a:ext cx="364202" cy="477054"/>
          </a:xfrm>
          <a:prstGeom prst="rect">
            <a:avLst/>
          </a:prstGeom>
        </p:spPr>
        <p:txBody>
          <a:bodyPr wrap="none">
            <a:spAutoFit/>
          </a:bodyPr>
          <a:lstStyle/>
          <a:p>
            <a:r>
              <a:rPr lang="en-US" altLang="zh-CN" sz="2500" b="1" dirty="0" smtClean="0">
                <a:solidFill>
                  <a:srgbClr val="FF0000"/>
                </a:solidFill>
              </a:rPr>
              <a:t>B</a:t>
            </a:r>
            <a:endParaRPr lang="zh-CN" altLang="en-US" sz="2500" b="1"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slide(fromBottom)">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
            <a:ext cx="9144000" cy="1142984"/>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361950"/>
            <a:r>
              <a:rPr lang="en-US" altLang="zh-CN" sz="4800" b="1" dirty="0" smtClean="0">
                <a:solidFill>
                  <a:schemeClr val="tx1"/>
                </a:solidFill>
                <a:latin typeface="+mj-lt"/>
                <a:ea typeface="微软雅黑" panose="020B0503020204020204" pitchFamily="34" charset="-122"/>
              </a:rPr>
              <a:t>Listening to the world</a:t>
            </a:r>
            <a:endParaRPr lang="zh-CN" altLang="en-US" sz="4800" b="1" dirty="0">
              <a:solidFill>
                <a:schemeClr val="tx1"/>
              </a:solidFill>
              <a:latin typeface="+mj-lt"/>
              <a:ea typeface="微软雅黑" panose="020B0503020204020204" pitchFamily="34" charset="-122"/>
            </a:endParaRPr>
          </a:p>
        </p:txBody>
      </p:sp>
      <p:grpSp>
        <p:nvGrpSpPr>
          <p:cNvPr id="2" name="组合 26"/>
          <p:cNvGrpSpPr/>
          <p:nvPr/>
        </p:nvGrpSpPr>
        <p:grpSpPr>
          <a:xfrm>
            <a:off x="785786" y="2143116"/>
            <a:ext cx="8143932" cy="846244"/>
            <a:chOff x="857224" y="1500174"/>
            <a:chExt cx="7072362" cy="846244"/>
          </a:xfrm>
        </p:grpSpPr>
        <p:sp>
          <p:nvSpPr>
            <p:cNvPr id="10" name="矩形 9"/>
            <p:cNvSpPr/>
            <p:nvPr/>
          </p:nvSpPr>
          <p:spPr>
            <a:xfrm>
              <a:off x="857224" y="1500174"/>
              <a:ext cx="357174" cy="461665"/>
            </a:xfrm>
            <a:prstGeom prst="rect">
              <a:avLst/>
            </a:prstGeom>
            <a:solidFill>
              <a:schemeClr val="accent5">
                <a:lumMod val="75000"/>
              </a:schemeClr>
            </a:solidFill>
          </p:spPr>
          <p:txBody>
            <a:bodyPr wrap="square">
              <a:spAutoFit/>
            </a:bodyPr>
            <a:lstStyle/>
            <a:p>
              <a:r>
                <a:rPr lang="en-US" altLang="zh-CN" sz="2400" b="1" dirty="0" smtClean="0">
                  <a:solidFill>
                    <a:schemeClr val="bg1"/>
                  </a:solidFill>
                </a:rPr>
                <a:t>3</a:t>
              </a:r>
              <a:endParaRPr lang="en-US" altLang="zh-CN" sz="2400" dirty="0" smtClean="0">
                <a:solidFill>
                  <a:schemeClr val="bg1"/>
                </a:solidFill>
              </a:endParaRPr>
            </a:p>
          </p:txBody>
        </p:sp>
        <p:sp>
          <p:nvSpPr>
            <p:cNvPr id="11" name="TextBox 10"/>
            <p:cNvSpPr txBox="1"/>
            <p:nvPr/>
          </p:nvSpPr>
          <p:spPr>
            <a:xfrm>
              <a:off x="1214414" y="1515421"/>
              <a:ext cx="6715172" cy="830997"/>
            </a:xfrm>
            <a:prstGeom prst="rect">
              <a:avLst/>
            </a:prstGeom>
            <a:noFill/>
          </p:spPr>
          <p:txBody>
            <a:bodyPr wrap="square" rtlCol="0">
              <a:spAutoFit/>
            </a:bodyPr>
            <a:lstStyle/>
            <a:p>
              <a:r>
                <a:rPr lang="en-US" altLang="zh-CN" sz="2400" dirty="0" smtClean="0">
                  <a:latin typeface="Arial" pitchFamily="34" charset="0"/>
                  <a:cs typeface="Arial" pitchFamily="34" charset="0"/>
                </a:rPr>
                <a:t>Watch the whole video clip again and choose the best answer to each question.</a:t>
              </a:r>
            </a:p>
          </p:txBody>
        </p:sp>
      </p:grpSp>
      <p:sp>
        <p:nvSpPr>
          <p:cNvPr id="7" name="TextBox 6"/>
          <p:cNvSpPr txBox="1"/>
          <p:nvPr/>
        </p:nvSpPr>
        <p:spPr>
          <a:xfrm>
            <a:off x="714348" y="1071546"/>
            <a:ext cx="1727717" cy="646331"/>
          </a:xfrm>
          <a:prstGeom prst="rect">
            <a:avLst/>
          </a:prstGeom>
          <a:noFill/>
        </p:spPr>
        <p:txBody>
          <a:bodyPr wrap="none" rtlCol="0">
            <a:spAutoFit/>
          </a:bodyPr>
          <a:lstStyle/>
          <a:p>
            <a:r>
              <a:rPr lang="en-US" altLang="zh-CN" sz="3600" b="1" u="sng" dirty="0" smtClean="0">
                <a:ln>
                  <a:solidFill>
                    <a:schemeClr val="accent5"/>
                  </a:solidFill>
                </a:ln>
                <a:solidFill>
                  <a:schemeClr val="accent5">
                    <a:lumMod val="75000"/>
                  </a:schemeClr>
                </a:solidFill>
              </a:rPr>
              <a:t>Viewing</a:t>
            </a:r>
            <a:endParaRPr lang="zh-CN" altLang="en-US" sz="3200" b="1" u="sng" dirty="0">
              <a:ln>
                <a:solidFill>
                  <a:schemeClr val="accent5"/>
                </a:solidFill>
              </a:ln>
              <a:solidFill>
                <a:schemeClr val="accent5">
                  <a:lumMod val="75000"/>
                </a:schemeClr>
              </a:solidFill>
            </a:endParaRPr>
          </a:p>
        </p:txBody>
      </p:sp>
      <p:grpSp>
        <p:nvGrpSpPr>
          <p:cNvPr id="3" name="组合 12"/>
          <p:cNvGrpSpPr/>
          <p:nvPr/>
        </p:nvGrpSpPr>
        <p:grpSpPr>
          <a:xfrm>
            <a:off x="714348" y="1643050"/>
            <a:ext cx="3929090" cy="553998"/>
            <a:chOff x="714348" y="1714488"/>
            <a:chExt cx="3929090" cy="553998"/>
          </a:xfrm>
        </p:grpSpPr>
        <p:sp>
          <p:nvSpPr>
            <p:cNvPr id="8" name="TextBox 7"/>
            <p:cNvSpPr txBox="1"/>
            <p:nvPr/>
          </p:nvSpPr>
          <p:spPr>
            <a:xfrm>
              <a:off x="714348" y="1714488"/>
              <a:ext cx="3929090" cy="553998"/>
            </a:xfrm>
            <a:prstGeom prst="rect">
              <a:avLst/>
            </a:prstGeom>
            <a:noFill/>
          </p:spPr>
          <p:txBody>
            <a:bodyPr wrap="square" rtlCol="0">
              <a:spAutoFit/>
            </a:bodyPr>
            <a:lstStyle/>
            <a:p>
              <a:r>
                <a:rPr lang="en-US" altLang="zh-CN" sz="3000" b="1" dirty="0" smtClean="0">
                  <a:solidFill>
                    <a:schemeClr val="accent5">
                      <a:lumMod val="75000"/>
                    </a:schemeClr>
                  </a:solidFill>
                </a:rPr>
                <a:t>WHILE</a:t>
              </a:r>
              <a:r>
                <a:rPr lang="en-US" altLang="zh-CN" sz="3000" b="1" dirty="0" smtClean="0"/>
                <a:t>    you view</a:t>
              </a:r>
              <a:endParaRPr lang="zh-CN" altLang="en-US" sz="3000" b="1" dirty="0"/>
            </a:p>
          </p:txBody>
        </p:sp>
        <p:sp>
          <p:nvSpPr>
            <p:cNvPr id="9" name="直角三角形 8"/>
            <p:cNvSpPr/>
            <p:nvPr/>
          </p:nvSpPr>
          <p:spPr>
            <a:xfrm rot="13554830">
              <a:off x="1815728" y="1958613"/>
              <a:ext cx="144000" cy="144000"/>
            </a:xfrm>
            <a:prstGeom prst="rtTriangle">
              <a:avLst/>
            </a:prstGeom>
            <a:solidFill>
              <a:schemeClr val="accent5">
                <a:lumMod val="75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4" name="图片 13" descr="87699.gif">
            <a:hlinkClick r:id="rId2" action="ppaction://hlinksldjump"/>
          </p:cNvPr>
          <p:cNvPicPr>
            <a:picLocks noChangeAspect="1"/>
          </p:cNvPicPr>
          <p:nvPr/>
        </p:nvPicPr>
        <p:blipFill>
          <a:blip r:embed="rId3"/>
          <a:stretch>
            <a:fillRect/>
          </a:stretch>
        </p:blipFill>
        <p:spPr>
          <a:xfrm>
            <a:off x="8429652" y="6215082"/>
            <a:ext cx="466724" cy="466724"/>
          </a:xfrm>
          <a:prstGeom prst="rect">
            <a:avLst/>
          </a:prstGeom>
        </p:spPr>
      </p:pic>
      <p:sp>
        <p:nvSpPr>
          <p:cNvPr id="12" name="矩形 11"/>
          <p:cNvSpPr/>
          <p:nvPr/>
        </p:nvSpPr>
        <p:spPr>
          <a:xfrm>
            <a:off x="1214414" y="3143248"/>
            <a:ext cx="7072362" cy="2677656"/>
          </a:xfrm>
          <a:prstGeom prst="rect">
            <a:avLst/>
          </a:prstGeom>
        </p:spPr>
        <p:txBody>
          <a:bodyPr wrap="square">
            <a:spAutoFit/>
          </a:bodyPr>
          <a:lstStyle/>
          <a:p>
            <a:pPr marL="177800" indent="-177800"/>
            <a:r>
              <a:rPr lang="en-US" altLang="zh-CN" sz="2400" dirty="0" smtClean="0"/>
              <a:t>3 In this experiment, what will not be removed from  people’s homes? </a:t>
            </a:r>
          </a:p>
          <a:p>
            <a:pPr marL="266700" indent="-266700"/>
            <a:endParaRPr lang="en-US" altLang="zh-CN" sz="2400" dirty="0" smtClean="0"/>
          </a:p>
          <a:p>
            <a:r>
              <a:rPr lang="en-US" altLang="zh-CN" sz="2400" dirty="0" smtClean="0"/>
              <a:t>    A The TV.</a:t>
            </a:r>
          </a:p>
          <a:p>
            <a:r>
              <a:rPr lang="en-US" altLang="zh-CN" sz="2400" dirty="0" smtClean="0"/>
              <a:t>    B The PC.</a:t>
            </a:r>
          </a:p>
          <a:p>
            <a:r>
              <a:rPr lang="en-US" altLang="zh-CN" sz="2400" dirty="0" smtClean="0"/>
              <a:t>    C The video games.</a:t>
            </a:r>
          </a:p>
          <a:p>
            <a:r>
              <a:rPr lang="en-US" altLang="zh-CN" sz="2400" dirty="0" smtClean="0"/>
              <a:t>    D The microwave.</a:t>
            </a:r>
          </a:p>
        </p:txBody>
      </p:sp>
      <p:sp>
        <p:nvSpPr>
          <p:cNvPr id="13" name="矩形 12"/>
          <p:cNvSpPr/>
          <p:nvPr/>
        </p:nvSpPr>
        <p:spPr>
          <a:xfrm>
            <a:off x="785786" y="3143248"/>
            <a:ext cx="386644" cy="477054"/>
          </a:xfrm>
          <a:prstGeom prst="rect">
            <a:avLst/>
          </a:prstGeom>
        </p:spPr>
        <p:txBody>
          <a:bodyPr wrap="none">
            <a:spAutoFit/>
          </a:bodyPr>
          <a:lstStyle/>
          <a:p>
            <a:r>
              <a:rPr lang="en-US" altLang="zh-CN" sz="2500" b="1" dirty="0" smtClean="0">
                <a:solidFill>
                  <a:srgbClr val="FF0000"/>
                </a:solidFill>
              </a:rPr>
              <a:t>D</a:t>
            </a:r>
            <a:endParaRPr lang="zh-CN" altLang="en-US" sz="2500" b="1"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slide(fromBottom)">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
            <a:ext cx="9144000" cy="1142984"/>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361950"/>
            <a:r>
              <a:rPr lang="en-US" altLang="zh-CN" sz="4800" b="1" dirty="0" smtClean="0">
                <a:solidFill>
                  <a:schemeClr val="tx1"/>
                </a:solidFill>
                <a:latin typeface="+mj-lt"/>
                <a:ea typeface="微软雅黑" panose="020B0503020204020204" pitchFamily="34" charset="-122"/>
              </a:rPr>
              <a:t>Listening to the world</a:t>
            </a:r>
            <a:endParaRPr lang="zh-CN" altLang="en-US" sz="4800" b="1" dirty="0">
              <a:solidFill>
                <a:schemeClr val="tx1"/>
              </a:solidFill>
              <a:latin typeface="+mj-lt"/>
              <a:ea typeface="微软雅黑" panose="020B0503020204020204" pitchFamily="34" charset="-122"/>
            </a:endParaRPr>
          </a:p>
        </p:txBody>
      </p:sp>
      <p:grpSp>
        <p:nvGrpSpPr>
          <p:cNvPr id="2" name="组合 26"/>
          <p:cNvGrpSpPr/>
          <p:nvPr/>
        </p:nvGrpSpPr>
        <p:grpSpPr>
          <a:xfrm>
            <a:off x="785786" y="2143116"/>
            <a:ext cx="8143932" cy="846244"/>
            <a:chOff x="857224" y="1500174"/>
            <a:chExt cx="7072362" cy="846244"/>
          </a:xfrm>
        </p:grpSpPr>
        <p:sp>
          <p:nvSpPr>
            <p:cNvPr id="10" name="矩形 9"/>
            <p:cNvSpPr/>
            <p:nvPr/>
          </p:nvSpPr>
          <p:spPr>
            <a:xfrm>
              <a:off x="857224" y="1500174"/>
              <a:ext cx="357174" cy="461665"/>
            </a:xfrm>
            <a:prstGeom prst="rect">
              <a:avLst/>
            </a:prstGeom>
            <a:solidFill>
              <a:schemeClr val="accent5">
                <a:lumMod val="75000"/>
              </a:schemeClr>
            </a:solidFill>
          </p:spPr>
          <p:txBody>
            <a:bodyPr wrap="square">
              <a:spAutoFit/>
            </a:bodyPr>
            <a:lstStyle/>
            <a:p>
              <a:r>
                <a:rPr lang="en-US" altLang="zh-CN" sz="2400" b="1" dirty="0" smtClean="0">
                  <a:solidFill>
                    <a:schemeClr val="bg1"/>
                  </a:solidFill>
                </a:rPr>
                <a:t>3</a:t>
              </a:r>
              <a:endParaRPr lang="en-US" altLang="zh-CN" sz="2400" dirty="0" smtClean="0">
                <a:solidFill>
                  <a:schemeClr val="bg1"/>
                </a:solidFill>
              </a:endParaRPr>
            </a:p>
          </p:txBody>
        </p:sp>
        <p:sp>
          <p:nvSpPr>
            <p:cNvPr id="11" name="TextBox 10"/>
            <p:cNvSpPr txBox="1"/>
            <p:nvPr/>
          </p:nvSpPr>
          <p:spPr>
            <a:xfrm>
              <a:off x="1214414" y="1515421"/>
              <a:ext cx="6715172" cy="830997"/>
            </a:xfrm>
            <a:prstGeom prst="rect">
              <a:avLst/>
            </a:prstGeom>
            <a:noFill/>
          </p:spPr>
          <p:txBody>
            <a:bodyPr wrap="square" rtlCol="0">
              <a:spAutoFit/>
            </a:bodyPr>
            <a:lstStyle/>
            <a:p>
              <a:r>
                <a:rPr lang="en-US" altLang="zh-CN" sz="2400" dirty="0" smtClean="0">
                  <a:latin typeface="Arial" pitchFamily="34" charset="0"/>
                  <a:cs typeface="Arial" pitchFamily="34" charset="0"/>
                </a:rPr>
                <a:t>Watch the whole video clip again and choose the best answer to each question.</a:t>
              </a:r>
            </a:p>
          </p:txBody>
        </p:sp>
      </p:grpSp>
      <p:sp>
        <p:nvSpPr>
          <p:cNvPr id="7" name="TextBox 6"/>
          <p:cNvSpPr txBox="1"/>
          <p:nvPr/>
        </p:nvSpPr>
        <p:spPr>
          <a:xfrm>
            <a:off x="714348" y="1071546"/>
            <a:ext cx="1727717" cy="646331"/>
          </a:xfrm>
          <a:prstGeom prst="rect">
            <a:avLst/>
          </a:prstGeom>
          <a:noFill/>
        </p:spPr>
        <p:txBody>
          <a:bodyPr wrap="none" rtlCol="0">
            <a:spAutoFit/>
          </a:bodyPr>
          <a:lstStyle/>
          <a:p>
            <a:r>
              <a:rPr lang="en-US" altLang="zh-CN" sz="3600" b="1" u="sng" dirty="0" smtClean="0">
                <a:ln>
                  <a:solidFill>
                    <a:schemeClr val="accent5"/>
                  </a:solidFill>
                </a:ln>
                <a:solidFill>
                  <a:schemeClr val="accent5">
                    <a:lumMod val="75000"/>
                  </a:schemeClr>
                </a:solidFill>
              </a:rPr>
              <a:t>Viewing</a:t>
            </a:r>
            <a:endParaRPr lang="zh-CN" altLang="en-US" sz="3200" b="1" u="sng" dirty="0">
              <a:ln>
                <a:solidFill>
                  <a:schemeClr val="accent5"/>
                </a:solidFill>
              </a:ln>
              <a:solidFill>
                <a:schemeClr val="accent5">
                  <a:lumMod val="75000"/>
                </a:schemeClr>
              </a:solidFill>
            </a:endParaRPr>
          </a:p>
        </p:txBody>
      </p:sp>
      <p:grpSp>
        <p:nvGrpSpPr>
          <p:cNvPr id="3" name="组合 12"/>
          <p:cNvGrpSpPr/>
          <p:nvPr/>
        </p:nvGrpSpPr>
        <p:grpSpPr>
          <a:xfrm>
            <a:off x="714348" y="1643050"/>
            <a:ext cx="3929090" cy="553998"/>
            <a:chOff x="714348" y="1714488"/>
            <a:chExt cx="3929090" cy="553998"/>
          </a:xfrm>
        </p:grpSpPr>
        <p:sp>
          <p:nvSpPr>
            <p:cNvPr id="8" name="TextBox 7"/>
            <p:cNvSpPr txBox="1"/>
            <p:nvPr/>
          </p:nvSpPr>
          <p:spPr>
            <a:xfrm>
              <a:off x="714348" y="1714488"/>
              <a:ext cx="3929090" cy="553998"/>
            </a:xfrm>
            <a:prstGeom prst="rect">
              <a:avLst/>
            </a:prstGeom>
            <a:noFill/>
          </p:spPr>
          <p:txBody>
            <a:bodyPr wrap="square" rtlCol="0">
              <a:spAutoFit/>
            </a:bodyPr>
            <a:lstStyle/>
            <a:p>
              <a:r>
                <a:rPr lang="en-US" altLang="zh-CN" sz="3000" b="1" dirty="0" smtClean="0">
                  <a:solidFill>
                    <a:schemeClr val="accent5">
                      <a:lumMod val="75000"/>
                    </a:schemeClr>
                  </a:solidFill>
                </a:rPr>
                <a:t>WHILE</a:t>
              </a:r>
              <a:r>
                <a:rPr lang="en-US" altLang="zh-CN" sz="3000" b="1" dirty="0" smtClean="0"/>
                <a:t>    you view</a:t>
              </a:r>
              <a:endParaRPr lang="zh-CN" altLang="en-US" sz="3000" b="1" dirty="0"/>
            </a:p>
          </p:txBody>
        </p:sp>
        <p:sp>
          <p:nvSpPr>
            <p:cNvPr id="9" name="直角三角形 8"/>
            <p:cNvSpPr/>
            <p:nvPr/>
          </p:nvSpPr>
          <p:spPr>
            <a:xfrm rot="13554830">
              <a:off x="1815728" y="1958613"/>
              <a:ext cx="144000" cy="144000"/>
            </a:xfrm>
            <a:prstGeom prst="rtTriangle">
              <a:avLst/>
            </a:prstGeom>
            <a:solidFill>
              <a:schemeClr val="accent5">
                <a:lumMod val="75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4" name="图片 13" descr="87699.gif">
            <a:hlinkClick r:id="rId2" action="ppaction://hlinksldjump"/>
          </p:cNvPr>
          <p:cNvPicPr>
            <a:picLocks noChangeAspect="1"/>
          </p:cNvPicPr>
          <p:nvPr/>
        </p:nvPicPr>
        <p:blipFill>
          <a:blip r:embed="rId3"/>
          <a:stretch>
            <a:fillRect/>
          </a:stretch>
        </p:blipFill>
        <p:spPr>
          <a:xfrm>
            <a:off x="8429652" y="6215082"/>
            <a:ext cx="466724" cy="466724"/>
          </a:xfrm>
          <a:prstGeom prst="rect">
            <a:avLst/>
          </a:prstGeom>
        </p:spPr>
      </p:pic>
      <p:sp>
        <p:nvSpPr>
          <p:cNvPr id="12" name="矩形 11"/>
          <p:cNvSpPr/>
          <p:nvPr/>
        </p:nvSpPr>
        <p:spPr>
          <a:xfrm>
            <a:off x="1214414" y="3143248"/>
            <a:ext cx="7072362" cy="3416320"/>
          </a:xfrm>
          <a:prstGeom prst="rect">
            <a:avLst/>
          </a:prstGeom>
        </p:spPr>
        <p:txBody>
          <a:bodyPr wrap="square">
            <a:spAutoFit/>
          </a:bodyPr>
          <a:lstStyle/>
          <a:p>
            <a:pPr marL="266700" indent="-266700"/>
            <a:r>
              <a:rPr lang="en-US" altLang="zh-CN" sz="2400" dirty="0" smtClean="0"/>
              <a:t>4 Why do the parents have to work harder without TV? </a:t>
            </a:r>
          </a:p>
          <a:p>
            <a:pPr marL="266700" indent="-266700"/>
            <a:endParaRPr lang="en-US" altLang="zh-CN" sz="2400" dirty="0" smtClean="0"/>
          </a:p>
          <a:p>
            <a:r>
              <a:rPr lang="en-US" altLang="zh-CN" sz="2400" dirty="0" smtClean="0"/>
              <a:t>    A They have to teach their kids to count numbers. </a:t>
            </a:r>
          </a:p>
          <a:p>
            <a:pPr marL="533400" indent="-533400"/>
            <a:r>
              <a:rPr lang="en-US" altLang="zh-CN" sz="2400" dirty="0" smtClean="0"/>
              <a:t>    B They have to earn more money to buy games for  their kids.</a:t>
            </a:r>
          </a:p>
          <a:p>
            <a:pPr marL="533400" indent="-533400"/>
            <a:r>
              <a:rPr lang="en-US" altLang="zh-CN" sz="2400" dirty="0" smtClean="0"/>
              <a:t>    C They have to cook more delicious food for their kids.</a:t>
            </a:r>
          </a:p>
          <a:p>
            <a:pPr marL="533400" indent="-533400"/>
            <a:r>
              <a:rPr lang="en-US" altLang="zh-CN" sz="2400" dirty="0" smtClean="0"/>
              <a:t>    D They have to spend more time playing with their kids.</a:t>
            </a:r>
          </a:p>
        </p:txBody>
      </p:sp>
      <p:sp>
        <p:nvSpPr>
          <p:cNvPr id="13" name="矩形 12"/>
          <p:cNvSpPr/>
          <p:nvPr/>
        </p:nvSpPr>
        <p:spPr>
          <a:xfrm>
            <a:off x="785786" y="3143248"/>
            <a:ext cx="386644" cy="477054"/>
          </a:xfrm>
          <a:prstGeom prst="rect">
            <a:avLst/>
          </a:prstGeom>
        </p:spPr>
        <p:txBody>
          <a:bodyPr wrap="none">
            <a:spAutoFit/>
          </a:bodyPr>
          <a:lstStyle/>
          <a:p>
            <a:r>
              <a:rPr lang="en-US" altLang="zh-CN" sz="2500" b="1" dirty="0" smtClean="0">
                <a:solidFill>
                  <a:srgbClr val="FF0000"/>
                </a:solidFill>
              </a:rPr>
              <a:t>D</a:t>
            </a:r>
            <a:endParaRPr lang="zh-CN" altLang="en-US" sz="2500" b="1"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slide(fromBottom)">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
            <a:ext cx="9144000" cy="1142984"/>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361950"/>
            <a:r>
              <a:rPr lang="en-US" altLang="zh-CN" sz="4800" b="1" dirty="0" smtClean="0">
                <a:solidFill>
                  <a:schemeClr val="tx1"/>
                </a:solidFill>
                <a:latin typeface="+mj-lt"/>
                <a:ea typeface="微软雅黑" panose="020B0503020204020204" pitchFamily="34" charset="-122"/>
              </a:rPr>
              <a:t>Listening to the world</a:t>
            </a:r>
            <a:endParaRPr lang="zh-CN" altLang="en-US" sz="4800" b="1" dirty="0">
              <a:solidFill>
                <a:schemeClr val="tx1"/>
              </a:solidFill>
              <a:latin typeface="+mj-lt"/>
              <a:ea typeface="微软雅黑" panose="020B0503020204020204" pitchFamily="34" charset="-122"/>
            </a:endParaRPr>
          </a:p>
        </p:txBody>
      </p:sp>
      <p:grpSp>
        <p:nvGrpSpPr>
          <p:cNvPr id="2" name="组合 26"/>
          <p:cNvGrpSpPr/>
          <p:nvPr/>
        </p:nvGrpSpPr>
        <p:grpSpPr>
          <a:xfrm>
            <a:off x="785786" y="2143116"/>
            <a:ext cx="8143932" cy="846244"/>
            <a:chOff x="857224" y="1500174"/>
            <a:chExt cx="7072362" cy="846244"/>
          </a:xfrm>
        </p:grpSpPr>
        <p:sp>
          <p:nvSpPr>
            <p:cNvPr id="10" name="矩形 9"/>
            <p:cNvSpPr/>
            <p:nvPr/>
          </p:nvSpPr>
          <p:spPr>
            <a:xfrm>
              <a:off x="857224" y="1500174"/>
              <a:ext cx="357174" cy="461665"/>
            </a:xfrm>
            <a:prstGeom prst="rect">
              <a:avLst/>
            </a:prstGeom>
            <a:solidFill>
              <a:schemeClr val="accent5">
                <a:lumMod val="75000"/>
              </a:schemeClr>
            </a:solidFill>
          </p:spPr>
          <p:txBody>
            <a:bodyPr wrap="square">
              <a:spAutoFit/>
            </a:bodyPr>
            <a:lstStyle/>
            <a:p>
              <a:r>
                <a:rPr lang="en-US" altLang="zh-CN" sz="2400" b="1" dirty="0" smtClean="0">
                  <a:solidFill>
                    <a:schemeClr val="bg1"/>
                  </a:solidFill>
                </a:rPr>
                <a:t>3</a:t>
              </a:r>
              <a:endParaRPr lang="en-US" altLang="zh-CN" sz="2400" dirty="0" smtClean="0">
                <a:solidFill>
                  <a:schemeClr val="bg1"/>
                </a:solidFill>
              </a:endParaRPr>
            </a:p>
          </p:txBody>
        </p:sp>
        <p:sp>
          <p:nvSpPr>
            <p:cNvPr id="11" name="TextBox 10"/>
            <p:cNvSpPr txBox="1"/>
            <p:nvPr/>
          </p:nvSpPr>
          <p:spPr>
            <a:xfrm>
              <a:off x="1214414" y="1515421"/>
              <a:ext cx="6715172" cy="830997"/>
            </a:xfrm>
            <a:prstGeom prst="rect">
              <a:avLst/>
            </a:prstGeom>
            <a:noFill/>
          </p:spPr>
          <p:txBody>
            <a:bodyPr wrap="square" rtlCol="0">
              <a:spAutoFit/>
            </a:bodyPr>
            <a:lstStyle/>
            <a:p>
              <a:r>
                <a:rPr lang="en-US" altLang="zh-CN" sz="2400" dirty="0" smtClean="0">
                  <a:latin typeface="Arial" pitchFamily="34" charset="0"/>
                  <a:cs typeface="Arial" pitchFamily="34" charset="0"/>
                </a:rPr>
                <a:t>Watch the whole video clip again and choose the best answer to each question.</a:t>
              </a:r>
            </a:p>
          </p:txBody>
        </p:sp>
      </p:grpSp>
      <p:sp>
        <p:nvSpPr>
          <p:cNvPr id="7" name="TextBox 6"/>
          <p:cNvSpPr txBox="1"/>
          <p:nvPr/>
        </p:nvSpPr>
        <p:spPr>
          <a:xfrm>
            <a:off x="714348" y="1071546"/>
            <a:ext cx="1727717" cy="646331"/>
          </a:xfrm>
          <a:prstGeom prst="rect">
            <a:avLst/>
          </a:prstGeom>
          <a:noFill/>
        </p:spPr>
        <p:txBody>
          <a:bodyPr wrap="none" rtlCol="0">
            <a:spAutoFit/>
          </a:bodyPr>
          <a:lstStyle/>
          <a:p>
            <a:r>
              <a:rPr lang="en-US" altLang="zh-CN" sz="3600" b="1" u="sng" dirty="0" smtClean="0">
                <a:ln>
                  <a:solidFill>
                    <a:schemeClr val="accent5"/>
                  </a:solidFill>
                </a:ln>
                <a:solidFill>
                  <a:schemeClr val="accent5">
                    <a:lumMod val="75000"/>
                  </a:schemeClr>
                </a:solidFill>
              </a:rPr>
              <a:t>Viewing</a:t>
            </a:r>
            <a:endParaRPr lang="zh-CN" altLang="en-US" sz="3200" b="1" u="sng" dirty="0">
              <a:ln>
                <a:solidFill>
                  <a:schemeClr val="accent5"/>
                </a:solidFill>
              </a:ln>
              <a:solidFill>
                <a:schemeClr val="accent5">
                  <a:lumMod val="75000"/>
                </a:schemeClr>
              </a:solidFill>
            </a:endParaRPr>
          </a:p>
        </p:txBody>
      </p:sp>
      <p:grpSp>
        <p:nvGrpSpPr>
          <p:cNvPr id="3" name="组合 12"/>
          <p:cNvGrpSpPr/>
          <p:nvPr/>
        </p:nvGrpSpPr>
        <p:grpSpPr>
          <a:xfrm>
            <a:off x="714348" y="1643050"/>
            <a:ext cx="3929090" cy="553998"/>
            <a:chOff x="714348" y="1714488"/>
            <a:chExt cx="3929090" cy="553998"/>
          </a:xfrm>
        </p:grpSpPr>
        <p:sp>
          <p:nvSpPr>
            <p:cNvPr id="8" name="TextBox 7"/>
            <p:cNvSpPr txBox="1"/>
            <p:nvPr/>
          </p:nvSpPr>
          <p:spPr>
            <a:xfrm>
              <a:off x="714348" y="1714488"/>
              <a:ext cx="3929090" cy="553998"/>
            </a:xfrm>
            <a:prstGeom prst="rect">
              <a:avLst/>
            </a:prstGeom>
            <a:noFill/>
          </p:spPr>
          <p:txBody>
            <a:bodyPr wrap="square" rtlCol="0">
              <a:spAutoFit/>
            </a:bodyPr>
            <a:lstStyle/>
            <a:p>
              <a:r>
                <a:rPr lang="en-US" altLang="zh-CN" sz="3000" b="1" dirty="0" smtClean="0">
                  <a:solidFill>
                    <a:schemeClr val="accent5">
                      <a:lumMod val="75000"/>
                    </a:schemeClr>
                  </a:solidFill>
                </a:rPr>
                <a:t>WHILE</a:t>
              </a:r>
              <a:r>
                <a:rPr lang="en-US" altLang="zh-CN" sz="3000" b="1" dirty="0" smtClean="0"/>
                <a:t>    you view</a:t>
              </a:r>
              <a:endParaRPr lang="zh-CN" altLang="en-US" sz="3000" b="1" dirty="0"/>
            </a:p>
          </p:txBody>
        </p:sp>
        <p:sp>
          <p:nvSpPr>
            <p:cNvPr id="9" name="直角三角形 8"/>
            <p:cNvSpPr/>
            <p:nvPr/>
          </p:nvSpPr>
          <p:spPr>
            <a:xfrm rot="13554830">
              <a:off x="1815728" y="1958613"/>
              <a:ext cx="144000" cy="144000"/>
            </a:xfrm>
            <a:prstGeom prst="rtTriangle">
              <a:avLst/>
            </a:prstGeom>
            <a:solidFill>
              <a:schemeClr val="accent5">
                <a:lumMod val="75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4" name="图片 13" descr="87699.gif">
            <a:hlinkClick r:id="rId2" action="ppaction://hlinksldjump"/>
          </p:cNvPr>
          <p:cNvPicPr>
            <a:picLocks noChangeAspect="1"/>
          </p:cNvPicPr>
          <p:nvPr/>
        </p:nvPicPr>
        <p:blipFill>
          <a:blip r:embed="rId3"/>
          <a:stretch>
            <a:fillRect/>
          </a:stretch>
        </p:blipFill>
        <p:spPr>
          <a:xfrm>
            <a:off x="8429652" y="6215082"/>
            <a:ext cx="466724" cy="466724"/>
          </a:xfrm>
          <a:prstGeom prst="rect">
            <a:avLst/>
          </a:prstGeom>
        </p:spPr>
      </p:pic>
      <p:sp>
        <p:nvSpPr>
          <p:cNvPr id="12" name="矩形 11"/>
          <p:cNvSpPr/>
          <p:nvPr/>
        </p:nvSpPr>
        <p:spPr>
          <a:xfrm>
            <a:off x="1214414" y="3143248"/>
            <a:ext cx="7072362" cy="2677656"/>
          </a:xfrm>
          <a:prstGeom prst="rect">
            <a:avLst/>
          </a:prstGeom>
        </p:spPr>
        <p:txBody>
          <a:bodyPr wrap="square">
            <a:spAutoFit/>
          </a:bodyPr>
          <a:lstStyle/>
          <a:p>
            <a:pPr marL="266700" indent="-266700"/>
            <a:r>
              <a:rPr lang="en-US" altLang="zh-CN" sz="2400" dirty="0" smtClean="0"/>
              <a:t>5 What long-term effect does the experiment have on the participating families? </a:t>
            </a:r>
          </a:p>
          <a:p>
            <a:pPr marL="266700" indent="-266700"/>
            <a:endParaRPr lang="en-US" altLang="zh-CN" sz="2400" dirty="0" smtClean="0"/>
          </a:p>
          <a:p>
            <a:r>
              <a:rPr lang="en-US" altLang="zh-CN" sz="2400" dirty="0" smtClean="0"/>
              <a:t>    A They don’t watch TV in the morning anymore.</a:t>
            </a:r>
          </a:p>
          <a:p>
            <a:r>
              <a:rPr lang="en-US" altLang="zh-CN" sz="2400" dirty="0" smtClean="0"/>
              <a:t>    B They have stayed away from TV since then. </a:t>
            </a:r>
          </a:p>
          <a:p>
            <a:r>
              <a:rPr lang="en-US" altLang="zh-CN" sz="2400" dirty="0" smtClean="0"/>
              <a:t>    C They have a much better family atmosphere.</a:t>
            </a:r>
          </a:p>
          <a:p>
            <a:r>
              <a:rPr lang="en-US" altLang="zh-CN" sz="2400" dirty="0" smtClean="0"/>
              <a:t>    D They spend more time watching news on TV.</a:t>
            </a:r>
          </a:p>
        </p:txBody>
      </p:sp>
      <p:sp>
        <p:nvSpPr>
          <p:cNvPr id="13" name="矩形 12"/>
          <p:cNvSpPr/>
          <p:nvPr/>
        </p:nvSpPr>
        <p:spPr>
          <a:xfrm>
            <a:off x="785786" y="3143248"/>
            <a:ext cx="354584" cy="477054"/>
          </a:xfrm>
          <a:prstGeom prst="rect">
            <a:avLst/>
          </a:prstGeom>
        </p:spPr>
        <p:txBody>
          <a:bodyPr wrap="none">
            <a:spAutoFit/>
          </a:bodyPr>
          <a:lstStyle/>
          <a:p>
            <a:r>
              <a:rPr lang="en-US" altLang="zh-CN" sz="2500" b="1" dirty="0" smtClean="0">
                <a:solidFill>
                  <a:srgbClr val="FF0000"/>
                </a:solidFill>
              </a:rPr>
              <a:t>C</a:t>
            </a:r>
            <a:endParaRPr lang="zh-CN" altLang="en-US" sz="2500" b="1"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slide(fromBottom)">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
            <a:ext cx="9144000" cy="1142984"/>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361950"/>
            <a:r>
              <a:rPr lang="en-US" altLang="zh-CN" sz="4800" b="1" dirty="0" smtClean="0">
                <a:solidFill>
                  <a:schemeClr val="tx1"/>
                </a:solidFill>
                <a:latin typeface="+mj-lt"/>
                <a:ea typeface="微软雅黑" panose="020B0503020204020204" pitchFamily="34" charset="-122"/>
              </a:rPr>
              <a:t>Listening to the world</a:t>
            </a:r>
            <a:endParaRPr lang="zh-CN" altLang="en-US" sz="4800" b="1" dirty="0">
              <a:solidFill>
                <a:schemeClr val="tx1"/>
              </a:solidFill>
              <a:latin typeface="+mj-lt"/>
              <a:ea typeface="微软雅黑" panose="020B0503020204020204" pitchFamily="34" charset="-122"/>
            </a:endParaRPr>
          </a:p>
        </p:txBody>
      </p:sp>
      <p:sp>
        <p:nvSpPr>
          <p:cNvPr id="7" name="TextBox 6"/>
          <p:cNvSpPr txBox="1"/>
          <p:nvPr/>
        </p:nvSpPr>
        <p:spPr>
          <a:xfrm>
            <a:off x="714348" y="1000108"/>
            <a:ext cx="1727717" cy="646331"/>
          </a:xfrm>
          <a:prstGeom prst="rect">
            <a:avLst/>
          </a:prstGeom>
          <a:noFill/>
        </p:spPr>
        <p:txBody>
          <a:bodyPr wrap="none" rtlCol="0">
            <a:spAutoFit/>
          </a:bodyPr>
          <a:lstStyle/>
          <a:p>
            <a:r>
              <a:rPr lang="en-US" altLang="zh-CN" sz="3600" b="1" u="sng" dirty="0" smtClean="0">
                <a:ln>
                  <a:solidFill>
                    <a:schemeClr val="accent5"/>
                  </a:solidFill>
                </a:ln>
                <a:solidFill>
                  <a:schemeClr val="accent5">
                    <a:lumMod val="75000"/>
                  </a:schemeClr>
                </a:solidFill>
              </a:rPr>
              <a:t>Viewing</a:t>
            </a:r>
            <a:endParaRPr lang="zh-CN" altLang="en-US" sz="3200" b="1" u="sng" dirty="0">
              <a:ln>
                <a:solidFill>
                  <a:schemeClr val="accent5"/>
                </a:solidFill>
              </a:ln>
              <a:solidFill>
                <a:schemeClr val="accent5">
                  <a:lumMod val="75000"/>
                </a:schemeClr>
              </a:solidFill>
            </a:endParaRPr>
          </a:p>
        </p:txBody>
      </p:sp>
      <p:grpSp>
        <p:nvGrpSpPr>
          <p:cNvPr id="2" name="组合 26"/>
          <p:cNvGrpSpPr/>
          <p:nvPr/>
        </p:nvGrpSpPr>
        <p:grpSpPr>
          <a:xfrm>
            <a:off x="857224" y="2071678"/>
            <a:ext cx="7143800" cy="461665"/>
            <a:chOff x="928662" y="1262706"/>
            <a:chExt cx="7143800" cy="461665"/>
          </a:xfrm>
        </p:grpSpPr>
        <p:sp>
          <p:nvSpPr>
            <p:cNvPr id="9" name="矩形 8"/>
            <p:cNvSpPr/>
            <p:nvPr/>
          </p:nvSpPr>
          <p:spPr>
            <a:xfrm>
              <a:off x="928662" y="1262706"/>
              <a:ext cx="357174" cy="461665"/>
            </a:xfrm>
            <a:prstGeom prst="rect">
              <a:avLst/>
            </a:prstGeom>
            <a:solidFill>
              <a:schemeClr val="accent5">
                <a:lumMod val="75000"/>
              </a:schemeClr>
            </a:solidFill>
          </p:spPr>
          <p:txBody>
            <a:bodyPr wrap="square">
              <a:spAutoFit/>
            </a:bodyPr>
            <a:lstStyle/>
            <a:p>
              <a:r>
                <a:rPr lang="en-US" altLang="zh-CN" sz="2400" b="1" dirty="0" smtClean="0">
                  <a:solidFill>
                    <a:schemeClr val="bg1"/>
                  </a:solidFill>
                </a:rPr>
                <a:t>4</a:t>
              </a:r>
              <a:endParaRPr lang="en-US" altLang="zh-CN" sz="2400" dirty="0" smtClean="0">
                <a:solidFill>
                  <a:schemeClr val="bg1"/>
                </a:solidFill>
              </a:endParaRPr>
            </a:p>
          </p:txBody>
        </p:sp>
        <p:sp>
          <p:nvSpPr>
            <p:cNvPr id="10" name="TextBox 9"/>
            <p:cNvSpPr txBox="1"/>
            <p:nvPr/>
          </p:nvSpPr>
          <p:spPr>
            <a:xfrm>
              <a:off x="1357290" y="1262706"/>
              <a:ext cx="6715172" cy="461665"/>
            </a:xfrm>
            <a:prstGeom prst="rect">
              <a:avLst/>
            </a:prstGeom>
            <a:noFill/>
          </p:spPr>
          <p:txBody>
            <a:bodyPr wrap="square" rtlCol="0">
              <a:spAutoFit/>
            </a:bodyPr>
            <a:lstStyle/>
            <a:p>
              <a:r>
                <a:rPr lang="en-US" altLang="zh-CN" sz="2400" dirty="0" smtClean="0">
                  <a:latin typeface="Arial" pitchFamily="34" charset="0"/>
                  <a:cs typeface="Arial" pitchFamily="34" charset="0"/>
                </a:rPr>
                <a:t>Work in pairs and discuss the questions.</a:t>
              </a:r>
            </a:p>
          </p:txBody>
        </p:sp>
      </p:grpSp>
      <p:grpSp>
        <p:nvGrpSpPr>
          <p:cNvPr id="3" name="组合 12"/>
          <p:cNvGrpSpPr/>
          <p:nvPr/>
        </p:nvGrpSpPr>
        <p:grpSpPr>
          <a:xfrm>
            <a:off x="714348" y="1571612"/>
            <a:ext cx="3929090" cy="553998"/>
            <a:chOff x="714348" y="1643050"/>
            <a:chExt cx="3929090" cy="553998"/>
          </a:xfrm>
        </p:grpSpPr>
        <p:sp>
          <p:nvSpPr>
            <p:cNvPr id="14" name="TextBox 13"/>
            <p:cNvSpPr txBox="1"/>
            <p:nvPr/>
          </p:nvSpPr>
          <p:spPr>
            <a:xfrm>
              <a:off x="714348" y="1643050"/>
              <a:ext cx="3929090" cy="553998"/>
            </a:xfrm>
            <a:prstGeom prst="rect">
              <a:avLst/>
            </a:prstGeom>
            <a:noFill/>
          </p:spPr>
          <p:txBody>
            <a:bodyPr wrap="square" rtlCol="0">
              <a:spAutoFit/>
            </a:bodyPr>
            <a:lstStyle/>
            <a:p>
              <a:r>
                <a:rPr lang="en-US" altLang="zh-CN" sz="3000" b="1" dirty="0" smtClean="0">
                  <a:solidFill>
                    <a:schemeClr val="accent5">
                      <a:lumMod val="75000"/>
                    </a:schemeClr>
                  </a:solidFill>
                </a:rPr>
                <a:t>AFTER</a:t>
              </a:r>
              <a:r>
                <a:rPr lang="en-US" altLang="zh-CN" sz="3000" b="1" dirty="0" smtClean="0"/>
                <a:t>    you view</a:t>
              </a:r>
              <a:endParaRPr lang="zh-CN" altLang="en-US" sz="3000" b="1" dirty="0"/>
            </a:p>
          </p:txBody>
        </p:sp>
        <p:sp>
          <p:nvSpPr>
            <p:cNvPr id="16" name="直角三角形 15"/>
            <p:cNvSpPr/>
            <p:nvPr/>
          </p:nvSpPr>
          <p:spPr>
            <a:xfrm rot="13554830">
              <a:off x="1887167" y="1887174"/>
              <a:ext cx="144000" cy="144000"/>
            </a:xfrm>
            <a:prstGeom prst="rtTriangle">
              <a:avLst/>
            </a:prstGeom>
            <a:solidFill>
              <a:schemeClr val="accent5">
                <a:lumMod val="75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1" name="图片 10" descr="87699.gif">
            <a:hlinkClick r:id="rId2" action="ppaction://hlinksldjump"/>
          </p:cNvPr>
          <p:cNvPicPr>
            <a:picLocks noChangeAspect="1"/>
          </p:cNvPicPr>
          <p:nvPr/>
        </p:nvPicPr>
        <p:blipFill>
          <a:blip r:embed="rId3"/>
          <a:stretch>
            <a:fillRect/>
          </a:stretch>
        </p:blipFill>
        <p:spPr>
          <a:xfrm>
            <a:off x="8429652" y="6215082"/>
            <a:ext cx="466724" cy="466724"/>
          </a:xfrm>
          <a:prstGeom prst="rect">
            <a:avLst/>
          </a:prstGeom>
        </p:spPr>
      </p:pic>
      <p:sp>
        <p:nvSpPr>
          <p:cNvPr id="18" name="矩形 17"/>
          <p:cNvSpPr/>
          <p:nvPr/>
        </p:nvSpPr>
        <p:spPr>
          <a:xfrm>
            <a:off x="1285852" y="2526565"/>
            <a:ext cx="7215238" cy="830997"/>
          </a:xfrm>
          <a:prstGeom prst="rect">
            <a:avLst/>
          </a:prstGeom>
        </p:spPr>
        <p:txBody>
          <a:bodyPr wrap="square">
            <a:spAutoFit/>
          </a:bodyPr>
          <a:lstStyle/>
          <a:p>
            <a:pPr marL="252000" indent="-324000"/>
            <a:r>
              <a:rPr lang="en-US" altLang="zh-CN" sz="2400" dirty="0" smtClean="0"/>
              <a:t>1 Do the parents think the experiment is positive? Why or why not?</a:t>
            </a:r>
          </a:p>
        </p:txBody>
      </p:sp>
      <p:sp>
        <p:nvSpPr>
          <p:cNvPr id="15" name="矩形 14"/>
          <p:cNvSpPr/>
          <p:nvPr/>
        </p:nvSpPr>
        <p:spPr>
          <a:xfrm>
            <a:off x="1428728" y="3571876"/>
            <a:ext cx="6572296" cy="1569660"/>
          </a:xfrm>
          <a:prstGeom prst="rect">
            <a:avLst/>
          </a:prstGeom>
        </p:spPr>
        <p:txBody>
          <a:bodyPr wrap="square">
            <a:spAutoFit/>
          </a:bodyPr>
          <a:lstStyle/>
          <a:p>
            <a:r>
              <a:rPr lang="en-US" altLang="zh-CN" sz="2400" i="1" dirty="0" smtClean="0">
                <a:solidFill>
                  <a:srgbClr val="FF0000"/>
                </a:solidFill>
              </a:rPr>
              <a:t>Yes. Most of the parents thought the experiment was positive. Because without any TV, there was more laughter in the house and they were more of a family.</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slide(fromBottom)">
                                      <p:cBhvr>
                                        <p:cTn id="1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5"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
            <a:ext cx="9144000" cy="1142984"/>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361950"/>
            <a:r>
              <a:rPr lang="en-US" altLang="zh-CN" sz="4800" b="1" dirty="0" smtClean="0">
                <a:solidFill>
                  <a:schemeClr val="tx1"/>
                </a:solidFill>
                <a:latin typeface="+mj-lt"/>
                <a:ea typeface="微软雅黑" panose="020B0503020204020204" pitchFamily="34" charset="-122"/>
              </a:rPr>
              <a:t>Listening to the world</a:t>
            </a:r>
            <a:endParaRPr lang="zh-CN" altLang="en-US" sz="4800" b="1" dirty="0">
              <a:solidFill>
                <a:schemeClr val="tx1"/>
              </a:solidFill>
              <a:latin typeface="+mj-lt"/>
              <a:ea typeface="微软雅黑" panose="020B0503020204020204" pitchFamily="34" charset="-122"/>
            </a:endParaRPr>
          </a:p>
        </p:txBody>
      </p:sp>
      <p:sp>
        <p:nvSpPr>
          <p:cNvPr id="7" name="TextBox 6"/>
          <p:cNvSpPr txBox="1"/>
          <p:nvPr/>
        </p:nvSpPr>
        <p:spPr>
          <a:xfrm>
            <a:off x="714348" y="1000108"/>
            <a:ext cx="1727717" cy="646331"/>
          </a:xfrm>
          <a:prstGeom prst="rect">
            <a:avLst/>
          </a:prstGeom>
          <a:noFill/>
        </p:spPr>
        <p:txBody>
          <a:bodyPr wrap="none" rtlCol="0">
            <a:spAutoFit/>
          </a:bodyPr>
          <a:lstStyle/>
          <a:p>
            <a:r>
              <a:rPr lang="en-US" altLang="zh-CN" sz="3600" b="1" u="sng" dirty="0" smtClean="0">
                <a:ln>
                  <a:solidFill>
                    <a:schemeClr val="accent5"/>
                  </a:solidFill>
                </a:ln>
                <a:solidFill>
                  <a:schemeClr val="accent5">
                    <a:lumMod val="75000"/>
                  </a:schemeClr>
                </a:solidFill>
              </a:rPr>
              <a:t>Viewing</a:t>
            </a:r>
            <a:endParaRPr lang="zh-CN" altLang="en-US" sz="3200" b="1" u="sng" dirty="0">
              <a:ln>
                <a:solidFill>
                  <a:schemeClr val="accent5"/>
                </a:solidFill>
              </a:ln>
              <a:solidFill>
                <a:schemeClr val="accent5">
                  <a:lumMod val="75000"/>
                </a:schemeClr>
              </a:solidFill>
            </a:endParaRPr>
          </a:p>
        </p:txBody>
      </p:sp>
      <p:grpSp>
        <p:nvGrpSpPr>
          <p:cNvPr id="2" name="组合 26"/>
          <p:cNvGrpSpPr/>
          <p:nvPr/>
        </p:nvGrpSpPr>
        <p:grpSpPr>
          <a:xfrm>
            <a:off x="857224" y="2071678"/>
            <a:ext cx="7143800" cy="461665"/>
            <a:chOff x="928662" y="1262706"/>
            <a:chExt cx="7143800" cy="461665"/>
          </a:xfrm>
        </p:grpSpPr>
        <p:sp>
          <p:nvSpPr>
            <p:cNvPr id="9" name="矩形 8"/>
            <p:cNvSpPr/>
            <p:nvPr/>
          </p:nvSpPr>
          <p:spPr>
            <a:xfrm>
              <a:off x="928662" y="1262706"/>
              <a:ext cx="357174" cy="461665"/>
            </a:xfrm>
            <a:prstGeom prst="rect">
              <a:avLst/>
            </a:prstGeom>
            <a:solidFill>
              <a:schemeClr val="accent5">
                <a:lumMod val="75000"/>
              </a:schemeClr>
            </a:solidFill>
          </p:spPr>
          <p:txBody>
            <a:bodyPr wrap="square">
              <a:spAutoFit/>
            </a:bodyPr>
            <a:lstStyle/>
            <a:p>
              <a:r>
                <a:rPr lang="en-US" altLang="zh-CN" sz="2400" b="1" dirty="0" smtClean="0">
                  <a:solidFill>
                    <a:schemeClr val="bg1"/>
                  </a:solidFill>
                </a:rPr>
                <a:t>4</a:t>
              </a:r>
              <a:endParaRPr lang="en-US" altLang="zh-CN" sz="2400" dirty="0" smtClean="0">
                <a:solidFill>
                  <a:schemeClr val="bg1"/>
                </a:solidFill>
              </a:endParaRPr>
            </a:p>
          </p:txBody>
        </p:sp>
        <p:sp>
          <p:nvSpPr>
            <p:cNvPr id="10" name="TextBox 9"/>
            <p:cNvSpPr txBox="1"/>
            <p:nvPr/>
          </p:nvSpPr>
          <p:spPr>
            <a:xfrm>
              <a:off x="1357290" y="1262706"/>
              <a:ext cx="6715172" cy="461665"/>
            </a:xfrm>
            <a:prstGeom prst="rect">
              <a:avLst/>
            </a:prstGeom>
            <a:noFill/>
          </p:spPr>
          <p:txBody>
            <a:bodyPr wrap="square" rtlCol="0">
              <a:spAutoFit/>
            </a:bodyPr>
            <a:lstStyle/>
            <a:p>
              <a:r>
                <a:rPr lang="en-US" altLang="zh-CN" sz="2400" dirty="0" smtClean="0">
                  <a:latin typeface="Arial" pitchFamily="34" charset="0"/>
                  <a:cs typeface="Arial" pitchFamily="34" charset="0"/>
                </a:rPr>
                <a:t>Work in pairs and discuss the questions.</a:t>
              </a:r>
            </a:p>
          </p:txBody>
        </p:sp>
      </p:grpSp>
      <p:grpSp>
        <p:nvGrpSpPr>
          <p:cNvPr id="3" name="组合 12"/>
          <p:cNvGrpSpPr/>
          <p:nvPr/>
        </p:nvGrpSpPr>
        <p:grpSpPr>
          <a:xfrm>
            <a:off x="714348" y="1571612"/>
            <a:ext cx="3929090" cy="553998"/>
            <a:chOff x="714348" y="1643050"/>
            <a:chExt cx="3929090" cy="553998"/>
          </a:xfrm>
        </p:grpSpPr>
        <p:sp>
          <p:nvSpPr>
            <p:cNvPr id="14" name="TextBox 13"/>
            <p:cNvSpPr txBox="1"/>
            <p:nvPr/>
          </p:nvSpPr>
          <p:spPr>
            <a:xfrm>
              <a:off x="714348" y="1643050"/>
              <a:ext cx="3929090" cy="553998"/>
            </a:xfrm>
            <a:prstGeom prst="rect">
              <a:avLst/>
            </a:prstGeom>
            <a:noFill/>
          </p:spPr>
          <p:txBody>
            <a:bodyPr wrap="square" rtlCol="0">
              <a:spAutoFit/>
            </a:bodyPr>
            <a:lstStyle/>
            <a:p>
              <a:r>
                <a:rPr lang="en-US" altLang="zh-CN" sz="3000" b="1" dirty="0" smtClean="0">
                  <a:solidFill>
                    <a:schemeClr val="accent5">
                      <a:lumMod val="75000"/>
                    </a:schemeClr>
                  </a:solidFill>
                </a:rPr>
                <a:t>AFTER</a:t>
              </a:r>
              <a:r>
                <a:rPr lang="en-US" altLang="zh-CN" sz="3000" b="1" dirty="0" smtClean="0"/>
                <a:t>    you view</a:t>
              </a:r>
              <a:endParaRPr lang="zh-CN" altLang="en-US" sz="3000" b="1" dirty="0"/>
            </a:p>
          </p:txBody>
        </p:sp>
        <p:sp>
          <p:nvSpPr>
            <p:cNvPr id="16" name="直角三角形 15"/>
            <p:cNvSpPr/>
            <p:nvPr/>
          </p:nvSpPr>
          <p:spPr>
            <a:xfrm rot="13554830">
              <a:off x="1887167" y="1887174"/>
              <a:ext cx="144000" cy="144000"/>
            </a:xfrm>
            <a:prstGeom prst="rtTriangle">
              <a:avLst/>
            </a:prstGeom>
            <a:solidFill>
              <a:schemeClr val="accent5">
                <a:lumMod val="75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1" name="图片 10" descr="87699.gif">
            <a:hlinkClick r:id="rId2" action="ppaction://hlinksldjump"/>
          </p:cNvPr>
          <p:cNvPicPr>
            <a:picLocks noChangeAspect="1"/>
          </p:cNvPicPr>
          <p:nvPr/>
        </p:nvPicPr>
        <p:blipFill>
          <a:blip r:embed="rId3"/>
          <a:stretch>
            <a:fillRect/>
          </a:stretch>
        </p:blipFill>
        <p:spPr>
          <a:xfrm>
            <a:off x="8429652" y="6215082"/>
            <a:ext cx="466724" cy="466724"/>
          </a:xfrm>
          <a:prstGeom prst="rect">
            <a:avLst/>
          </a:prstGeom>
        </p:spPr>
      </p:pic>
      <p:sp>
        <p:nvSpPr>
          <p:cNvPr id="18" name="矩形 17"/>
          <p:cNvSpPr/>
          <p:nvPr/>
        </p:nvSpPr>
        <p:spPr>
          <a:xfrm>
            <a:off x="1285852" y="2526565"/>
            <a:ext cx="7215238" cy="830997"/>
          </a:xfrm>
          <a:prstGeom prst="rect">
            <a:avLst/>
          </a:prstGeom>
        </p:spPr>
        <p:txBody>
          <a:bodyPr wrap="square">
            <a:spAutoFit/>
          </a:bodyPr>
          <a:lstStyle/>
          <a:p>
            <a:pPr marL="252000" indent="-324000"/>
            <a:r>
              <a:rPr lang="en-US" altLang="zh-CN" sz="2400" dirty="0" smtClean="0"/>
              <a:t>2 What do you think of the experiment? Do you think it is a good idea?</a:t>
            </a:r>
          </a:p>
        </p:txBody>
      </p:sp>
      <p:sp>
        <p:nvSpPr>
          <p:cNvPr id="12" name="矩形 11"/>
          <p:cNvSpPr/>
          <p:nvPr/>
        </p:nvSpPr>
        <p:spPr>
          <a:xfrm>
            <a:off x="1357290" y="3357562"/>
            <a:ext cx="7286676" cy="3416320"/>
          </a:xfrm>
          <a:prstGeom prst="rect">
            <a:avLst/>
          </a:prstGeom>
        </p:spPr>
        <p:txBody>
          <a:bodyPr wrap="square">
            <a:spAutoFit/>
          </a:bodyPr>
          <a:lstStyle/>
          <a:p>
            <a:r>
              <a:rPr lang="en-US" altLang="zh-CN" sz="2400" i="1" dirty="0" smtClean="0">
                <a:solidFill>
                  <a:srgbClr val="FF0000"/>
                </a:solidFill>
              </a:rPr>
              <a:t>I think the experiment is very good. Over the last 30 years, TV has become an important part of our family life. It is also criticized for its potential to promote aggressive and negative behavior, to provide negative and inappropriate role models to our children, and to create negative values such as the values of consumption and possession. </a:t>
            </a:r>
            <a:r>
              <a:rPr lang="en-US" altLang="zh-CN" sz="2200" i="1" dirty="0" smtClean="0">
                <a:solidFill>
                  <a:srgbClr val="FF0000"/>
                </a:solidFill>
              </a:rPr>
              <a:t>But</a:t>
            </a:r>
            <a:r>
              <a:rPr lang="en-US" altLang="zh-CN" sz="2400" i="1" dirty="0" smtClean="0">
                <a:solidFill>
                  <a:srgbClr val="FF0000"/>
                </a:solidFill>
              </a:rPr>
              <a:t> </a:t>
            </a:r>
            <a:r>
              <a:rPr lang="en-US" altLang="zh-CN" sz="2200" i="1" dirty="0" smtClean="0">
                <a:solidFill>
                  <a:srgbClr val="FF0000"/>
                </a:solidFill>
              </a:rPr>
              <a:t>is</a:t>
            </a:r>
            <a:r>
              <a:rPr lang="en-US" altLang="zh-CN" sz="2400" i="1" dirty="0" smtClean="0">
                <a:solidFill>
                  <a:srgbClr val="FF0000"/>
                </a:solidFill>
              </a:rPr>
              <a:t> </a:t>
            </a:r>
            <a:r>
              <a:rPr lang="en-US" altLang="zh-CN" sz="2200" i="1" dirty="0" smtClean="0">
                <a:solidFill>
                  <a:srgbClr val="FF0000"/>
                </a:solidFill>
              </a:rPr>
              <a:t>it wise</a:t>
            </a:r>
            <a:r>
              <a:rPr lang="en-US" altLang="zh-CN" sz="2400" i="1" dirty="0" smtClean="0">
                <a:solidFill>
                  <a:srgbClr val="FF0000"/>
                </a:solidFill>
              </a:rPr>
              <a:t> </a:t>
            </a:r>
            <a:r>
              <a:rPr lang="en-US" altLang="zh-CN" sz="2200" i="1" dirty="0" smtClean="0">
                <a:solidFill>
                  <a:srgbClr val="FF0000"/>
                </a:solidFill>
              </a:rPr>
              <a:t>to</a:t>
            </a:r>
            <a:r>
              <a:rPr lang="en-US" altLang="zh-CN" sz="2400" i="1" dirty="0" smtClean="0">
                <a:solidFill>
                  <a:srgbClr val="FF0000"/>
                </a:solidFill>
              </a:rPr>
              <a:t> allow TV watching to become a subject for confrontation? We need such a kind of experiment to see the influence of TV clearly.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slide(fromBottom)">
                                      <p:cBhvr>
                                        <p:cTn id="1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2"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
            <a:ext cx="9144000" cy="1142984"/>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361950"/>
            <a:r>
              <a:rPr lang="en-US" altLang="zh-CN" sz="4800" b="1" dirty="0" smtClean="0">
                <a:solidFill>
                  <a:schemeClr val="tx1"/>
                </a:solidFill>
                <a:latin typeface="+mj-lt"/>
                <a:ea typeface="微软雅黑" panose="020B0503020204020204" pitchFamily="34" charset="-122"/>
              </a:rPr>
              <a:t>Listening to the world</a:t>
            </a:r>
            <a:endParaRPr lang="zh-CN" altLang="en-US" sz="4800" b="1" dirty="0">
              <a:solidFill>
                <a:schemeClr val="tx1"/>
              </a:solidFill>
              <a:latin typeface="+mj-lt"/>
              <a:ea typeface="微软雅黑" panose="020B0503020204020204" pitchFamily="34" charset="-122"/>
            </a:endParaRPr>
          </a:p>
        </p:txBody>
      </p:sp>
      <p:sp>
        <p:nvSpPr>
          <p:cNvPr id="7" name="TextBox 6"/>
          <p:cNvSpPr txBox="1"/>
          <p:nvPr/>
        </p:nvSpPr>
        <p:spPr>
          <a:xfrm>
            <a:off x="714348" y="1000108"/>
            <a:ext cx="1727717" cy="646331"/>
          </a:xfrm>
          <a:prstGeom prst="rect">
            <a:avLst/>
          </a:prstGeom>
          <a:noFill/>
        </p:spPr>
        <p:txBody>
          <a:bodyPr wrap="none" rtlCol="0">
            <a:spAutoFit/>
          </a:bodyPr>
          <a:lstStyle/>
          <a:p>
            <a:r>
              <a:rPr lang="en-US" altLang="zh-CN" sz="3600" b="1" u="sng" dirty="0" smtClean="0">
                <a:ln>
                  <a:solidFill>
                    <a:schemeClr val="accent5"/>
                  </a:solidFill>
                </a:ln>
                <a:solidFill>
                  <a:schemeClr val="accent5">
                    <a:lumMod val="75000"/>
                  </a:schemeClr>
                </a:solidFill>
              </a:rPr>
              <a:t>Viewing</a:t>
            </a:r>
            <a:endParaRPr lang="zh-CN" altLang="en-US" sz="3200" b="1" u="sng" dirty="0">
              <a:ln>
                <a:solidFill>
                  <a:schemeClr val="accent5"/>
                </a:solidFill>
              </a:ln>
              <a:solidFill>
                <a:schemeClr val="accent5">
                  <a:lumMod val="75000"/>
                </a:schemeClr>
              </a:solidFill>
            </a:endParaRPr>
          </a:p>
        </p:txBody>
      </p:sp>
      <p:grpSp>
        <p:nvGrpSpPr>
          <p:cNvPr id="2" name="组合 26"/>
          <p:cNvGrpSpPr/>
          <p:nvPr/>
        </p:nvGrpSpPr>
        <p:grpSpPr>
          <a:xfrm>
            <a:off x="857224" y="2071678"/>
            <a:ext cx="7143800" cy="461665"/>
            <a:chOff x="928662" y="1262706"/>
            <a:chExt cx="7143800" cy="461665"/>
          </a:xfrm>
        </p:grpSpPr>
        <p:sp>
          <p:nvSpPr>
            <p:cNvPr id="9" name="矩形 8"/>
            <p:cNvSpPr/>
            <p:nvPr/>
          </p:nvSpPr>
          <p:spPr>
            <a:xfrm>
              <a:off x="928662" y="1262706"/>
              <a:ext cx="357174" cy="461665"/>
            </a:xfrm>
            <a:prstGeom prst="rect">
              <a:avLst/>
            </a:prstGeom>
            <a:solidFill>
              <a:schemeClr val="accent5">
                <a:lumMod val="75000"/>
              </a:schemeClr>
            </a:solidFill>
          </p:spPr>
          <p:txBody>
            <a:bodyPr wrap="square">
              <a:spAutoFit/>
            </a:bodyPr>
            <a:lstStyle/>
            <a:p>
              <a:r>
                <a:rPr lang="en-US" altLang="zh-CN" sz="2400" b="1" dirty="0" smtClean="0">
                  <a:solidFill>
                    <a:schemeClr val="bg1"/>
                  </a:solidFill>
                </a:rPr>
                <a:t>4</a:t>
              </a:r>
              <a:endParaRPr lang="en-US" altLang="zh-CN" sz="2400" dirty="0" smtClean="0">
                <a:solidFill>
                  <a:schemeClr val="bg1"/>
                </a:solidFill>
              </a:endParaRPr>
            </a:p>
          </p:txBody>
        </p:sp>
        <p:sp>
          <p:nvSpPr>
            <p:cNvPr id="10" name="TextBox 9"/>
            <p:cNvSpPr txBox="1"/>
            <p:nvPr/>
          </p:nvSpPr>
          <p:spPr>
            <a:xfrm>
              <a:off x="1357290" y="1262706"/>
              <a:ext cx="6715172" cy="461665"/>
            </a:xfrm>
            <a:prstGeom prst="rect">
              <a:avLst/>
            </a:prstGeom>
            <a:noFill/>
          </p:spPr>
          <p:txBody>
            <a:bodyPr wrap="square" rtlCol="0">
              <a:spAutoFit/>
            </a:bodyPr>
            <a:lstStyle/>
            <a:p>
              <a:r>
                <a:rPr lang="en-US" altLang="zh-CN" sz="2400" dirty="0" smtClean="0">
                  <a:latin typeface="Arial" pitchFamily="34" charset="0"/>
                  <a:cs typeface="Arial" pitchFamily="34" charset="0"/>
                </a:rPr>
                <a:t>Work in pairs and discuss the questions.</a:t>
              </a:r>
            </a:p>
          </p:txBody>
        </p:sp>
      </p:grpSp>
      <p:grpSp>
        <p:nvGrpSpPr>
          <p:cNvPr id="3" name="组合 12"/>
          <p:cNvGrpSpPr/>
          <p:nvPr/>
        </p:nvGrpSpPr>
        <p:grpSpPr>
          <a:xfrm>
            <a:off x="714348" y="1571612"/>
            <a:ext cx="3929090" cy="553998"/>
            <a:chOff x="714348" y="1643050"/>
            <a:chExt cx="3929090" cy="553998"/>
          </a:xfrm>
        </p:grpSpPr>
        <p:sp>
          <p:nvSpPr>
            <p:cNvPr id="14" name="TextBox 13"/>
            <p:cNvSpPr txBox="1"/>
            <p:nvPr/>
          </p:nvSpPr>
          <p:spPr>
            <a:xfrm>
              <a:off x="714348" y="1643050"/>
              <a:ext cx="3929090" cy="553998"/>
            </a:xfrm>
            <a:prstGeom prst="rect">
              <a:avLst/>
            </a:prstGeom>
            <a:noFill/>
          </p:spPr>
          <p:txBody>
            <a:bodyPr wrap="square" rtlCol="0">
              <a:spAutoFit/>
            </a:bodyPr>
            <a:lstStyle/>
            <a:p>
              <a:r>
                <a:rPr lang="en-US" altLang="zh-CN" sz="3000" b="1" dirty="0" smtClean="0">
                  <a:solidFill>
                    <a:schemeClr val="accent5">
                      <a:lumMod val="75000"/>
                    </a:schemeClr>
                  </a:solidFill>
                </a:rPr>
                <a:t>AFTER</a:t>
              </a:r>
              <a:r>
                <a:rPr lang="en-US" altLang="zh-CN" sz="3000" b="1" dirty="0" smtClean="0"/>
                <a:t>    you view</a:t>
              </a:r>
              <a:endParaRPr lang="zh-CN" altLang="en-US" sz="3000" b="1" dirty="0"/>
            </a:p>
          </p:txBody>
        </p:sp>
        <p:sp>
          <p:nvSpPr>
            <p:cNvPr id="16" name="直角三角形 15"/>
            <p:cNvSpPr/>
            <p:nvPr/>
          </p:nvSpPr>
          <p:spPr>
            <a:xfrm rot="13554830">
              <a:off x="1887167" y="1887174"/>
              <a:ext cx="144000" cy="144000"/>
            </a:xfrm>
            <a:prstGeom prst="rtTriangle">
              <a:avLst/>
            </a:prstGeom>
            <a:solidFill>
              <a:schemeClr val="accent5">
                <a:lumMod val="75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1" name="图片 10" descr="87699.gif">
            <a:hlinkClick r:id="rId2" action="ppaction://hlinksldjump"/>
          </p:cNvPr>
          <p:cNvPicPr>
            <a:picLocks noChangeAspect="1"/>
          </p:cNvPicPr>
          <p:nvPr/>
        </p:nvPicPr>
        <p:blipFill>
          <a:blip r:embed="rId3"/>
          <a:stretch>
            <a:fillRect/>
          </a:stretch>
        </p:blipFill>
        <p:spPr>
          <a:xfrm>
            <a:off x="8429652" y="6215082"/>
            <a:ext cx="466724" cy="466724"/>
          </a:xfrm>
          <a:prstGeom prst="rect">
            <a:avLst/>
          </a:prstGeom>
        </p:spPr>
      </p:pic>
      <p:sp>
        <p:nvSpPr>
          <p:cNvPr id="18" name="矩形 17"/>
          <p:cNvSpPr/>
          <p:nvPr/>
        </p:nvSpPr>
        <p:spPr>
          <a:xfrm>
            <a:off x="1329394" y="2500306"/>
            <a:ext cx="7215238" cy="461665"/>
          </a:xfrm>
          <a:prstGeom prst="rect">
            <a:avLst/>
          </a:prstGeom>
        </p:spPr>
        <p:txBody>
          <a:bodyPr wrap="square">
            <a:spAutoFit/>
          </a:bodyPr>
          <a:lstStyle/>
          <a:p>
            <a:pPr marL="252000" indent="-324000"/>
            <a:r>
              <a:rPr lang="en-US" altLang="zh-CN" sz="2400" dirty="0" smtClean="0"/>
              <a:t>3 Is TV a blessing or a curse? Why?</a:t>
            </a:r>
          </a:p>
        </p:txBody>
      </p:sp>
      <p:sp>
        <p:nvSpPr>
          <p:cNvPr id="12" name="矩形 11"/>
          <p:cNvSpPr/>
          <p:nvPr/>
        </p:nvSpPr>
        <p:spPr>
          <a:xfrm>
            <a:off x="1357290" y="2857496"/>
            <a:ext cx="7643866" cy="3785652"/>
          </a:xfrm>
          <a:prstGeom prst="rect">
            <a:avLst/>
          </a:prstGeom>
        </p:spPr>
        <p:txBody>
          <a:bodyPr wrap="square">
            <a:spAutoFit/>
          </a:bodyPr>
          <a:lstStyle/>
          <a:p>
            <a:r>
              <a:rPr lang="en-US" altLang="zh-CN" sz="2400" i="1" dirty="0" smtClean="0">
                <a:solidFill>
                  <a:srgbClr val="FF0000"/>
                </a:solidFill>
              </a:rPr>
              <a:t>Nowadays watching TV has become a very important part of many people’s family life. As is known to us, television presents a vivid and colorful world for people. Through TV, people can be better informed of the latest developments across the world. </a:t>
            </a:r>
            <a:r>
              <a:rPr lang="en-US" altLang="zh-CN" sz="2400" b="1" i="1" dirty="0" smtClean="0">
                <a:solidFill>
                  <a:srgbClr val="0070C0"/>
                </a:solidFill>
              </a:rPr>
              <a:t>In this sense, TV is a blessing. However, </a:t>
            </a:r>
            <a:r>
              <a:rPr lang="en-US" altLang="zh-CN" sz="2400" i="1" dirty="0" smtClean="0">
                <a:solidFill>
                  <a:srgbClr val="FF0000"/>
                </a:solidFill>
              </a:rPr>
              <a:t>television can also be a curse. Various TV programs are likely to make people become “couch potatoes”. As a result, their health, study, work, and even life could be severely affected. </a:t>
            </a:r>
            <a:r>
              <a:rPr lang="en-US" altLang="zh-CN" sz="2400" b="1" i="1" dirty="0" smtClean="0">
                <a:solidFill>
                  <a:srgbClr val="0070C0"/>
                </a:solidFill>
              </a:rPr>
              <a:t>So, </a:t>
            </a:r>
            <a:r>
              <a:rPr lang="en-US" altLang="zh-CN" sz="2200" b="1" i="1" dirty="0" smtClean="0">
                <a:solidFill>
                  <a:srgbClr val="0070C0"/>
                </a:solidFill>
              </a:rPr>
              <a:t>in my opinion</a:t>
            </a:r>
            <a:r>
              <a:rPr lang="en-US" altLang="zh-CN" sz="2400" b="1" i="1" dirty="0" smtClean="0">
                <a:solidFill>
                  <a:srgbClr val="0070C0"/>
                </a:solidFill>
              </a:rPr>
              <a:t>, whether TV is a blessing or a curse depends on your own personal view.</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slide(fromBottom)">
                                      <p:cBhvr>
                                        <p:cTn id="1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
            <a:ext cx="9144000" cy="114298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361950"/>
            <a:endParaRPr lang="en-US" altLang="zh-CN" sz="4800" b="1" dirty="0" smtClean="0">
              <a:solidFill>
                <a:schemeClr val="tx1"/>
              </a:solidFill>
              <a:ea typeface="微软雅黑" panose="020B0503020204020204" pitchFamily="34" charset="-122"/>
            </a:endParaRPr>
          </a:p>
          <a:p>
            <a:pPr indent="361950"/>
            <a:r>
              <a:rPr lang="en-US" altLang="zh-CN" sz="4800" b="1" dirty="0" smtClean="0">
                <a:solidFill>
                  <a:schemeClr val="tx1"/>
                </a:solidFill>
                <a:ea typeface="微软雅黑" panose="020B0503020204020204" pitchFamily="34" charset="-122"/>
              </a:rPr>
              <a:t>Opening up </a:t>
            </a:r>
            <a:endParaRPr lang="zh-CN" altLang="en-US" sz="4800" b="1" dirty="0" smtClean="0">
              <a:solidFill>
                <a:schemeClr val="tx1"/>
              </a:solidFill>
              <a:ea typeface="微软雅黑" panose="020B0503020204020204" pitchFamily="34" charset="-122"/>
            </a:endParaRPr>
          </a:p>
          <a:p>
            <a:pPr indent="361950"/>
            <a:endParaRPr lang="zh-CN" altLang="en-US" sz="4800" b="1" dirty="0">
              <a:solidFill>
                <a:schemeClr val="tx1"/>
              </a:solidFill>
              <a:latin typeface="+mj-lt"/>
              <a:ea typeface="微软雅黑" panose="020B0503020204020204" pitchFamily="34" charset="-122"/>
            </a:endParaRPr>
          </a:p>
        </p:txBody>
      </p:sp>
      <p:grpSp>
        <p:nvGrpSpPr>
          <p:cNvPr id="2" name="组合 26"/>
          <p:cNvGrpSpPr/>
          <p:nvPr/>
        </p:nvGrpSpPr>
        <p:grpSpPr>
          <a:xfrm>
            <a:off x="785786" y="1357298"/>
            <a:ext cx="7072362" cy="500066"/>
            <a:chOff x="857224" y="1500174"/>
            <a:chExt cx="7072362" cy="500066"/>
          </a:xfrm>
        </p:grpSpPr>
        <p:sp>
          <p:nvSpPr>
            <p:cNvPr id="29" name="矩形 28"/>
            <p:cNvSpPr/>
            <p:nvPr/>
          </p:nvSpPr>
          <p:spPr>
            <a:xfrm>
              <a:off x="857224" y="1500174"/>
              <a:ext cx="357174" cy="461665"/>
            </a:xfrm>
            <a:prstGeom prst="rect">
              <a:avLst/>
            </a:prstGeom>
            <a:solidFill>
              <a:schemeClr val="accent5">
                <a:lumMod val="75000"/>
              </a:schemeClr>
            </a:solidFill>
          </p:spPr>
          <p:txBody>
            <a:bodyPr wrap="square">
              <a:spAutoFit/>
            </a:bodyPr>
            <a:lstStyle/>
            <a:p>
              <a:r>
                <a:rPr lang="en-US" altLang="zh-CN" sz="2400" b="1" dirty="0" smtClean="0">
                  <a:solidFill>
                    <a:schemeClr val="bg1"/>
                  </a:solidFill>
                </a:rPr>
                <a:t>1</a:t>
              </a:r>
              <a:endParaRPr lang="en-US" altLang="zh-CN" sz="2400" dirty="0" smtClean="0">
                <a:solidFill>
                  <a:schemeClr val="bg1"/>
                </a:solidFill>
              </a:endParaRPr>
            </a:p>
          </p:txBody>
        </p:sp>
        <p:sp>
          <p:nvSpPr>
            <p:cNvPr id="30" name="TextBox 29"/>
            <p:cNvSpPr txBox="1"/>
            <p:nvPr/>
          </p:nvSpPr>
          <p:spPr>
            <a:xfrm>
              <a:off x="1214414" y="1538575"/>
              <a:ext cx="6715172" cy="461665"/>
            </a:xfrm>
            <a:prstGeom prst="rect">
              <a:avLst/>
            </a:prstGeom>
            <a:noFill/>
          </p:spPr>
          <p:txBody>
            <a:bodyPr wrap="square" rtlCol="0">
              <a:spAutoFit/>
            </a:bodyPr>
            <a:lstStyle/>
            <a:p>
              <a:r>
                <a:rPr lang="en-US" altLang="zh-CN" sz="2400" dirty="0" smtClean="0">
                  <a:latin typeface="Arial" pitchFamily="34" charset="0"/>
                  <a:cs typeface="Arial" pitchFamily="34" charset="0"/>
                </a:rPr>
                <a:t>Work in pairs and discuss the questions</a:t>
              </a:r>
              <a:endParaRPr lang="zh-CN" altLang="en-US" sz="2400" dirty="0">
                <a:latin typeface="Arial" pitchFamily="34" charset="0"/>
                <a:cs typeface="Arial" pitchFamily="34" charset="0"/>
              </a:endParaRPr>
            </a:p>
          </p:txBody>
        </p:sp>
      </p:grpSp>
      <p:pic>
        <p:nvPicPr>
          <p:cNvPr id="49" name="图片 48" descr="87699.gif">
            <a:hlinkClick r:id="rId2" action="ppaction://hlinksldjump"/>
          </p:cNvPr>
          <p:cNvPicPr>
            <a:picLocks noChangeAspect="1"/>
          </p:cNvPicPr>
          <p:nvPr/>
        </p:nvPicPr>
        <p:blipFill>
          <a:blip r:embed="rId3"/>
          <a:stretch>
            <a:fillRect/>
          </a:stretch>
        </p:blipFill>
        <p:spPr>
          <a:xfrm>
            <a:off x="8429652" y="6215082"/>
            <a:ext cx="466724" cy="466724"/>
          </a:xfrm>
          <a:prstGeom prst="rect">
            <a:avLst/>
          </a:prstGeom>
        </p:spPr>
      </p:pic>
      <p:sp>
        <p:nvSpPr>
          <p:cNvPr id="9" name="TextBox 8"/>
          <p:cNvSpPr txBox="1"/>
          <p:nvPr/>
        </p:nvSpPr>
        <p:spPr>
          <a:xfrm>
            <a:off x="928662" y="1857364"/>
            <a:ext cx="7715304" cy="1569660"/>
          </a:xfrm>
          <a:prstGeom prst="rect">
            <a:avLst/>
          </a:prstGeom>
          <a:noFill/>
        </p:spPr>
        <p:txBody>
          <a:bodyPr wrap="square" rtlCol="0">
            <a:spAutoFit/>
          </a:bodyPr>
          <a:lstStyle/>
          <a:p>
            <a:pPr marL="252000" indent="-324000"/>
            <a:r>
              <a:rPr lang="en-US" altLang="zh-CN" sz="2400" dirty="0" smtClean="0"/>
              <a:t>	How often do you and your partner do these things? Write O for </a:t>
            </a:r>
            <a:r>
              <a:rPr lang="en-US" altLang="zh-CN" sz="2400" i="1" dirty="0" smtClean="0"/>
              <a:t>often, S for sometimes or N for never. Then discuss your answers with your partner.</a:t>
            </a:r>
          </a:p>
          <a:p>
            <a:pPr marL="252000" indent="-324000"/>
            <a:endParaRPr lang="zh-CN" altLang="en-US" sz="2400" dirty="0"/>
          </a:p>
        </p:txBody>
      </p:sp>
      <p:sp>
        <p:nvSpPr>
          <p:cNvPr id="19" name="矩形 18"/>
          <p:cNvSpPr/>
          <p:nvPr/>
        </p:nvSpPr>
        <p:spPr>
          <a:xfrm>
            <a:off x="1214414" y="2978064"/>
            <a:ext cx="5643602" cy="1200329"/>
          </a:xfrm>
          <a:prstGeom prst="rect">
            <a:avLst/>
          </a:prstGeom>
        </p:spPr>
        <p:txBody>
          <a:bodyPr wrap="square">
            <a:spAutoFit/>
          </a:bodyPr>
          <a:lstStyle/>
          <a:p>
            <a:endParaRPr lang="en-US" altLang="zh-CN" sz="2400" dirty="0" smtClean="0"/>
          </a:p>
          <a:p>
            <a:r>
              <a:rPr lang="en-US" altLang="zh-CN" sz="2400" dirty="0" smtClean="0"/>
              <a:t>____ Using your mobile (phone)</a:t>
            </a:r>
          </a:p>
          <a:p>
            <a:endParaRPr lang="en-US" altLang="zh-CN" sz="2400" i="1" dirty="0" smtClean="0">
              <a:solidFill>
                <a:srgbClr val="FF0000"/>
              </a:solidFill>
            </a:endParaRPr>
          </a:p>
        </p:txBody>
      </p:sp>
      <p:sp>
        <p:nvSpPr>
          <p:cNvPr id="10" name="TextBox 9"/>
          <p:cNvSpPr txBox="1"/>
          <p:nvPr/>
        </p:nvSpPr>
        <p:spPr>
          <a:xfrm>
            <a:off x="1428728" y="3263816"/>
            <a:ext cx="357190" cy="584775"/>
          </a:xfrm>
          <a:prstGeom prst="rect">
            <a:avLst/>
          </a:prstGeom>
          <a:noFill/>
        </p:spPr>
        <p:txBody>
          <a:bodyPr wrap="square" rtlCol="0">
            <a:spAutoFit/>
          </a:bodyPr>
          <a:lstStyle/>
          <a:p>
            <a:r>
              <a:rPr lang="en-US" altLang="zh-CN" sz="3200" b="1" dirty="0" smtClean="0">
                <a:solidFill>
                  <a:srgbClr val="FF0000"/>
                </a:solidFill>
              </a:rPr>
              <a:t>O</a:t>
            </a:r>
            <a:endParaRPr lang="zh-CN" altLang="en-US" sz="3200" b="1" dirty="0">
              <a:solidFill>
                <a:srgbClr val="FF0000"/>
              </a:solidFill>
            </a:endParaRPr>
          </a:p>
        </p:txBody>
      </p:sp>
      <p:sp>
        <p:nvSpPr>
          <p:cNvPr id="11" name="矩形 10"/>
          <p:cNvSpPr/>
          <p:nvPr/>
        </p:nvSpPr>
        <p:spPr>
          <a:xfrm>
            <a:off x="1214414" y="4357694"/>
            <a:ext cx="5715040" cy="1569660"/>
          </a:xfrm>
          <a:prstGeom prst="rect">
            <a:avLst/>
          </a:prstGeom>
        </p:spPr>
        <p:txBody>
          <a:bodyPr wrap="square">
            <a:spAutoFit/>
          </a:bodyPr>
          <a:lstStyle/>
          <a:p>
            <a:r>
              <a:rPr lang="en-US" altLang="zh-CN" sz="2400" i="1" dirty="0" smtClean="0">
                <a:solidFill>
                  <a:srgbClr val="FF0000"/>
                </a:solidFill>
              </a:rPr>
              <a:t>I use my mobile phone all the time. I talk to people, or send text messages or use </a:t>
            </a:r>
            <a:r>
              <a:rPr lang="en-US" altLang="zh-CN" sz="2400" i="1" dirty="0" err="1" smtClean="0">
                <a:solidFill>
                  <a:srgbClr val="FF0000"/>
                </a:solidFill>
              </a:rPr>
              <a:t>WeChat</a:t>
            </a:r>
            <a:r>
              <a:rPr lang="en-US" altLang="zh-CN" sz="2400" i="1" dirty="0" smtClean="0">
                <a:solidFill>
                  <a:srgbClr val="FF0000"/>
                </a:solidFill>
              </a:rPr>
              <a:t>. I can’t live without my mobile phone.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slide(fromBottom)">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500" fill="hold"/>
                                        <p:tgtEl>
                                          <p:spTgt spid="10"/>
                                        </p:tgtEl>
                                        <p:attrNameLst>
                                          <p:attrName>ppt_x</p:attrName>
                                        </p:attrNameLst>
                                      </p:cBhvr>
                                      <p:tavLst>
                                        <p:tav tm="0">
                                          <p:val>
                                            <p:strVal val="#ppt_x"/>
                                          </p:val>
                                        </p:tav>
                                        <p:tav tm="100000">
                                          <p:val>
                                            <p:strVal val="#ppt_x"/>
                                          </p:val>
                                        </p:tav>
                                      </p:tavLst>
                                    </p:anim>
                                    <p:anim calcmode="lin" valueType="num">
                                      <p:cBhvr additive="base">
                                        <p:cTn id="13"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
            <a:ext cx="9144000" cy="1142984"/>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361950"/>
            <a:r>
              <a:rPr lang="en-US" altLang="zh-CN" sz="4800" b="1" dirty="0" smtClean="0">
                <a:solidFill>
                  <a:schemeClr val="tx1"/>
                </a:solidFill>
                <a:latin typeface="+mj-lt"/>
                <a:ea typeface="微软雅黑" panose="020B0503020204020204" pitchFamily="34" charset="-122"/>
              </a:rPr>
              <a:t>Speaking for communication</a:t>
            </a:r>
            <a:endParaRPr lang="zh-CN" altLang="en-US" sz="4800" b="1" dirty="0">
              <a:solidFill>
                <a:schemeClr val="tx1"/>
              </a:solidFill>
              <a:latin typeface="+mj-lt"/>
              <a:ea typeface="微软雅黑" panose="020B0503020204020204" pitchFamily="34" charset="-122"/>
            </a:endParaRPr>
          </a:p>
        </p:txBody>
      </p:sp>
      <p:sp>
        <p:nvSpPr>
          <p:cNvPr id="3" name="TextBox 2"/>
          <p:cNvSpPr txBox="1"/>
          <p:nvPr/>
        </p:nvSpPr>
        <p:spPr>
          <a:xfrm>
            <a:off x="714348" y="1071546"/>
            <a:ext cx="1971565" cy="646331"/>
          </a:xfrm>
          <a:prstGeom prst="rect">
            <a:avLst/>
          </a:prstGeom>
          <a:noFill/>
        </p:spPr>
        <p:txBody>
          <a:bodyPr wrap="none" rtlCol="0">
            <a:spAutoFit/>
          </a:bodyPr>
          <a:lstStyle/>
          <a:p>
            <a:r>
              <a:rPr lang="en-US" altLang="zh-CN" sz="3600" b="1" u="sng" dirty="0" smtClean="0">
                <a:ln>
                  <a:solidFill>
                    <a:schemeClr val="accent5"/>
                  </a:solidFill>
                </a:ln>
                <a:solidFill>
                  <a:schemeClr val="accent5">
                    <a:lumMod val="75000"/>
                  </a:schemeClr>
                </a:solidFill>
              </a:rPr>
              <a:t>Role-play</a:t>
            </a:r>
            <a:endParaRPr lang="zh-CN" altLang="en-US" sz="3200" b="1" u="sng" dirty="0">
              <a:ln>
                <a:solidFill>
                  <a:schemeClr val="accent5"/>
                </a:solidFill>
              </a:ln>
              <a:solidFill>
                <a:schemeClr val="accent5">
                  <a:lumMod val="75000"/>
                </a:schemeClr>
              </a:solidFill>
            </a:endParaRPr>
          </a:p>
        </p:txBody>
      </p:sp>
      <p:grpSp>
        <p:nvGrpSpPr>
          <p:cNvPr id="5" name="组合 26"/>
          <p:cNvGrpSpPr/>
          <p:nvPr/>
        </p:nvGrpSpPr>
        <p:grpSpPr>
          <a:xfrm>
            <a:off x="785786" y="1714488"/>
            <a:ext cx="7858180" cy="476912"/>
            <a:chOff x="857224" y="1500174"/>
            <a:chExt cx="7480383" cy="476912"/>
          </a:xfrm>
        </p:grpSpPr>
        <p:sp>
          <p:nvSpPr>
            <p:cNvPr id="6" name="矩形 5"/>
            <p:cNvSpPr/>
            <p:nvPr/>
          </p:nvSpPr>
          <p:spPr>
            <a:xfrm>
              <a:off x="857224" y="1500174"/>
              <a:ext cx="357174" cy="461665"/>
            </a:xfrm>
            <a:prstGeom prst="rect">
              <a:avLst/>
            </a:prstGeom>
            <a:solidFill>
              <a:schemeClr val="accent5">
                <a:lumMod val="75000"/>
              </a:schemeClr>
            </a:solidFill>
          </p:spPr>
          <p:txBody>
            <a:bodyPr wrap="square">
              <a:spAutoFit/>
            </a:bodyPr>
            <a:lstStyle/>
            <a:p>
              <a:r>
                <a:rPr lang="en-US" altLang="zh-CN" sz="2400" b="1" dirty="0" smtClean="0">
                  <a:solidFill>
                    <a:schemeClr val="bg1"/>
                  </a:solidFill>
                </a:rPr>
                <a:t>1</a:t>
              </a:r>
              <a:endParaRPr lang="en-US" altLang="zh-CN" sz="2400" dirty="0" smtClean="0">
                <a:solidFill>
                  <a:schemeClr val="bg1"/>
                </a:solidFill>
              </a:endParaRPr>
            </a:p>
          </p:txBody>
        </p:sp>
        <p:sp>
          <p:nvSpPr>
            <p:cNvPr id="7" name="TextBox 6"/>
            <p:cNvSpPr txBox="1"/>
            <p:nvPr/>
          </p:nvSpPr>
          <p:spPr>
            <a:xfrm>
              <a:off x="1214414" y="1515421"/>
              <a:ext cx="7123193" cy="461665"/>
            </a:xfrm>
            <a:prstGeom prst="rect">
              <a:avLst/>
            </a:prstGeom>
            <a:noFill/>
          </p:spPr>
          <p:txBody>
            <a:bodyPr wrap="square" rtlCol="0">
              <a:spAutoFit/>
            </a:bodyPr>
            <a:lstStyle/>
            <a:p>
              <a:r>
                <a:rPr lang="en-US" altLang="zh-CN" sz="2400" dirty="0" smtClean="0">
                  <a:latin typeface="Arial" pitchFamily="34" charset="0"/>
                  <a:cs typeface="Arial" pitchFamily="34" charset="0"/>
                </a:rPr>
                <a:t>Listen to the conversation and complete the table.  </a:t>
              </a:r>
            </a:p>
          </p:txBody>
        </p:sp>
      </p:grpSp>
      <p:pic>
        <p:nvPicPr>
          <p:cNvPr id="13" name="图片 12" descr="87699.gif">
            <a:hlinkClick r:id="rId2" action="ppaction://hlinksldjump"/>
          </p:cNvPr>
          <p:cNvPicPr>
            <a:picLocks noChangeAspect="1"/>
          </p:cNvPicPr>
          <p:nvPr/>
        </p:nvPicPr>
        <p:blipFill>
          <a:blip r:embed="rId3"/>
          <a:stretch>
            <a:fillRect/>
          </a:stretch>
        </p:blipFill>
        <p:spPr>
          <a:xfrm>
            <a:off x="8429652" y="6215082"/>
            <a:ext cx="466724" cy="466724"/>
          </a:xfrm>
          <a:prstGeom prst="rect">
            <a:avLst/>
          </a:prstGeom>
        </p:spPr>
      </p:pic>
      <p:pic>
        <p:nvPicPr>
          <p:cNvPr id="27650" name="Picture 2" descr="建筑,商务,办公室,手机,设计_555073413_Business phone_创意图片_Getty Images China"/>
          <p:cNvPicPr>
            <a:picLocks noChangeAspect="1" noChangeArrowheads="1"/>
          </p:cNvPicPr>
          <p:nvPr/>
        </p:nvPicPr>
        <p:blipFill>
          <a:blip r:embed="rId4"/>
          <a:srcRect/>
          <a:stretch>
            <a:fillRect/>
          </a:stretch>
        </p:blipFill>
        <p:spPr bwMode="auto">
          <a:xfrm>
            <a:off x="1857356" y="2786058"/>
            <a:ext cx="4933950" cy="317182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descr="87699.gif">
            <a:hlinkClick r:id="rId2" action="ppaction://hlinksldjump"/>
          </p:cNvPr>
          <p:cNvPicPr>
            <a:picLocks noChangeAspect="1"/>
          </p:cNvPicPr>
          <p:nvPr/>
        </p:nvPicPr>
        <p:blipFill>
          <a:blip r:embed="rId3"/>
          <a:stretch>
            <a:fillRect/>
          </a:stretch>
        </p:blipFill>
        <p:spPr>
          <a:xfrm>
            <a:off x="8429652" y="6215082"/>
            <a:ext cx="466724" cy="466724"/>
          </a:xfrm>
          <a:prstGeom prst="rect">
            <a:avLst/>
          </a:prstGeom>
        </p:spPr>
      </p:pic>
      <p:sp>
        <p:nvSpPr>
          <p:cNvPr id="15" name="矩形 14"/>
          <p:cNvSpPr/>
          <p:nvPr/>
        </p:nvSpPr>
        <p:spPr>
          <a:xfrm>
            <a:off x="1214414" y="3000372"/>
            <a:ext cx="5072098" cy="1200329"/>
          </a:xfrm>
          <a:prstGeom prst="rect">
            <a:avLst/>
          </a:prstGeom>
        </p:spPr>
        <p:txBody>
          <a:bodyPr wrap="square">
            <a:spAutoFit/>
          </a:bodyPr>
          <a:lstStyle/>
          <a:p>
            <a:pPr marL="180975" indent="-180975"/>
            <a:endParaRPr lang="en-US" altLang="zh-CN" sz="2400" i="1" dirty="0" smtClean="0">
              <a:solidFill>
                <a:srgbClr val="FF0000"/>
              </a:solidFill>
            </a:endParaRPr>
          </a:p>
          <a:p>
            <a:pPr marL="180975" indent="-180975"/>
            <a:endParaRPr lang="en-US" altLang="zh-CN" sz="2400" i="1" dirty="0" smtClean="0">
              <a:solidFill>
                <a:srgbClr val="FF0000"/>
              </a:solidFill>
            </a:endParaRPr>
          </a:p>
          <a:p>
            <a:pPr marL="180975" indent="-180975"/>
            <a:endParaRPr lang="en-US" altLang="zh-CN" sz="2400" i="1" dirty="0" smtClean="0">
              <a:solidFill>
                <a:srgbClr val="FF0000"/>
              </a:solidFill>
            </a:endParaRPr>
          </a:p>
        </p:txBody>
      </p:sp>
      <p:graphicFrame>
        <p:nvGraphicFramePr>
          <p:cNvPr id="12" name="表格 11"/>
          <p:cNvGraphicFramePr>
            <a:graphicFrameLocks noGrp="1"/>
          </p:cNvGraphicFramePr>
          <p:nvPr/>
        </p:nvGraphicFramePr>
        <p:xfrm>
          <a:off x="71406" y="172426"/>
          <a:ext cx="8929717" cy="6614160"/>
        </p:xfrm>
        <a:graphic>
          <a:graphicData uri="http://schemas.openxmlformats.org/drawingml/2006/table">
            <a:tbl>
              <a:tblPr firstRow="1" bandRow="1">
                <a:tableStyleId>{5C22544A-7EE6-4342-B048-85BDC9FD1C3A}</a:tableStyleId>
              </a:tblPr>
              <a:tblGrid>
                <a:gridCol w="1306789"/>
                <a:gridCol w="2265098"/>
                <a:gridCol w="1147070"/>
                <a:gridCol w="1234188"/>
                <a:gridCol w="2976572"/>
              </a:tblGrid>
              <a:tr h="505668">
                <a:tc>
                  <a:txBody>
                    <a:bodyPr/>
                    <a:lstStyle/>
                    <a:p>
                      <a:pPr algn="ctr"/>
                      <a:r>
                        <a:rPr lang="en-US" altLang="zh-CN" sz="1600" b="1" cap="none" spc="0" dirty="0" smtClean="0">
                          <a:ln>
                            <a:noFill/>
                          </a:ln>
                          <a:solidFill>
                            <a:schemeClr val="tx1"/>
                          </a:solidFill>
                          <a:effectLst/>
                        </a:rPr>
                        <a:t>Speakers</a:t>
                      </a:r>
                      <a:endParaRPr lang="zh-CN" altLang="en-US" sz="1600" b="1" cap="none" spc="0" dirty="0">
                        <a:ln>
                          <a:noFill/>
                        </a:ln>
                        <a:solidFill>
                          <a:schemeClr val="tx1"/>
                        </a:solidFill>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600" b="1" cap="none" spc="0" dirty="0" smtClean="0">
                          <a:ln>
                            <a:noFill/>
                          </a:ln>
                          <a:solidFill>
                            <a:schemeClr val="tx1"/>
                          </a:solidFill>
                          <a:effectLst/>
                        </a:rPr>
                        <a:t>Gadgets</a:t>
                      </a:r>
                      <a:endParaRPr lang="zh-CN" altLang="en-US" sz="1600" b="1" cap="none" spc="0" dirty="0" smtClean="0">
                        <a:ln>
                          <a:noFill/>
                        </a:ln>
                        <a:solidFill>
                          <a:schemeClr val="tx1"/>
                        </a:solidFill>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600" b="1" cap="none" spc="0" dirty="0" smtClean="0">
                          <a:ln>
                            <a:noFill/>
                          </a:ln>
                          <a:solidFill>
                            <a:schemeClr val="tx1"/>
                          </a:solidFill>
                          <a:effectLst/>
                        </a:rPr>
                        <a:t>Essential</a:t>
                      </a:r>
                      <a:endParaRPr lang="zh-CN" altLang="en-US" sz="1600" b="1" cap="none" spc="0" dirty="0" smtClean="0">
                        <a:ln>
                          <a:noFill/>
                        </a:ln>
                        <a:solidFill>
                          <a:schemeClr val="tx1"/>
                        </a:solidFill>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600" b="1" cap="none" spc="0" dirty="0" smtClean="0">
                          <a:ln>
                            <a:noFill/>
                          </a:ln>
                          <a:solidFill>
                            <a:schemeClr val="tx1"/>
                          </a:solidFill>
                          <a:effectLst/>
                        </a:rPr>
                        <a:t>Not</a:t>
                      </a:r>
                      <a:r>
                        <a:rPr lang="en-US" altLang="zh-CN" sz="1600" b="1" cap="none" spc="0" baseline="0" dirty="0" smtClean="0">
                          <a:ln>
                            <a:noFill/>
                          </a:ln>
                          <a:solidFill>
                            <a:schemeClr val="tx1"/>
                          </a:solidFill>
                          <a:effectLst/>
                        </a:rPr>
                        <a:t> essential</a:t>
                      </a:r>
                      <a:endParaRPr lang="zh-CN" altLang="en-US" sz="1600" b="1" cap="none" spc="0" dirty="0" smtClean="0">
                        <a:ln>
                          <a:noFill/>
                        </a:ln>
                        <a:solidFill>
                          <a:schemeClr val="tx1"/>
                        </a:solidFill>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600" b="1" cap="none" spc="0" dirty="0" smtClean="0">
                          <a:ln>
                            <a:noFill/>
                          </a:ln>
                          <a:solidFill>
                            <a:schemeClr val="tx1"/>
                          </a:solidFill>
                          <a:effectLst/>
                        </a:rPr>
                        <a:t>Reasons</a:t>
                      </a:r>
                      <a:endParaRPr lang="zh-CN" altLang="en-US" sz="1600" b="1" cap="none" spc="0" dirty="0" smtClean="0">
                        <a:ln>
                          <a:noFill/>
                        </a:ln>
                        <a:solidFill>
                          <a:schemeClr val="tx1"/>
                        </a:solidFill>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505668">
                <a:tc rowSpan="5">
                  <a:txBody>
                    <a:bodyPr/>
                    <a:lstStyle/>
                    <a:p>
                      <a:pPr algn="ctr"/>
                      <a:endParaRPr lang="en-US" altLang="zh-CN" sz="1600" dirty="0" smtClean="0">
                        <a:ln>
                          <a:solidFill>
                            <a:schemeClr val="accent2">
                              <a:lumMod val="60000"/>
                              <a:lumOff val="40000"/>
                            </a:schemeClr>
                          </a:solidFill>
                        </a:ln>
                        <a:solidFill>
                          <a:srgbClr val="FFC000"/>
                        </a:solidFill>
                      </a:endParaRPr>
                    </a:p>
                    <a:p>
                      <a:pPr algn="ctr"/>
                      <a:endParaRPr lang="en-US" altLang="zh-CN" sz="1600" dirty="0" smtClean="0">
                        <a:ln>
                          <a:solidFill>
                            <a:schemeClr val="accent2">
                              <a:lumMod val="60000"/>
                              <a:lumOff val="40000"/>
                            </a:schemeClr>
                          </a:solidFill>
                        </a:ln>
                        <a:solidFill>
                          <a:srgbClr val="FFC000"/>
                        </a:solidFill>
                      </a:endParaRPr>
                    </a:p>
                    <a:p>
                      <a:pPr algn="ctr"/>
                      <a:endParaRPr lang="en-US" altLang="zh-CN" sz="1600" dirty="0" smtClean="0">
                        <a:ln>
                          <a:solidFill>
                            <a:schemeClr val="accent2">
                              <a:lumMod val="60000"/>
                              <a:lumOff val="40000"/>
                            </a:schemeClr>
                          </a:solidFill>
                        </a:ln>
                        <a:solidFill>
                          <a:srgbClr val="FFC000"/>
                        </a:solidFill>
                      </a:endParaRPr>
                    </a:p>
                    <a:p>
                      <a:pPr algn="ctr"/>
                      <a:r>
                        <a:rPr lang="en-US" altLang="zh-CN" sz="1600" b="1" kern="1200" cap="none" spc="0" dirty="0" smtClean="0">
                          <a:ln>
                            <a:noFill/>
                          </a:ln>
                          <a:solidFill>
                            <a:schemeClr val="tx1"/>
                          </a:solidFill>
                          <a:effectLst/>
                          <a:latin typeface="+mn-lt"/>
                          <a:ea typeface="+mn-ea"/>
                          <a:cs typeface="+mn-cs"/>
                        </a:rPr>
                        <a:t>1</a:t>
                      </a:r>
                      <a:endParaRPr lang="zh-CN" altLang="en-US" sz="1600" b="1" kern="1200" cap="none" spc="0" dirty="0" smtClean="0">
                        <a:ln>
                          <a:noFill/>
                        </a:ln>
                        <a:solidFill>
                          <a:schemeClr val="tx1"/>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sz="1600" b="0" kern="1200" cap="none" spc="0" dirty="0" smtClean="0">
                          <a:ln>
                            <a:noFill/>
                          </a:ln>
                          <a:solidFill>
                            <a:schemeClr val="tx1"/>
                          </a:solidFill>
                          <a:effectLst/>
                          <a:latin typeface="+mn-lt"/>
                          <a:ea typeface="+mn-ea"/>
                          <a:cs typeface="+mn-cs"/>
                        </a:rPr>
                        <a:t>Mobile phone </a:t>
                      </a:r>
                      <a:endParaRPr lang="zh-CN" altLang="en-US" sz="1600" b="0" kern="1200" cap="none" spc="0" dirty="0" smtClean="0">
                        <a:ln>
                          <a:noFill/>
                        </a:ln>
                        <a:solidFill>
                          <a:schemeClr val="tx1"/>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sz="1600" dirty="0">
                        <a:ln>
                          <a:solidFill>
                            <a:schemeClr val="accent2">
                              <a:lumMod val="60000"/>
                              <a:lumOff val="40000"/>
                            </a:schemeClr>
                          </a:solidFill>
                        </a:ln>
                        <a:solidFill>
                          <a:srgbClr val="FFC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sz="1600" dirty="0">
                        <a:ln>
                          <a:solidFill>
                            <a:schemeClr val="accent2">
                              <a:lumMod val="60000"/>
                              <a:lumOff val="40000"/>
                            </a:schemeClr>
                          </a:solidFill>
                        </a:ln>
                        <a:solidFill>
                          <a:srgbClr val="FFC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sz="1600" kern="1200" baseline="0" dirty="0" smtClean="0">
                          <a:solidFill>
                            <a:schemeClr val="dk1"/>
                          </a:solidFill>
                          <a:latin typeface="+mn-lt"/>
                          <a:ea typeface="+mn-ea"/>
                          <a:cs typeface="+mn-cs"/>
                        </a:rPr>
                        <a:t>I use it 1) _____________  </a:t>
                      </a:r>
                      <a:r>
                        <a:rPr lang="en-US" altLang="zh-CN" sz="1600" u="none" kern="1200" baseline="0" dirty="0" smtClean="0">
                          <a:solidFill>
                            <a:schemeClr val="dk1"/>
                          </a:solidFill>
                          <a:latin typeface="+mn-lt"/>
                          <a:ea typeface="+mn-ea"/>
                          <a:cs typeface="+mn-cs"/>
                        </a:rPr>
                        <a:t>I love talking to people, and 2) _______.</a:t>
                      </a:r>
                      <a:endParaRPr lang="en-US" altLang="zh-CN" sz="1600" u="sng" kern="1200" baseline="0" dirty="0" smtClean="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88953">
                <a:tc vMerge="1">
                  <a:txBody>
                    <a:bodyPr/>
                    <a:lstStyle/>
                    <a:p>
                      <a:endParaRPr lang="zh-CN" altLang="en-US" dirty="0">
                        <a:ln>
                          <a:solidFill>
                            <a:schemeClr val="accent2">
                              <a:lumMod val="60000"/>
                              <a:lumOff val="40000"/>
                            </a:schemeClr>
                          </a:solidFill>
                        </a:ln>
                        <a:solidFill>
                          <a:srgbClr val="FFC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sz="1600" kern="1200" baseline="0" dirty="0" smtClean="0">
                          <a:solidFill>
                            <a:schemeClr val="dk1"/>
                          </a:solidFill>
                          <a:latin typeface="+mn-lt"/>
                          <a:ea typeface="+mn-ea"/>
                          <a:cs typeface="+mn-cs"/>
                        </a:rPr>
                        <a:t>MP3 player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sz="1600" dirty="0">
                        <a:ln>
                          <a:solidFill>
                            <a:schemeClr val="accent2">
                              <a:lumMod val="60000"/>
                              <a:lumOff val="40000"/>
                            </a:schemeClr>
                          </a:solidFill>
                        </a:ln>
                        <a:solidFill>
                          <a:srgbClr val="FFC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sz="1600" dirty="0">
                        <a:ln>
                          <a:solidFill>
                            <a:schemeClr val="accent2">
                              <a:lumMod val="60000"/>
                              <a:lumOff val="40000"/>
                            </a:schemeClr>
                          </a:solidFill>
                        </a:ln>
                        <a:solidFill>
                          <a:srgbClr val="FFC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sz="1600" dirty="0" smtClean="0">
                          <a:ln>
                            <a:solidFill>
                              <a:schemeClr val="accent2">
                                <a:lumMod val="60000"/>
                                <a:lumOff val="40000"/>
                              </a:schemeClr>
                            </a:solidFill>
                          </a:ln>
                          <a:solidFill>
                            <a:srgbClr val="FFC000"/>
                          </a:solidFill>
                        </a:rPr>
                        <a:t>                        </a:t>
                      </a:r>
                      <a:r>
                        <a:rPr lang="zh-CN" altLang="en-US" sz="1600" kern="1200" baseline="0" dirty="0" smtClean="0">
                          <a:solidFill>
                            <a:schemeClr val="dk1"/>
                          </a:solidFill>
                          <a:latin typeface="+mn-lt"/>
                          <a:ea typeface="+mn-ea"/>
                          <a:cs typeface="+mn-cs"/>
                        </a:rPr>
                        <a:t>∕</a:t>
                      </a:r>
                      <a:endParaRPr lang="zh-CN" altLang="en-US" sz="1600" dirty="0">
                        <a:ln>
                          <a:solidFill>
                            <a:schemeClr val="accent2">
                              <a:lumMod val="60000"/>
                              <a:lumOff val="40000"/>
                            </a:schemeClr>
                          </a:solidFill>
                        </a:ln>
                        <a:solidFill>
                          <a:srgbClr val="FFC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88953">
                <a:tc vMerge="1">
                  <a:txBody>
                    <a:bodyPr/>
                    <a:lstStyle/>
                    <a:p>
                      <a:endParaRPr lang="zh-CN" altLang="en-US" dirty="0">
                        <a:ln>
                          <a:solidFill>
                            <a:schemeClr val="accent2">
                              <a:lumMod val="60000"/>
                              <a:lumOff val="40000"/>
                            </a:schemeClr>
                          </a:solidFill>
                        </a:ln>
                        <a:solidFill>
                          <a:srgbClr val="FFC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sz="1600" kern="1200" baseline="0" dirty="0" smtClean="0">
                          <a:solidFill>
                            <a:schemeClr val="dk1"/>
                          </a:solidFill>
                          <a:latin typeface="+mn-lt"/>
                          <a:ea typeface="+mn-ea"/>
                          <a:cs typeface="+mn-cs"/>
                        </a:rPr>
                        <a:t>Television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sz="1600">
                        <a:ln>
                          <a:solidFill>
                            <a:schemeClr val="accent2">
                              <a:lumMod val="60000"/>
                              <a:lumOff val="40000"/>
                            </a:schemeClr>
                          </a:solidFill>
                        </a:ln>
                        <a:solidFill>
                          <a:srgbClr val="FFC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sz="1600">
                        <a:ln>
                          <a:solidFill>
                            <a:schemeClr val="accent2">
                              <a:lumMod val="60000"/>
                              <a:lumOff val="40000"/>
                            </a:schemeClr>
                          </a:solidFill>
                        </a:ln>
                        <a:solidFill>
                          <a:srgbClr val="FFC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sz="1600" kern="1200" baseline="0" dirty="0" smtClean="0">
                          <a:solidFill>
                            <a:schemeClr val="dk1"/>
                          </a:solidFill>
                          <a:latin typeface="+mn-lt"/>
                          <a:ea typeface="+mn-ea"/>
                          <a:cs typeface="+mn-cs"/>
                        </a:rPr>
                        <a:t>I don’t 3) ___________________.</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505668">
                <a:tc vMerge="1">
                  <a:txBody>
                    <a:bodyPr/>
                    <a:lstStyle/>
                    <a:p>
                      <a:endParaRPr lang="zh-CN" altLang="en-US" dirty="0">
                        <a:ln>
                          <a:solidFill>
                            <a:schemeClr val="accent2">
                              <a:lumMod val="60000"/>
                              <a:lumOff val="40000"/>
                            </a:schemeClr>
                          </a:solidFill>
                        </a:ln>
                        <a:solidFill>
                          <a:srgbClr val="FFC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sz="1600" kern="1200" baseline="0" dirty="0" smtClean="0">
                          <a:solidFill>
                            <a:schemeClr val="dk1"/>
                          </a:solidFill>
                          <a:latin typeface="+mn-lt"/>
                          <a:ea typeface="+mn-ea"/>
                          <a:cs typeface="+mn-cs"/>
                        </a:rPr>
                        <a:t>Digital </a:t>
                      </a:r>
                    </a:p>
                    <a:p>
                      <a:r>
                        <a:rPr lang="en-US" altLang="zh-CN" sz="1600" kern="1200" baseline="0" dirty="0" smtClean="0">
                          <a:solidFill>
                            <a:schemeClr val="dk1"/>
                          </a:solidFill>
                          <a:latin typeface="+mn-lt"/>
                          <a:ea typeface="+mn-ea"/>
                          <a:cs typeface="+mn-cs"/>
                        </a:rPr>
                        <a:t>camera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sz="1600">
                        <a:ln>
                          <a:solidFill>
                            <a:schemeClr val="accent2">
                              <a:lumMod val="60000"/>
                              <a:lumOff val="40000"/>
                            </a:schemeClr>
                          </a:solidFill>
                        </a:ln>
                        <a:solidFill>
                          <a:srgbClr val="FFC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sz="1600" dirty="0">
                        <a:ln>
                          <a:solidFill>
                            <a:schemeClr val="accent2">
                              <a:lumMod val="60000"/>
                              <a:lumOff val="40000"/>
                            </a:schemeClr>
                          </a:solidFill>
                        </a:ln>
                        <a:solidFill>
                          <a:srgbClr val="FFC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sz="1600" kern="1200" baseline="0" dirty="0" smtClean="0">
                          <a:solidFill>
                            <a:schemeClr val="dk1"/>
                          </a:solidFill>
                          <a:latin typeface="+mn-lt"/>
                          <a:ea typeface="+mn-ea"/>
                          <a:cs typeface="+mn-cs"/>
                        </a:rPr>
                        <a:t>I’m 4) ________</a:t>
                      </a:r>
                      <a:r>
                        <a:rPr lang="en-US" altLang="zh-CN" sz="1600" u="none" kern="1200" baseline="0" dirty="0" smtClean="0">
                          <a:solidFill>
                            <a:schemeClr val="dk1"/>
                          </a:solidFill>
                          <a:latin typeface="+mn-lt"/>
                          <a:ea typeface="+mn-ea"/>
                          <a:cs typeface="+mn-cs"/>
                        </a:rPr>
                        <a:t>at taking photos anyway.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505668">
                <a:tc vMerge="1">
                  <a:txBody>
                    <a:bodyPr/>
                    <a:lstStyle/>
                    <a:p>
                      <a:endParaRPr lang="zh-CN" altLang="en-US" dirty="0">
                        <a:ln>
                          <a:solidFill>
                            <a:schemeClr val="accent2">
                              <a:lumMod val="60000"/>
                              <a:lumOff val="40000"/>
                            </a:schemeClr>
                          </a:solidFill>
                        </a:ln>
                        <a:solidFill>
                          <a:srgbClr val="FFC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sz="1600" kern="1200" baseline="0" dirty="0" smtClean="0">
                          <a:solidFill>
                            <a:schemeClr val="dk1"/>
                          </a:solidFill>
                          <a:latin typeface="+mn-lt"/>
                          <a:ea typeface="+mn-ea"/>
                          <a:cs typeface="+mn-cs"/>
                        </a:rPr>
                        <a:t>Laptop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sz="1600">
                        <a:ln>
                          <a:solidFill>
                            <a:schemeClr val="accent2">
                              <a:lumMod val="60000"/>
                              <a:lumOff val="40000"/>
                            </a:schemeClr>
                          </a:solidFill>
                        </a:ln>
                        <a:solidFill>
                          <a:srgbClr val="FFC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sz="1600">
                        <a:ln>
                          <a:solidFill>
                            <a:schemeClr val="accent2">
                              <a:lumMod val="60000"/>
                              <a:lumOff val="40000"/>
                            </a:schemeClr>
                          </a:solidFill>
                        </a:ln>
                        <a:solidFill>
                          <a:srgbClr val="FFC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sz="1600" kern="1200" baseline="0" dirty="0" smtClean="0">
                          <a:solidFill>
                            <a:schemeClr val="dk1"/>
                          </a:solidFill>
                          <a:latin typeface="+mn-lt"/>
                          <a:ea typeface="+mn-ea"/>
                          <a:cs typeface="+mn-cs"/>
                        </a:rPr>
                        <a:t>I use my laptop 5)__________</a:t>
                      </a:r>
                      <a:r>
                        <a:rPr lang="en-US" altLang="zh-CN" sz="1600" u="none" kern="1200" baseline="0" dirty="0" smtClean="0">
                          <a:solidFill>
                            <a:schemeClr val="dk1"/>
                          </a:solidFill>
                          <a:latin typeface="+mn-lt"/>
                          <a:ea typeface="+mn-ea"/>
                          <a:cs typeface="+mn-cs"/>
                        </a:rPr>
                        <a:t>, so</a:t>
                      </a:r>
                      <a:r>
                        <a:rPr lang="en-US" altLang="zh-CN" sz="1600" u="sng" kern="1200" baseline="0" dirty="0" smtClean="0">
                          <a:solidFill>
                            <a:schemeClr val="dk1"/>
                          </a:solidFill>
                          <a:latin typeface="+mn-lt"/>
                          <a:ea typeface="+mn-ea"/>
                          <a:cs typeface="+mn-cs"/>
                        </a:rPr>
                        <a:t> </a:t>
                      </a:r>
                      <a:r>
                        <a:rPr lang="en-US" altLang="zh-CN" sz="1600" u="none" kern="1200" baseline="0" dirty="0" smtClean="0">
                          <a:solidFill>
                            <a:schemeClr val="dk1"/>
                          </a:solidFill>
                          <a:latin typeface="+mn-lt"/>
                          <a:ea typeface="+mn-ea"/>
                          <a:cs typeface="+mn-cs"/>
                        </a:rPr>
                        <a:t>yes, I need that.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1155812">
                <a:tc rowSpan="5">
                  <a:txBody>
                    <a:bodyPr/>
                    <a:lstStyle/>
                    <a:p>
                      <a:endParaRPr lang="en-US" altLang="zh-CN" sz="1600" b="1" kern="1200" cap="none" spc="0" dirty="0" smtClean="0">
                        <a:ln>
                          <a:noFill/>
                        </a:ln>
                        <a:solidFill>
                          <a:schemeClr val="tx1"/>
                        </a:solidFill>
                        <a:effectLst/>
                        <a:latin typeface="+mn-lt"/>
                        <a:ea typeface="+mn-ea"/>
                        <a:cs typeface="+mn-cs"/>
                      </a:endParaRPr>
                    </a:p>
                    <a:p>
                      <a:endParaRPr lang="en-US" altLang="zh-CN" sz="1600" b="1" kern="1200" cap="none" spc="0" dirty="0" smtClean="0">
                        <a:ln>
                          <a:noFill/>
                        </a:ln>
                        <a:solidFill>
                          <a:schemeClr val="tx1"/>
                        </a:solidFill>
                        <a:effectLst/>
                        <a:latin typeface="+mn-lt"/>
                        <a:ea typeface="+mn-ea"/>
                        <a:cs typeface="+mn-cs"/>
                      </a:endParaRPr>
                    </a:p>
                    <a:p>
                      <a:endParaRPr lang="en-US" altLang="zh-CN" sz="1600" b="1" kern="1200" cap="none" spc="0" dirty="0" smtClean="0">
                        <a:ln>
                          <a:noFill/>
                        </a:ln>
                        <a:solidFill>
                          <a:schemeClr val="tx1"/>
                        </a:solidFill>
                        <a:effectLst/>
                        <a:latin typeface="+mn-lt"/>
                        <a:ea typeface="+mn-ea"/>
                        <a:cs typeface="+mn-cs"/>
                      </a:endParaRPr>
                    </a:p>
                    <a:p>
                      <a:pPr algn="ctr"/>
                      <a:r>
                        <a:rPr lang="en-US" altLang="zh-CN" sz="1600" b="1" kern="1200" cap="none" spc="0" dirty="0" smtClean="0">
                          <a:ln>
                            <a:noFill/>
                          </a:ln>
                          <a:solidFill>
                            <a:schemeClr val="tx1"/>
                          </a:solidFill>
                          <a:effectLst/>
                          <a:latin typeface="+mn-lt"/>
                          <a:ea typeface="+mn-ea"/>
                          <a:cs typeface="+mn-cs"/>
                        </a:rPr>
                        <a:t>2</a:t>
                      </a:r>
                      <a:endParaRPr lang="zh-CN" altLang="en-US" sz="1600" b="1" kern="1200" cap="none" spc="0" dirty="0" smtClean="0">
                        <a:ln>
                          <a:noFill/>
                        </a:ln>
                        <a:solidFill>
                          <a:schemeClr val="tx1"/>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sz="1600" kern="1200" baseline="0" dirty="0" smtClean="0">
                          <a:solidFill>
                            <a:schemeClr val="dk1"/>
                          </a:solidFill>
                          <a:latin typeface="+mn-lt"/>
                          <a:ea typeface="+mn-ea"/>
                          <a:cs typeface="+mn-cs"/>
                        </a:rPr>
                        <a:t>Mobile </a:t>
                      </a:r>
                    </a:p>
                    <a:p>
                      <a:r>
                        <a:rPr lang="en-US" altLang="zh-CN" sz="1600" kern="1200" baseline="0" dirty="0" smtClean="0">
                          <a:solidFill>
                            <a:schemeClr val="dk1"/>
                          </a:solidFill>
                          <a:latin typeface="+mn-lt"/>
                          <a:ea typeface="+mn-ea"/>
                          <a:cs typeface="+mn-cs"/>
                        </a:rPr>
                        <a:t>phone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sz="1600">
                        <a:ln>
                          <a:solidFill>
                            <a:schemeClr val="accent2">
                              <a:lumMod val="60000"/>
                              <a:lumOff val="40000"/>
                            </a:schemeClr>
                          </a:solidFill>
                        </a:ln>
                        <a:solidFill>
                          <a:srgbClr val="FFC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sz="1600" dirty="0">
                        <a:ln>
                          <a:solidFill>
                            <a:schemeClr val="accent2">
                              <a:lumMod val="60000"/>
                              <a:lumOff val="40000"/>
                            </a:schemeClr>
                          </a:solidFill>
                        </a:ln>
                        <a:solidFill>
                          <a:srgbClr val="FFC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sz="1600" kern="1200" baseline="0" dirty="0" smtClean="0">
                          <a:solidFill>
                            <a:schemeClr val="dk1"/>
                          </a:solidFill>
                          <a:latin typeface="+mn-lt"/>
                          <a:ea typeface="+mn-ea"/>
                          <a:cs typeface="+mn-cs"/>
                        </a:rPr>
                        <a:t>I need it in case there’s 6) _____________</a:t>
                      </a:r>
                      <a:r>
                        <a:rPr lang="en-US" altLang="zh-CN" sz="1600" u="none" kern="1200" baseline="0" dirty="0" smtClean="0">
                          <a:solidFill>
                            <a:schemeClr val="dk1"/>
                          </a:solidFill>
                          <a:latin typeface="+mn-lt"/>
                          <a:ea typeface="+mn-ea"/>
                          <a:cs typeface="+mn-cs"/>
                        </a:rPr>
                        <a:t>and I have to call someone. Or if there’s 7) _________ with one of the children.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87654">
                <a:tc vMerge="1">
                  <a:txBody>
                    <a:bodyPr/>
                    <a:lstStyle/>
                    <a:p>
                      <a:endParaRPr lang="zh-CN" altLang="en-US" dirty="0">
                        <a:ln>
                          <a:solidFill>
                            <a:schemeClr val="accent2">
                              <a:lumMod val="60000"/>
                              <a:lumOff val="40000"/>
                            </a:schemeClr>
                          </a:solidFill>
                        </a:ln>
                        <a:solidFill>
                          <a:srgbClr val="FFC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600" kern="1200" baseline="0" dirty="0" smtClean="0">
                          <a:solidFill>
                            <a:schemeClr val="dk1"/>
                          </a:solidFill>
                          <a:latin typeface="+mn-lt"/>
                          <a:ea typeface="+mn-ea"/>
                          <a:cs typeface="+mn-cs"/>
                        </a:rPr>
                        <a:t>TV</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sz="1600" dirty="0">
                        <a:ln>
                          <a:solidFill>
                            <a:schemeClr val="accent2">
                              <a:lumMod val="60000"/>
                              <a:lumOff val="40000"/>
                            </a:schemeClr>
                          </a:solidFill>
                        </a:ln>
                        <a:solidFill>
                          <a:srgbClr val="FFC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sz="1600">
                        <a:ln>
                          <a:solidFill>
                            <a:schemeClr val="accent2">
                              <a:lumMod val="60000"/>
                              <a:lumOff val="40000"/>
                            </a:schemeClr>
                          </a:solidFill>
                        </a:ln>
                        <a:solidFill>
                          <a:srgbClr val="FFC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600" dirty="0" smtClean="0">
                          <a:ln>
                            <a:solidFill>
                              <a:schemeClr val="accent2">
                                <a:lumMod val="60000"/>
                                <a:lumOff val="40000"/>
                              </a:schemeClr>
                            </a:solidFill>
                          </a:ln>
                          <a:solidFill>
                            <a:srgbClr val="FFC000"/>
                          </a:solidFill>
                        </a:rPr>
                        <a:t>	   </a:t>
                      </a:r>
                      <a:r>
                        <a:rPr lang="zh-CN" altLang="en-US" sz="1600" kern="1200" baseline="0" dirty="0" smtClean="0">
                          <a:solidFill>
                            <a:schemeClr val="dk1"/>
                          </a:solidFill>
                          <a:latin typeface="+mn-lt"/>
                          <a:ea typeface="+mn-ea"/>
                          <a:cs typeface="+mn-cs"/>
                        </a:rPr>
                        <a:t>∕	</a:t>
                      </a:r>
                    </a:p>
                    <a:p>
                      <a:endParaRPr lang="zh-CN" altLang="en-US" sz="1600" dirty="0">
                        <a:ln>
                          <a:solidFill>
                            <a:schemeClr val="accent2">
                              <a:lumMod val="60000"/>
                              <a:lumOff val="40000"/>
                            </a:schemeClr>
                          </a:solidFill>
                        </a:ln>
                        <a:solidFill>
                          <a:srgbClr val="FFC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722382">
                <a:tc vMerge="1">
                  <a:txBody>
                    <a:bodyPr/>
                    <a:lstStyle/>
                    <a:p>
                      <a:endParaRPr lang="zh-CN" altLang="en-US" dirty="0">
                        <a:ln>
                          <a:solidFill>
                            <a:schemeClr val="accent2">
                              <a:lumMod val="60000"/>
                              <a:lumOff val="40000"/>
                            </a:schemeClr>
                          </a:solidFill>
                        </a:ln>
                        <a:solidFill>
                          <a:srgbClr val="FFC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600" kern="1200" baseline="0" dirty="0" smtClean="0">
                          <a:solidFill>
                            <a:schemeClr val="dk1"/>
                          </a:solidFill>
                          <a:latin typeface="+mn-lt"/>
                          <a:ea typeface="+mn-ea"/>
                          <a:cs typeface="+mn-cs"/>
                        </a:rPr>
                        <a:t>Laptop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sz="1600" dirty="0">
                        <a:ln>
                          <a:solidFill>
                            <a:schemeClr val="accent2">
                              <a:lumMod val="60000"/>
                              <a:lumOff val="40000"/>
                            </a:schemeClr>
                          </a:solidFill>
                        </a:ln>
                        <a:solidFill>
                          <a:srgbClr val="FFC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sz="1600" dirty="0">
                        <a:ln>
                          <a:solidFill>
                            <a:schemeClr val="accent2">
                              <a:lumMod val="60000"/>
                              <a:lumOff val="40000"/>
                            </a:schemeClr>
                          </a:solidFill>
                        </a:ln>
                        <a:solidFill>
                          <a:srgbClr val="FFC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sz="1600" kern="1200" baseline="0" dirty="0" smtClean="0">
                          <a:solidFill>
                            <a:schemeClr val="dk1"/>
                          </a:solidFill>
                          <a:latin typeface="+mn-lt"/>
                          <a:ea typeface="+mn-ea"/>
                          <a:cs typeface="+mn-cs"/>
                        </a:rPr>
                        <a:t>I need a computer to 8) _________________</a:t>
                      </a:r>
                      <a:r>
                        <a:rPr lang="en-US" altLang="zh-CN" sz="1600" u="none" kern="1200" baseline="0" dirty="0" smtClean="0">
                          <a:solidFill>
                            <a:schemeClr val="dk1"/>
                          </a:solidFill>
                          <a:latin typeface="+mn-lt"/>
                          <a:ea typeface="+mn-ea"/>
                          <a:cs typeface="+mn-cs"/>
                        </a:rPr>
                        <a:t>and keep in touch with people.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505668">
                <a:tc vMerge="1">
                  <a:txBody>
                    <a:bodyPr/>
                    <a:lstStyle/>
                    <a:p>
                      <a:endParaRPr lang="zh-CN" altLang="en-US" dirty="0">
                        <a:ln>
                          <a:solidFill>
                            <a:schemeClr val="accent2">
                              <a:lumMod val="60000"/>
                              <a:lumOff val="40000"/>
                            </a:schemeClr>
                          </a:solidFill>
                        </a:ln>
                        <a:solidFill>
                          <a:srgbClr val="FFC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sz="1600" kern="1200" baseline="0" dirty="0" smtClean="0">
                          <a:solidFill>
                            <a:schemeClr val="dk1"/>
                          </a:solidFill>
                          <a:latin typeface="+mn-lt"/>
                          <a:ea typeface="+mn-ea"/>
                          <a:cs typeface="+mn-cs"/>
                        </a:rPr>
                        <a:t>Digital </a:t>
                      </a:r>
                    </a:p>
                    <a:p>
                      <a:r>
                        <a:rPr lang="en-US" altLang="zh-CN" sz="1600" kern="1200" baseline="0" dirty="0" smtClean="0">
                          <a:solidFill>
                            <a:schemeClr val="dk1"/>
                          </a:solidFill>
                          <a:latin typeface="+mn-lt"/>
                          <a:ea typeface="+mn-ea"/>
                          <a:cs typeface="+mn-cs"/>
                        </a:rPr>
                        <a:t>camera</a:t>
                      </a:r>
                      <a:endParaRPr lang="zh-CN" altLang="en-US" sz="1600" dirty="0">
                        <a:ln>
                          <a:solidFill>
                            <a:schemeClr val="accent2">
                              <a:lumMod val="60000"/>
                              <a:lumOff val="40000"/>
                            </a:schemeClr>
                          </a:solidFill>
                        </a:ln>
                        <a:solidFill>
                          <a:srgbClr val="FFC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sz="1600" dirty="0">
                        <a:ln>
                          <a:solidFill>
                            <a:schemeClr val="accent2">
                              <a:lumMod val="60000"/>
                              <a:lumOff val="40000"/>
                            </a:schemeClr>
                          </a:solidFill>
                        </a:ln>
                        <a:solidFill>
                          <a:srgbClr val="FFC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sz="1600">
                        <a:ln>
                          <a:solidFill>
                            <a:schemeClr val="accent2">
                              <a:lumMod val="60000"/>
                              <a:lumOff val="40000"/>
                            </a:schemeClr>
                          </a:solidFill>
                        </a:ln>
                        <a:solidFill>
                          <a:srgbClr val="FFC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sz="1600" kern="1200" baseline="0" dirty="0" smtClean="0">
                          <a:solidFill>
                            <a:schemeClr val="dk1"/>
                          </a:solidFill>
                          <a:latin typeface="+mn-lt"/>
                          <a:ea typeface="+mn-ea"/>
                          <a:cs typeface="+mn-cs"/>
                        </a:rPr>
                        <a:t>9) ________________</a:t>
                      </a:r>
                      <a:r>
                        <a:rPr lang="en-US" altLang="zh-CN" sz="1600" u="none" kern="1200" baseline="0" dirty="0" smtClean="0">
                          <a:solidFill>
                            <a:schemeClr val="dk1"/>
                          </a:solidFill>
                          <a:latin typeface="+mn-lt"/>
                          <a:ea typeface="+mn-ea"/>
                          <a:cs typeface="+mn-cs"/>
                        </a:rPr>
                        <a:t>can take the photos!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88953">
                <a:tc vMerge="1">
                  <a:txBody>
                    <a:bodyPr/>
                    <a:lstStyle/>
                    <a:p>
                      <a:endParaRPr lang="zh-CN" altLang="en-US" dirty="0">
                        <a:ln>
                          <a:solidFill>
                            <a:schemeClr val="accent2">
                              <a:lumMod val="60000"/>
                              <a:lumOff val="40000"/>
                            </a:schemeClr>
                          </a:solidFill>
                        </a:ln>
                        <a:solidFill>
                          <a:srgbClr val="FFC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600" kern="1200" baseline="0" dirty="0" smtClean="0">
                          <a:solidFill>
                            <a:schemeClr val="dk1"/>
                          </a:solidFill>
                          <a:latin typeface="+mn-lt"/>
                          <a:ea typeface="+mn-ea"/>
                          <a:cs typeface="+mn-cs"/>
                        </a:rPr>
                        <a:t>MP3 player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sz="1600" dirty="0" smtClean="0">
                          <a:ln>
                            <a:solidFill>
                              <a:schemeClr val="accent2">
                                <a:lumMod val="60000"/>
                                <a:lumOff val="40000"/>
                              </a:schemeClr>
                            </a:solidFill>
                          </a:ln>
                          <a:solidFill>
                            <a:srgbClr val="FFC000"/>
                          </a:solidFill>
                        </a:rPr>
                        <a:t>     </a:t>
                      </a:r>
                      <a:endParaRPr lang="zh-CN" altLang="en-US" sz="1600" dirty="0">
                        <a:ln>
                          <a:solidFill>
                            <a:schemeClr val="accent2">
                              <a:lumMod val="60000"/>
                              <a:lumOff val="40000"/>
                            </a:schemeClr>
                          </a:solidFill>
                        </a:ln>
                        <a:solidFill>
                          <a:srgbClr val="FFC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sz="1600" dirty="0">
                        <a:ln>
                          <a:solidFill>
                            <a:schemeClr val="accent2">
                              <a:lumMod val="60000"/>
                              <a:lumOff val="40000"/>
                            </a:schemeClr>
                          </a:solidFill>
                        </a:ln>
                        <a:solidFill>
                          <a:srgbClr val="FFC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zh-CN" altLang="en-US" sz="1600" kern="1200" baseline="0" dirty="0" smtClean="0">
                          <a:solidFill>
                            <a:schemeClr val="dk1"/>
                          </a:solidFill>
                          <a:latin typeface="+mn-lt"/>
                          <a:ea typeface="+mn-ea"/>
                          <a:cs typeface="+mn-cs"/>
                        </a:rPr>
                        <a:t>                     ∕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
        <p:nvSpPr>
          <p:cNvPr id="10" name="矩形 9"/>
          <p:cNvSpPr/>
          <p:nvPr/>
        </p:nvSpPr>
        <p:spPr>
          <a:xfrm>
            <a:off x="4071934" y="857232"/>
            <a:ext cx="300082" cy="369331"/>
          </a:xfrm>
          <a:prstGeom prst="rect">
            <a:avLst/>
          </a:prstGeom>
        </p:spPr>
        <p:txBody>
          <a:bodyPr wrap="none">
            <a:spAutoFit/>
          </a:bodyPr>
          <a:lstStyle/>
          <a:p>
            <a:r>
              <a:rPr lang="zh-CN" altLang="en-US" b="1" dirty="0" smtClean="0">
                <a:solidFill>
                  <a:srgbClr val="FF0000"/>
                </a:solidFill>
              </a:rPr>
              <a:t>√</a:t>
            </a:r>
            <a:endParaRPr lang="zh-CN" altLang="en-US" b="1" dirty="0">
              <a:solidFill>
                <a:srgbClr val="FF0000"/>
              </a:solidFill>
            </a:endParaRPr>
          </a:p>
        </p:txBody>
      </p:sp>
      <p:sp>
        <p:nvSpPr>
          <p:cNvPr id="11" name="矩形 10"/>
          <p:cNvSpPr/>
          <p:nvPr/>
        </p:nvSpPr>
        <p:spPr>
          <a:xfrm>
            <a:off x="5214942" y="1345157"/>
            <a:ext cx="300082" cy="369331"/>
          </a:xfrm>
          <a:prstGeom prst="rect">
            <a:avLst/>
          </a:prstGeom>
        </p:spPr>
        <p:txBody>
          <a:bodyPr wrap="none">
            <a:spAutoFit/>
          </a:bodyPr>
          <a:lstStyle/>
          <a:p>
            <a:r>
              <a:rPr lang="zh-CN" altLang="en-US" b="1" dirty="0" smtClean="0">
                <a:solidFill>
                  <a:srgbClr val="FF0000"/>
                </a:solidFill>
              </a:rPr>
              <a:t>√</a:t>
            </a:r>
            <a:endParaRPr lang="zh-CN" altLang="en-US" b="1" dirty="0">
              <a:solidFill>
                <a:srgbClr val="FF0000"/>
              </a:solidFill>
            </a:endParaRPr>
          </a:p>
        </p:txBody>
      </p:sp>
      <p:sp>
        <p:nvSpPr>
          <p:cNvPr id="14" name="矩形 13"/>
          <p:cNvSpPr/>
          <p:nvPr/>
        </p:nvSpPr>
        <p:spPr>
          <a:xfrm>
            <a:off x="5200612" y="1714488"/>
            <a:ext cx="300082" cy="369331"/>
          </a:xfrm>
          <a:prstGeom prst="rect">
            <a:avLst/>
          </a:prstGeom>
        </p:spPr>
        <p:txBody>
          <a:bodyPr wrap="none">
            <a:spAutoFit/>
          </a:bodyPr>
          <a:lstStyle/>
          <a:p>
            <a:r>
              <a:rPr lang="zh-CN" altLang="en-US" b="1" dirty="0" smtClean="0">
                <a:solidFill>
                  <a:srgbClr val="FF0000"/>
                </a:solidFill>
              </a:rPr>
              <a:t>√</a:t>
            </a:r>
            <a:endParaRPr lang="zh-CN" altLang="en-US" b="1" dirty="0">
              <a:solidFill>
                <a:srgbClr val="FF0000"/>
              </a:solidFill>
            </a:endParaRPr>
          </a:p>
        </p:txBody>
      </p:sp>
      <p:sp>
        <p:nvSpPr>
          <p:cNvPr id="16" name="矩形 15"/>
          <p:cNvSpPr/>
          <p:nvPr/>
        </p:nvSpPr>
        <p:spPr>
          <a:xfrm>
            <a:off x="5214942" y="2285992"/>
            <a:ext cx="300082" cy="369331"/>
          </a:xfrm>
          <a:prstGeom prst="rect">
            <a:avLst/>
          </a:prstGeom>
        </p:spPr>
        <p:txBody>
          <a:bodyPr wrap="none">
            <a:spAutoFit/>
          </a:bodyPr>
          <a:lstStyle/>
          <a:p>
            <a:r>
              <a:rPr lang="zh-CN" altLang="en-US" b="1" dirty="0" smtClean="0">
                <a:solidFill>
                  <a:srgbClr val="FF0000"/>
                </a:solidFill>
              </a:rPr>
              <a:t>√</a:t>
            </a:r>
            <a:endParaRPr lang="zh-CN" altLang="en-US" b="1" dirty="0">
              <a:solidFill>
                <a:srgbClr val="FF0000"/>
              </a:solidFill>
            </a:endParaRPr>
          </a:p>
        </p:txBody>
      </p:sp>
      <p:sp>
        <p:nvSpPr>
          <p:cNvPr id="17" name="矩形 16"/>
          <p:cNvSpPr/>
          <p:nvPr/>
        </p:nvSpPr>
        <p:spPr>
          <a:xfrm>
            <a:off x="4057604" y="2714620"/>
            <a:ext cx="300082" cy="369331"/>
          </a:xfrm>
          <a:prstGeom prst="rect">
            <a:avLst/>
          </a:prstGeom>
        </p:spPr>
        <p:txBody>
          <a:bodyPr wrap="none">
            <a:spAutoFit/>
          </a:bodyPr>
          <a:lstStyle/>
          <a:p>
            <a:r>
              <a:rPr lang="zh-CN" altLang="en-US" b="1" dirty="0" smtClean="0">
                <a:solidFill>
                  <a:srgbClr val="FF0000"/>
                </a:solidFill>
              </a:rPr>
              <a:t>√</a:t>
            </a:r>
            <a:endParaRPr lang="zh-CN" altLang="en-US" b="1" dirty="0">
              <a:solidFill>
                <a:srgbClr val="FF0000"/>
              </a:solidFill>
            </a:endParaRPr>
          </a:p>
        </p:txBody>
      </p:sp>
      <p:sp>
        <p:nvSpPr>
          <p:cNvPr id="18" name="矩形 17"/>
          <p:cNvSpPr/>
          <p:nvPr/>
        </p:nvSpPr>
        <p:spPr>
          <a:xfrm>
            <a:off x="4071934" y="3429000"/>
            <a:ext cx="300082" cy="369331"/>
          </a:xfrm>
          <a:prstGeom prst="rect">
            <a:avLst/>
          </a:prstGeom>
        </p:spPr>
        <p:txBody>
          <a:bodyPr wrap="none">
            <a:spAutoFit/>
          </a:bodyPr>
          <a:lstStyle/>
          <a:p>
            <a:r>
              <a:rPr lang="zh-CN" altLang="en-US" b="1" dirty="0" smtClean="0">
                <a:solidFill>
                  <a:srgbClr val="FF0000"/>
                </a:solidFill>
              </a:rPr>
              <a:t>√</a:t>
            </a:r>
            <a:endParaRPr lang="zh-CN" altLang="en-US" b="1" dirty="0">
              <a:solidFill>
                <a:srgbClr val="FF0000"/>
              </a:solidFill>
            </a:endParaRPr>
          </a:p>
        </p:txBody>
      </p:sp>
      <p:sp>
        <p:nvSpPr>
          <p:cNvPr id="19" name="矩形 18"/>
          <p:cNvSpPr/>
          <p:nvPr/>
        </p:nvSpPr>
        <p:spPr>
          <a:xfrm>
            <a:off x="4057604" y="4631305"/>
            <a:ext cx="300082" cy="369331"/>
          </a:xfrm>
          <a:prstGeom prst="rect">
            <a:avLst/>
          </a:prstGeom>
        </p:spPr>
        <p:txBody>
          <a:bodyPr wrap="none">
            <a:spAutoFit/>
          </a:bodyPr>
          <a:lstStyle/>
          <a:p>
            <a:r>
              <a:rPr lang="zh-CN" altLang="en-US" b="1" dirty="0" smtClean="0">
                <a:solidFill>
                  <a:srgbClr val="FF0000"/>
                </a:solidFill>
              </a:rPr>
              <a:t>√</a:t>
            </a:r>
            <a:endParaRPr lang="zh-CN" altLang="en-US" b="1" dirty="0">
              <a:solidFill>
                <a:srgbClr val="FF0000"/>
              </a:solidFill>
            </a:endParaRPr>
          </a:p>
        </p:txBody>
      </p:sp>
      <p:sp>
        <p:nvSpPr>
          <p:cNvPr id="20" name="矩形 19"/>
          <p:cNvSpPr/>
          <p:nvPr/>
        </p:nvSpPr>
        <p:spPr>
          <a:xfrm>
            <a:off x="4057604" y="5274247"/>
            <a:ext cx="300082" cy="369331"/>
          </a:xfrm>
          <a:prstGeom prst="rect">
            <a:avLst/>
          </a:prstGeom>
        </p:spPr>
        <p:txBody>
          <a:bodyPr wrap="none">
            <a:spAutoFit/>
          </a:bodyPr>
          <a:lstStyle/>
          <a:p>
            <a:r>
              <a:rPr lang="zh-CN" altLang="en-US" b="1" dirty="0" smtClean="0">
                <a:solidFill>
                  <a:srgbClr val="FF0000"/>
                </a:solidFill>
              </a:rPr>
              <a:t>√</a:t>
            </a:r>
            <a:endParaRPr lang="zh-CN" altLang="en-US" b="1" dirty="0">
              <a:solidFill>
                <a:srgbClr val="FF0000"/>
              </a:solidFill>
            </a:endParaRPr>
          </a:p>
        </p:txBody>
      </p:sp>
      <p:sp>
        <p:nvSpPr>
          <p:cNvPr id="21" name="矩形 20"/>
          <p:cNvSpPr/>
          <p:nvPr/>
        </p:nvSpPr>
        <p:spPr>
          <a:xfrm>
            <a:off x="5200612" y="5988627"/>
            <a:ext cx="300082" cy="369331"/>
          </a:xfrm>
          <a:prstGeom prst="rect">
            <a:avLst/>
          </a:prstGeom>
        </p:spPr>
        <p:txBody>
          <a:bodyPr wrap="none">
            <a:spAutoFit/>
          </a:bodyPr>
          <a:lstStyle/>
          <a:p>
            <a:r>
              <a:rPr lang="zh-CN" altLang="en-US" b="1" dirty="0" smtClean="0">
                <a:solidFill>
                  <a:srgbClr val="FF0000"/>
                </a:solidFill>
              </a:rPr>
              <a:t>√</a:t>
            </a:r>
            <a:endParaRPr lang="zh-CN" altLang="en-US" b="1" dirty="0">
              <a:solidFill>
                <a:srgbClr val="FF0000"/>
              </a:solidFill>
            </a:endParaRPr>
          </a:p>
        </p:txBody>
      </p:sp>
      <p:sp>
        <p:nvSpPr>
          <p:cNvPr id="22" name="矩形 21"/>
          <p:cNvSpPr/>
          <p:nvPr/>
        </p:nvSpPr>
        <p:spPr>
          <a:xfrm>
            <a:off x="5200612" y="6488693"/>
            <a:ext cx="300082" cy="369331"/>
          </a:xfrm>
          <a:prstGeom prst="rect">
            <a:avLst/>
          </a:prstGeom>
        </p:spPr>
        <p:txBody>
          <a:bodyPr wrap="none">
            <a:spAutoFit/>
          </a:bodyPr>
          <a:lstStyle/>
          <a:p>
            <a:r>
              <a:rPr lang="zh-CN" altLang="en-US" b="1" dirty="0" smtClean="0">
                <a:solidFill>
                  <a:srgbClr val="FF0000"/>
                </a:solidFill>
              </a:rPr>
              <a:t>√</a:t>
            </a:r>
            <a:endParaRPr lang="zh-CN" altLang="en-US" b="1" dirty="0">
              <a:solidFill>
                <a:srgbClr val="FF0000"/>
              </a:solidFill>
            </a:endParaRPr>
          </a:p>
        </p:txBody>
      </p:sp>
      <p:sp>
        <p:nvSpPr>
          <p:cNvPr id="23" name="TextBox 22"/>
          <p:cNvSpPr txBox="1"/>
          <p:nvPr/>
        </p:nvSpPr>
        <p:spPr>
          <a:xfrm>
            <a:off x="6929454" y="714356"/>
            <a:ext cx="1357322" cy="369332"/>
          </a:xfrm>
          <a:prstGeom prst="rect">
            <a:avLst/>
          </a:prstGeom>
          <a:noFill/>
        </p:spPr>
        <p:txBody>
          <a:bodyPr wrap="square" rtlCol="0">
            <a:spAutoFit/>
          </a:bodyPr>
          <a:lstStyle/>
          <a:p>
            <a:r>
              <a:rPr lang="en-US" altLang="zh-CN" b="1" i="1" dirty="0" smtClean="0">
                <a:solidFill>
                  <a:srgbClr val="FF0000"/>
                </a:solidFill>
              </a:rPr>
              <a:t>all the time  </a:t>
            </a:r>
            <a:endParaRPr lang="zh-CN" altLang="en-US" b="1" i="1" dirty="0">
              <a:solidFill>
                <a:srgbClr val="FF0000"/>
              </a:solidFill>
            </a:endParaRPr>
          </a:p>
        </p:txBody>
      </p:sp>
      <p:sp>
        <p:nvSpPr>
          <p:cNvPr id="24" name="TextBox 23"/>
          <p:cNvSpPr txBox="1"/>
          <p:nvPr/>
        </p:nvSpPr>
        <p:spPr>
          <a:xfrm>
            <a:off x="8131200" y="966770"/>
            <a:ext cx="928694" cy="369332"/>
          </a:xfrm>
          <a:prstGeom prst="rect">
            <a:avLst/>
          </a:prstGeom>
          <a:noFill/>
        </p:spPr>
        <p:txBody>
          <a:bodyPr wrap="square" rtlCol="0">
            <a:spAutoFit/>
          </a:bodyPr>
          <a:lstStyle/>
          <a:p>
            <a:r>
              <a:rPr lang="en-US" altLang="zh-CN" b="1" i="1" dirty="0" smtClean="0">
                <a:solidFill>
                  <a:srgbClr val="FF0000"/>
                </a:solidFill>
              </a:rPr>
              <a:t>texting</a:t>
            </a:r>
            <a:endParaRPr lang="zh-CN" altLang="en-US" b="1" i="1" dirty="0">
              <a:solidFill>
                <a:srgbClr val="FF0000"/>
              </a:solidFill>
            </a:endParaRPr>
          </a:p>
        </p:txBody>
      </p:sp>
      <p:sp>
        <p:nvSpPr>
          <p:cNvPr id="25" name="TextBox 24"/>
          <p:cNvSpPr txBox="1"/>
          <p:nvPr/>
        </p:nvSpPr>
        <p:spPr>
          <a:xfrm>
            <a:off x="6761178" y="1643050"/>
            <a:ext cx="2917052" cy="369332"/>
          </a:xfrm>
          <a:prstGeom prst="rect">
            <a:avLst/>
          </a:prstGeom>
          <a:noFill/>
        </p:spPr>
        <p:txBody>
          <a:bodyPr wrap="square" rtlCol="0">
            <a:spAutoFit/>
          </a:bodyPr>
          <a:lstStyle/>
          <a:p>
            <a:r>
              <a:rPr lang="en-US" altLang="zh-CN" b="1" i="1" dirty="0" smtClean="0">
                <a:solidFill>
                  <a:srgbClr val="FF0000"/>
                </a:solidFill>
              </a:rPr>
              <a:t>watch much television  </a:t>
            </a:r>
            <a:endParaRPr lang="zh-CN" altLang="en-US" b="1" i="1" dirty="0">
              <a:solidFill>
                <a:srgbClr val="FF0000"/>
              </a:solidFill>
            </a:endParaRPr>
          </a:p>
        </p:txBody>
      </p:sp>
      <p:sp>
        <p:nvSpPr>
          <p:cNvPr id="26" name="TextBox 25"/>
          <p:cNvSpPr txBox="1"/>
          <p:nvPr/>
        </p:nvSpPr>
        <p:spPr>
          <a:xfrm>
            <a:off x="6572264" y="1988098"/>
            <a:ext cx="1000132" cy="369332"/>
          </a:xfrm>
          <a:prstGeom prst="rect">
            <a:avLst/>
          </a:prstGeom>
          <a:noFill/>
        </p:spPr>
        <p:txBody>
          <a:bodyPr wrap="square" rtlCol="0">
            <a:spAutoFit/>
          </a:bodyPr>
          <a:lstStyle/>
          <a:p>
            <a:r>
              <a:rPr lang="en-US" altLang="zh-CN" b="1" i="1" dirty="0" smtClean="0">
                <a:solidFill>
                  <a:srgbClr val="FF0000"/>
                </a:solidFill>
              </a:rPr>
              <a:t>terrible</a:t>
            </a:r>
            <a:endParaRPr lang="zh-CN" altLang="en-US" b="1" i="1" dirty="0">
              <a:solidFill>
                <a:srgbClr val="FF0000"/>
              </a:solidFill>
            </a:endParaRPr>
          </a:p>
        </p:txBody>
      </p:sp>
      <p:sp>
        <p:nvSpPr>
          <p:cNvPr id="28" name="TextBox 27"/>
          <p:cNvSpPr txBox="1"/>
          <p:nvPr/>
        </p:nvSpPr>
        <p:spPr>
          <a:xfrm>
            <a:off x="7643834" y="2559602"/>
            <a:ext cx="1000132" cy="369332"/>
          </a:xfrm>
          <a:prstGeom prst="rect">
            <a:avLst/>
          </a:prstGeom>
          <a:noFill/>
        </p:spPr>
        <p:txBody>
          <a:bodyPr wrap="square" rtlCol="0">
            <a:spAutoFit/>
          </a:bodyPr>
          <a:lstStyle/>
          <a:p>
            <a:r>
              <a:rPr lang="en-US" altLang="zh-CN" b="1" i="1" dirty="0" smtClean="0">
                <a:solidFill>
                  <a:srgbClr val="FF0000"/>
                </a:solidFill>
              </a:rPr>
              <a:t>for work</a:t>
            </a:r>
            <a:endParaRPr lang="zh-CN" altLang="en-US" b="1" i="1" dirty="0">
              <a:solidFill>
                <a:srgbClr val="FF0000"/>
              </a:solidFill>
            </a:endParaRPr>
          </a:p>
        </p:txBody>
      </p:sp>
      <p:sp>
        <p:nvSpPr>
          <p:cNvPr id="29" name="TextBox 28"/>
          <p:cNvSpPr txBox="1"/>
          <p:nvPr/>
        </p:nvSpPr>
        <p:spPr>
          <a:xfrm>
            <a:off x="6000760" y="3357562"/>
            <a:ext cx="1571636" cy="369332"/>
          </a:xfrm>
          <a:prstGeom prst="rect">
            <a:avLst/>
          </a:prstGeom>
          <a:noFill/>
        </p:spPr>
        <p:txBody>
          <a:bodyPr wrap="square" rtlCol="0">
            <a:spAutoFit/>
          </a:bodyPr>
          <a:lstStyle/>
          <a:p>
            <a:r>
              <a:rPr lang="en-US" altLang="zh-CN" b="1" i="1" dirty="0" smtClean="0">
                <a:solidFill>
                  <a:srgbClr val="FF0000"/>
                </a:solidFill>
              </a:rPr>
              <a:t>an emergency</a:t>
            </a:r>
            <a:endParaRPr lang="zh-CN" altLang="en-US" b="1" i="1" dirty="0">
              <a:solidFill>
                <a:srgbClr val="FF0000"/>
              </a:solidFill>
            </a:endParaRPr>
          </a:p>
        </p:txBody>
      </p:sp>
      <p:sp>
        <p:nvSpPr>
          <p:cNvPr id="30" name="TextBox 29"/>
          <p:cNvSpPr txBox="1"/>
          <p:nvPr/>
        </p:nvSpPr>
        <p:spPr>
          <a:xfrm>
            <a:off x="5962660" y="3870886"/>
            <a:ext cx="1571636" cy="369332"/>
          </a:xfrm>
          <a:prstGeom prst="rect">
            <a:avLst/>
          </a:prstGeom>
          <a:noFill/>
        </p:spPr>
        <p:txBody>
          <a:bodyPr wrap="square" rtlCol="0">
            <a:spAutoFit/>
          </a:bodyPr>
          <a:lstStyle/>
          <a:p>
            <a:r>
              <a:rPr lang="en-US" altLang="zh-CN" b="1" i="1" dirty="0" smtClean="0">
                <a:solidFill>
                  <a:srgbClr val="FF0000"/>
                </a:solidFill>
              </a:rPr>
              <a:t>a problem</a:t>
            </a:r>
            <a:endParaRPr lang="zh-CN" altLang="en-US" b="1" i="1" dirty="0">
              <a:solidFill>
                <a:srgbClr val="FF0000"/>
              </a:solidFill>
            </a:endParaRPr>
          </a:p>
        </p:txBody>
      </p:sp>
      <p:sp>
        <p:nvSpPr>
          <p:cNvPr id="31" name="TextBox 30"/>
          <p:cNvSpPr txBox="1"/>
          <p:nvPr/>
        </p:nvSpPr>
        <p:spPr>
          <a:xfrm>
            <a:off x="6000760" y="5274246"/>
            <a:ext cx="2214578" cy="369332"/>
          </a:xfrm>
          <a:prstGeom prst="rect">
            <a:avLst/>
          </a:prstGeom>
          <a:noFill/>
        </p:spPr>
        <p:txBody>
          <a:bodyPr wrap="square" rtlCol="0">
            <a:spAutoFit/>
          </a:bodyPr>
          <a:lstStyle/>
          <a:p>
            <a:r>
              <a:rPr lang="en-US" altLang="zh-CN" b="1" i="1" dirty="0" smtClean="0">
                <a:solidFill>
                  <a:srgbClr val="FF0000"/>
                </a:solidFill>
              </a:rPr>
              <a:t>go on the Internet</a:t>
            </a:r>
            <a:endParaRPr lang="zh-CN" altLang="en-US" b="1" i="1" dirty="0">
              <a:solidFill>
                <a:srgbClr val="FF0000"/>
              </a:solidFill>
            </a:endParaRPr>
          </a:p>
        </p:txBody>
      </p:sp>
      <p:sp>
        <p:nvSpPr>
          <p:cNvPr id="32" name="TextBox 31"/>
          <p:cNvSpPr txBox="1"/>
          <p:nvPr/>
        </p:nvSpPr>
        <p:spPr>
          <a:xfrm>
            <a:off x="6357950" y="5857892"/>
            <a:ext cx="1873874" cy="369332"/>
          </a:xfrm>
          <a:prstGeom prst="rect">
            <a:avLst/>
          </a:prstGeom>
          <a:noFill/>
        </p:spPr>
        <p:txBody>
          <a:bodyPr wrap="square" rtlCol="0">
            <a:spAutoFit/>
          </a:bodyPr>
          <a:lstStyle/>
          <a:p>
            <a:r>
              <a:rPr lang="en-US" altLang="zh-CN" b="1" i="1" dirty="0" smtClean="0">
                <a:solidFill>
                  <a:srgbClr val="FF0000"/>
                </a:solidFill>
              </a:rPr>
              <a:t>Someone else</a:t>
            </a:r>
            <a:endParaRPr lang="zh-CN" altLang="en-US" b="1" i="1"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slide(fromBottom)">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slide(fromBottom)">
                                      <p:cBhvr>
                                        <p:cTn id="12" dur="500"/>
                                        <p:tgtEl>
                                          <p:spTgt spid="23"/>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grpId="0"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slide(fromBottom)">
                                      <p:cBhvr>
                                        <p:cTn id="17" dur="500"/>
                                        <p:tgtEl>
                                          <p:spTgt spid="24"/>
                                        </p:tgtEl>
                                      </p:cBhvr>
                                    </p:animEffect>
                                  </p:childTnLst>
                                </p:cTn>
                              </p:par>
                            </p:childTnLst>
                          </p:cTn>
                        </p:par>
                      </p:childTnLst>
                    </p:cTn>
                  </p:par>
                  <p:par>
                    <p:cTn id="18" fill="hold">
                      <p:stCondLst>
                        <p:cond delay="indefinite"/>
                      </p:stCondLst>
                      <p:childTnLst>
                        <p:par>
                          <p:cTn id="19" fill="hold">
                            <p:stCondLst>
                              <p:cond delay="0"/>
                            </p:stCondLst>
                            <p:childTnLst>
                              <p:par>
                                <p:cTn id="20" presetID="12" presetClass="entr" presetSubtype="4"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slide(fromBottom)">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2" presetClass="entr" presetSubtype="4"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slide(fromBottom)">
                                      <p:cBhvr>
                                        <p:cTn id="27" dur="500"/>
                                        <p:tgtEl>
                                          <p:spTgt spid="14"/>
                                        </p:tgtEl>
                                      </p:cBhvr>
                                    </p:animEffect>
                                  </p:childTnLst>
                                </p:cTn>
                              </p:par>
                            </p:childTnLst>
                          </p:cTn>
                        </p:par>
                      </p:childTnLst>
                    </p:cTn>
                  </p:par>
                  <p:par>
                    <p:cTn id="28" fill="hold">
                      <p:stCondLst>
                        <p:cond delay="indefinite"/>
                      </p:stCondLst>
                      <p:childTnLst>
                        <p:par>
                          <p:cTn id="29" fill="hold">
                            <p:stCondLst>
                              <p:cond delay="0"/>
                            </p:stCondLst>
                            <p:childTnLst>
                              <p:par>
                                <p:cTn id="30" presetID="12" presetClass="entr" presetSubtype="4" fill="hold" grpId="0" nodeType="click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slide(fromBottom)">
                                      <p:cBhvr>
                                        <p:cTn id="32" dur="500"/>
                                        <p:tgtEl>
                                          <p:spTgt spid="25"/>
                                        </p:tgtEl>
                                      </p:cBhvr>
                                    </p:animEffect>
                                  </p:childTnLst>
                                </p:cTn>
                              </p:par>
                            </p:childTnLst>
                          </p:cTn>
                        </p:par>
                      </p:childTnLst>
                    </p:cTn>
                  </p:par>
                  <p:par>
                    <p:cTn id="33" fill="hold">
                      <p:stCondLst>
                        <p:cond delay="indefinite"/>
                      </p:stCondLst>
                      <p:childTnLst>
                        <p:par>
                          <p:cTn id="34" fill="hold">
                            <p:stCondLst>
                              <p:cond delay="0"/>
                            </p:stCondLst>
                            <p:childTnLst>
                              <p:par>
                                <p:cTn id="35" presetID="12" presetClass="entr" presetSubtype="4" fill="hold" grpId="0" nodeType="click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slide(fromBottom)">
                                      <p:cBhvr>
                                        <p:cTn id="37" dur="500"/>
                                        <p:tgtEl>
                                          <p:spTgt spid="16"/>
                                        </p:tgtEl>
                                      </p:cBhvr>
                                    </p:animEffect>
                                  </p:childTnLst>
                                </p:cTn>
                              </p:par>
                            </p:childTnLst>
                          </p:cTn>
                        </p:par>
                      </p:childTnLst>
                    </p:cTn>
                  </p:par>
                  <p:par>
                    <p:cTn id="38" fill="hold">
                      <p:stCondLst>
                        <p:cond delay="indefinite"/>
                      </p:stCondLst>
                      <p:childTnLst>
                        <p:par>
                          <p:cTn id="39" fill="hold">
                            <p:stCondLst>
                              <p:cond delay="0"/>
                            </p:stCondLst>
                            <p:childTnLst>
                              <p:par>
                                <p:cTn id="40" presetID="12" presetClass="entr" presetSubtype="4" fill="hold" grpId="0" nodeType="clickEffect">
                                  <p:stCondLst>
                                    <p:cond delay="0"/>
                                  </p:stCondLst>
                                  <p:childTnLst>
                                    <p:set>
                                      <p:cBhvr>
                                        <p:cTn id="41" dur="1" fill="hold">
                                          <p:stCondLst>
                                            <p:cond delay="0"/>
                                          </p:stCondLst>
                                        </p:cTn>
                                        <p:tgtEl>
                                          <p:spTgt spid="26"/>
                                        </p:tgtEl>
                                        <p:attrNameLst>
                                          <p:attrName>style.visibility</p:attrName>
                                        </p:attrNameLst>
                                      </p:cBhvr>
                                      <p:to>
                                        <p:strVal val="visible"/>
                                      </p:to>
                                    </p:set>
                                    <p:animEffect transition="in" filter="slide(fromBottom)">
                                      <p:cBhvr>
                                        <p:cTn id="42" dur="500"/>
                                        <p:tgtEl>
                                          <p:spTgt spid="26"/>
                                        </p:tgtEl>
                                      </p:cBhvr>
                                    </p:animEffect>
                                  </p:childTnLst>
                                </p:cTn>
                              </p:par>
                            </p:childTnLst>
                          </p:cTn>
                        </p:par>
                      </p:childTnLst>
                    </p:cTn>
                  </p:par>
                  <p:par>
                    <p:cTn id="43" fill="hold">
                      <p:stCondLst>
                        <p:cond delay="indefinite"/>
                      </p:stCondLst>
                      <p:childTnLst>
                        <p:par>
                          <p:cTn id="44" fill="hold">
                            <p:stCondLst>
                              <p:cond delay="0"/>
                            </p:stCondLst>
                            <p:childTnLst>
                              <p:par>
                                <p:cTn id="45" presetID="12" presetClass="entr" presetSubtype="4" fill="hold" grpId="0" nodeType="click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slide(fromBottom)">
                                      <p:cBhvr>
                                        <p:cTn id="47" dur="500"/>
                                        <p:tgtEl>
                                          <p:spTgt spid="17"/>
                                        </p:tgtEl>
                                      </p:cBhvr>
                                    </p:animEffect>
                                  </p:childTnLst>
                                </p:cTn>
                              </p:par>
                            </p:childTnLst>
                          </p:cTn>
                        </p:par>
                      </p:childTnLst>
                    </p:cTn>
                  </p:par>
                  <p:par>
                    <p:cTn id="48" fill="hold">
                      <p:stCondLst>
                        <p:cond delay="indefinite"/>
                      </p:stCondLst>
                      <p:childTnLst>
                        <p:par>
                          <p:cTn id="49" fill="hold">
                            <p:stCondLst>
                              <p:cond delay="0"/>
                            </p:stCondLst>
                            <p:childTnLst>
                              <p:par>
                                <p:cTn id="50" presetID="12" presetClass="entr" presetSubtype="4" fill="hold" grpId="0" nodeType="clickEffect">
                                  <p:stCondLst>
                                    <p:cond delay="0"/>
                                  </p:stCondLst>
                                  <p:childTnLst>
                                    <p:set>
                                      <p:cBhvr>
                                        <p:cTn id="51" dur="1" fill="hold">
                                          <p:stCondLst>
                                            <p:cond delay="0"/>
                                          </p:stCondLst>
                                        </p:cTn>
                                        <p:tgtEl>
                                          <p:spTgt spid="28"/>
                                        </p:tgtEl>
                                        <p:attrNameLst>
                                          <p:attrName>style.visibility</p:attrName>
                                        </p:attrNameLst>
                                      </p:cBhvr>
                                      <p:to>
                                        <p:strVal val="visible"/>
                                      </p:to>
                                    </p:set>
                                    <p:animEffect transition="in" filter="slide(fromBottom)">
                                      <p:cBhvr>
                                        <p:cTn id="52" dur="500"/>
                                        <p:tgtEl>
                                          <p:spTgt spid="28"/>
                                        </p:tgtEl>
                                      </p:cBhvr>
                                    </p:animEffect>
                                  </p:childTnLst>
                                </p:cTn>
                              </p:par>
                            </p:childTnLst>
                          </p:cTn>
                        </p:par>
                      </p:childTnLst>
                    </p:cTn>
                  </p:par>
                  <p:par>
                    <p:cTn id="53" fill="hold">
                      <p:stCondLst>
                        <p:cond delay="indefinite"/>
                      </p:stCondLst>
                      <p:childTnLst>
                        <p:par>
                          <p:cTn id="54" fill="hold">
                            <p:stCondLst>
                              <p:cond delay="0"/>
                            </p:stCondLst>
                            <p:childTnLst>
                              <p:par>
                                <p:cTn id="55" presetID="12" presetClass="entr" presetSubtype="4" fill="hold" grpId="0" nodeType="clickEffect">
                                  <p:stCondLst>
                                    <p:cond delay="0"/>
                                  </p:stCondLst>
                                  <p:childTnLst>
                                    <p:set>
                                      <p:cBhvr>
                                        <p:cTn id="56" dur="1" fill="hold">
                                          <p:stCondLst>
                                            <p:cond delay="0"/>
                                          </p:stCondLst>
                                        </p:cTn>
                                        <p:tgtEl>
                                          <p:spTgt spid="18"/>
                                        </p:tgtEl>
                                        <p:attrNameLst>
                                          <p:attrName>style.visibility</p:attrName>
                                        </p:attrNameLst>
                                      </p:cBhvr>
                                      <p:to>
                                        <p:strVal val="visible"/>
                                      </p:to>
                                    </p:set>
                                    <p:animEffect transition="in" filter="slide(fromBottom)">
                                      <p:cBhvr>
                                        <p:cTn id="57" dur="500"/>
                                        <p:tgtEl>
                                          <p:spTgt spid="18"/>
                                        </p:tgtEl>
                                      </p:cBhvr>
                                    </p:animEffect>
                                  </p:childTnLst>
                                </p:cTn>
                              </p:par>
                            </p:childTnLst>
                          </p:cTn>
                        </p:par>
                      </p:childTnLst>
                    </p:cTn>
                  </p:par>
                  <p:par>
                    <p:cTn id="58" fill="hold">
                      <p:stCondLst>
                        <p:cond delay="indefinite"/>
                      </p:stCondLst>
                      <p:childTnLst>
                        <p:par>
                          <p:cTn id="59" fill="hold">
                            <p:stCondLst>
                              <p:cond delay="0"/>
                            </p:stCondLst>
                            <p:childTnLst>
                              <p:par>
                                <p:cTn id="60" presetID="12" presetClass="entr" presetSubtype="4" fill="hold" grpId="0" nodeType="clickEffect">
                                  <p:stCondLst>
                                    <p:cond delay="0"/>
                                  </p:stCondLst>
                                  <p:childTnLst>
                                    <p:set>
                                      <p:cBhvr>
                                        <p:cTn id="61" dur="1" fill="hold">
                                          <p:stCondLst>
                                            <p:cond delay="0"/>
                                          </p:stCondLst>
                                        </p:cTn>
                                        <p:tgtEl>
                                          <p:spTgt spid="29"/>
                                        </p:tgtEl>
                                        <p:attrNameLst>
                                          <p:attrName>style.visibility</p:attrName>
                                        </p:attrNameLst>
                                      </p:cBhvr>
                                      <p:to>
                                        <p:strVal val="visible"/>
                                      </p:to>
                                    </p:set>
                                    <p:animEffect transition="in" filter="slide(fromBottom)">
                                      <p:cBhvr>
                                        <p:cTn id="62" dur="500"/>
                                        <p:tgtEl>
                                          <p:spTgt spid="29"/>
                                        </p:tgtEl>
                                      </p:cBhvr>
                                    </p:animEffect>
                                  </p:childTnLst>
                                </p:cTn>
                              </p:par>
                            </p:childTnLst>
                          </p:cTn>
                        </p:par>
                      </p:childTnLst>
                    </p:cTn>
                  </p:par>
                  <p:par>
                    <p:cTn id="63" fill="hold">
                      <p:stCondLst>
                        <p:cond delay="indefinite"/>
                      </p:stCondLst>
                      <p:childTnLst>
                        <p:par>
                          <p:cTn id="64" fill="hold">
                            <p:stCondLst>
                              <p:cond delay="0"/>
                            </p:stCondLst>
                            <p:childTnLst>
                              <p:par>
                                <p:cTn id="65" presetID="12" presetClass="entr" presetSubtype="4" fill="hold" grpId="0" nodeType="clickEffect">
                                  <p:stCondLst>
                                    <p:cond delay="0"/>
                                  </p:stCondLst>
                                  <p:childTnLst>
                                    <p:set>
                                      <p:cBhvr>
                                        <p:cTn id="66" dur="1" fill="hold">
                                          <p:stCondLst>
                                            <p:cond delay="0"/>
                                          </p:stCondLst>
                                        </p:cTn>
                                        <p:tgtEl>
                                          <p:spTgt spid="30"/>
                                        </p:tgtEl>
                                        <p:attrNameLst>
                                          <p:attrName>style.visibility</p:attrName>
                                        </p:attrNameLst>
                                      </p:cBhvr>
                                      <p:to>
                                        <p:strVal val="visible"/>
                                      </p:to>
                                    </p:set>
                                    <p:animEffect transition="in" filter="slide(fromBottom)">
                                      <p:cBhvr>
                                        <p:cTn id="67" dur="500"/>
                                        <p:tgtEl>
                                          <p:spTgt spid="30"/>
                                        </p:tgtEl>
                                      </p:cBhvr>
                                    </p:animEffect>
                                  </p:childTnLst>
                                </p:cTn>
                              </p:par>
                            </p:childTnLst>
                          </p:cTn>
                        </p:par>
                      </p:childTnLst>
                    </p:cTn>
                  </p:par>
                  <p:par>
                    <p:cTn id="68" fill="hold">
                      <p:stCondLst>
                        <p:cond delay="indefinite"/>
                      </p:stCondLst>
                      <p:childTnLst>
                        <p:par>
                          <p:cTn id="69" fill="hold">
                            <p:stCondLst>
                              <p:cond delay="0"/>
                            </p:stCondLst>
                            <p:childTnLst>
                              <p:par>
                                <p:cTn id="70" presetID="12" presetClass="entr" presetSubtype="4" fill="hold" grpId="0" nodeType="clickEffect">
                                  <p:stCondLst>
                                    <p:cond delay="0"/>
                                  </p:stCondLst>
                                  <p:childTnLst>
                                    <p:set>
                                      <p:cBhvr>
                                        <p:cTn id="71" dur="1" fill="hold">
                                          <p:stCondLst>
                                            <p:cond delay="0"/>
                                          </p:stCondLst>
                                        </p:cTn>
                                        <p:tgtEl>
                                          <p:spTgt spid="19"/>
                                        </p:tgtEl>
                                        <p:attrNameLst>
                                          <p:attrName>style.visibility</p:attrName>
                                        </p:attrNameLst>
                                      </p:cBhvr>
                                      <p:to>
                                        <p:strVal val="visible"/>
                                      </p:to>
                                    </p:set>
                                    <p:animEffect transition="in" filter="slide(fromBottom)">
                                      <p:cBhvr>
                                        <p:cTn id="72" dur="500"/>
                                        <p:tgtEl>
                                          <p:spTgt spid="19"/>
                                        </p:tgtEl>
                                      </p:cBhvr>
                                    </p:animEffect>
                                  </p:childTnLst>
                                </p:cTn>
                              </p:par>
                            </p:childTnLst>
                          </p:cTn>
                        </p:par>
                      </p:childTnLst>
                    </p:cTn>
                  </p:par>
                  <p:par>
                    <p:cTn id="73" fill="hold">
                      <p:stCondLst>
                        <p:cond delay="indefinite"/>
                      </p:stCondLst>
                      <p:childTnLst>
                        <p:par>
                          <p:cTn id="74" fill="hold">
                            <p:stCondLst>
                              <p:cond delay="0"/>
                            </p:stCondLst>
                            <p:childTnLst>
                              <p:par>
                                <p:cTn id="75" presetID="12" presetClass="entr" presetSubtype="4" fill="hold" grpId="0" nodeType="clickEffect">
                                  <p:stCondLst>
                                    <p:cond delay="0"/>
                                  </p:stCondLst>
                                  <p:childTnLst>
                                    <p:set>
                                      <p:cBhvr>
                                        <p:cTn id="76" dur="1" fill="hold">
                                          <p:stCondLst>
                                            <p:cond delay="0"/>
                                          </p:stCondLst>
                                        </p:cTn>
                                        <p:tgtEl>
                                          <p:spTgt spid="20"/>
                                        </p:tgtEl>
                                        <p:attrNameLst>
                                          <p:attrName>style.visibility</p:attrName>
                                        </p:attrNameLst>
                                      </p:cBhvr>
                                      <p:to>
                                        <p:strVal val="visible"/>
                                      </p:to>
                                    </p:set>
                                    <p:animEffect transition="in" filter="slide(fromBottom)">
                                      <p:cBhvr>
                                        <p:cTn id="77" dur="500"/>
                                        <p:tgtEl>
                                          <p:spTgt spid="20"/>
                                        </p:tgtEl>
                                      </p:cBhvr>
                                    </p:animEffect>
                                  </p:childTnLst>
                                </p:cTn>
                              </p:par>
                            </p:childTnLst>
                          </p:cTn>
                        </p:par>
                      </p:childTnLst>
                    </p:cTn>
                  </p:par>
                  <p:par>
                    <p:cTn id="78" fill="hold">
                      <p:stCondLst>
                        <p:cond delay="indefinite"/>
                      </p:stCondLst>
                      <p:childTnLst>
                        <p:par>
                          <p:cTn id="79" fill="hold">
                            <p:stCondLst>
                              <p:cond delay="0"/>
                            </p:stCondLst>
                            <p:childTnLst>
                              <p:par>
                                <p:cTn id="80" presetID="12" presetClass="entr" presetSubtype="4" fill="hold" grpId="0" nodeType="clickEffect">
                                  <p:stCondLst>
                                    <p:cond delay="0"/>
                                  </p:stCondLst>
                                  <p:childTnLst>
                                    <p:set>
                                      <p:cBhvr>
                                        <p:cTn id="81" dur="1" fill="hold">
                                          <p:stCondLst>
                                            <p:cond delay="0"/>
                                          </p:stCondLst>
                                        </p:cTn>
                                        <p:tgtEl>
                                          <p:spTgt spid="31"/>
                                        </p:tgtEl>
                                        <p:attrNameLst>
                                          <p:attrName>style.visibility</p:attrName>
                                        </p:attrNameLst>
                                      </p:cBhvr>
                                      <p:to>
                                        <p:strVal val="visible"/>
                                      </p:to>
                                    </p:set>
                                    <p:animEffect transition="in" filter="slide(fromBottom)">
                                      <p:cBhvr>
                                        <p:cTn id="82" dur="500"/>
                                        <p:tgtEl>
                                          <p:spTgt spid="31"/>
                                        </p:tgtEl>
                                      </p:cBhvr>
                                    </p:animEffect>
                                  </p:childTnLst>
                                </p:cTn>
                              </p:par>
                            </p:childTnLst>
                          </p:cTn>
                        </p:par>
                      </p:childTnLst>
                    </p:cTn>
                  </p:par>
                  <p:par>
                    <p:cTn id="83" fill="hold">
                      <p:stCondLst>
                        <p:cond delay="indefinite"/>
                      </p:stCondLst>
                      <p:childTnLst>
                        <p:par>
                          <p:cTn id="84" fill="hold">
                            <p:stCondLst>
                              <p:cond delay="0"/>
                            </p:stCondLst>
                            <p:childTnLst>
                              <p:par>
                                <p:cTn id="85" presetID="12" presetClass="entr" presetSubtype="4" fill="hold" grpId="0" nodeType="clickEffect">
                                  <p:stCondLst>
                                    <p:cond delay="0"/>
                                  </p:stCondLst>
                                  <p:childTnLst>
                                    <p:set>
                                      <p:cBhvr>
                                        <p:cTn id="86" dur="1" fill="hold">
                                          <p:stCondLst>
                                            <p:cond delay="0"/>
                                          </p:stCondLst>
                                        </p:cTn>
                                        <p:tgtEl>
                                          <p:spTgt spid="21"/>
                                        </p:tgtEl>
                                        <p:attrNameLst>
                                          <p:attrName>style.visibility</p:attrName>
                                        </p:attrNameLst>
                                      </p:cBhvr>
                                      <p:to>
                                        <p:strVal val="visible"/>
                                      </p:to>
                                    </p:set>
                                    <p:animEffect transition="in" filter="slide(fromBottom)">
                                      <p:cBhvr>
                                        <p:cTn id="87" dur="500"/>
                                        <p:tgtEl>
                                          <p:spTgt spid="21"/>
                                        </p:tgtEl>
                                      </p:cBhvr>
                                    </p:animEffect>
                                  </p:childTnLst>
                                </p:cTn>
                              </p:par>
                            </p:childTnLst>
                          </p:cTn>
                        </p:par>
                      </p:childTnLst>
                    </p:cTn>
                  </p:par>
                  <p:par>
                    <p:cTn id="88" fill="hold">
                      <p:stCondLst>
                        <p:cond delay="indefinite"/>
                      </p:stCondLst>
                      <p:childTnLst>
                        <p:par>
                          <p:cTn id="89" fill="hold">
                            <p:stCondLst>
                              <p:cond delay="0"/>
                            </p:stCondLst>
                            <p:childTnLst>
                              <p:par>
                                <p:cTn id="90" presetID="12" presetClass="entr" presetSubtype="4" fill="hold" grpId="0" nodeType="clickEffect">
                                  <p:stCondLst>
                                    <p:cond delay="0"/>
                                  </p:stCondLst>
                                  <p:childTnLst>
                                    <p:set>
                                      <p:cBhvr>
                                        <p:cTn id="91" dur="1" fill="hold">
                                          <p:stCondLst>
                                            <p:cond delay="0"/>
                                          </p:stCondLst>
                                        </p:cTn>
                                        <p:tgtEl>
                                          <p:spTgt spid="32"/>
                                        </p:tgtEl>
                                        <p:attrNameLst>
                                          <p:attrName>style.visibility</p:attrName>
                                        </p:attrNameLst>
                                      </p:cBhvr>
                                      <p:to>
                                        <p:strVal val="visible"/>
                                      </p:to>
                                    </p:set>
                                    <p:animEffect transition="in" filter="slide(fromBottom)">
                                      <p:cBhvr>
                                        <p:cTn id="92" dur="500"/>
                                        <p:tgtEl>
                                          <p:spTgt spid="32"/>
                                        </p:tgtEl>
                                      </p:cBhvr>
                                    </p:animEffect>
                                  </p:childTnLst>
                                </p:cTn>
                              </p:par>
                            </p:childTnLst>
                          </p:cTn>
                        </p:par>
                      </p:childTnLst>
                    </p:cTn>
                  </p:par>
                  <p:par>
                    <p:cTn id="93" fill="hold">
                      <p:stCondLst>
                        <p:cond delay="indefinite"/>
                      </p:stCondLst>
                      <p:childTnLst>
                        <p:par>
                          <p:cTn id="94" fill="hold">
                            <p:stCondLst>
                              <p:cond delay="0"/>
                            </p:stCondLst>
                            <p:childTnLst>
                              <p:par>
                                <p:cTn id="95" presetID="12" presetClass="entr" presetSubtype="4" fill="hold" grpId="0" nodeType="clickEffect">
                                  <p:stCondLst>
                                    <p:cond delay="0"/>
                                  </p:stCondLst>
                                  <p:childTnLst>
                                    <p:set>
                                      <p:cBhvr>
                                        <p:cTn id="96" dur="1" fill="hold">
                                          <p:stCondLst>
                                            <p:cond delay="0"/>
                                          </p:stCondLst>
                                        </p:cTn>
                                        <p:tgtEl>
                                          <p:spTgt spid="22"/>
                                        </p:tgtEl>
                                        <p:attrNameLst>
                                          <p:attrName>style.visibility</p:attrName>
                                        </p:attrNameLst>
                                      </p:cBhvr>
                                      <p:to>
                                        <p:strVal val="visible"/>
                                      </p:to>
                                    </p:set>
                                    <p:animEffect transition="in" filter="slide(fromBottom)">
                                      <p:cBhvr>
                                        <p:cTn id="9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4" grpId="0"/>
      <p:bldP spid="16" grpId="0"/>
      <p:bldP spid="17" grpId="0"/>
      <p:bldP spid="18" grpId="0"/>
      <p:bldP spid="19" grpId="0"/>
      <p:bldP spid="20" grpId="0"/>
      <p:bldP spid="21" grpId="0"/>
      <p:bldP spid="22" grpId="0"/>
      <p:bldP spid="23" grpId="0"/>
      <p:bldP spid="24" grpId="0"/>
      <p:bldP spid="25" grpId="0"/>
      <p:bldP spid="26" grpId="0"/>
      <p:bldP spid="28" grpId="0"/>
      <p:bldP spid="29" grpId="0"/>
      <p:bldP spid="30" grpId="0"/>
      <p:bldP spid="31" grpId="0"/>
      <p:bldP spid="32"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
            <a:ext cx="9144000" cy="1142984"/>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361950"/>
            <a:r>
              <a:rPr lang="en-US" altLang="zh-CN" sz="4800" b="1" dirty="0" smtClean="0">
                <a:solidFill>
                  <a:schemeClr val="tx1"/>
                </a:solidFill>
                <a:latin typeface="+mj-lt"/>
                <a:ea typeface="微软雅黑" panose="020B0503020204020204" pitchFamily="34" charset="-122"/>
              </a:rPr>
              <a:t>Speaking for communication</a:t>
            </a:r>
            <a:endParaRPr lang="zh-CN" altLang="en-US" sz="4800" b="1" dirty="0">
              <a:solidFill>
                <a:schemeClr val="tx1"/>
              </a:solidFill>
              <a:latin typeface="+mj-lt"/>
              <a:ea typeface="微软雅黑" panose="020B0503020204020204" pitchFamily="34" charset="-122"/>
            </a:endParaRPr>
          </a:p>
        </p:txBody>
      </p:sp>
      <p:sp>
        <p:nvSpPr>
          <p:cNvPr id="3" name="TextBox 2"/>
          <p:cNvSpPr txBox="1"/>
          <p:nvPr/>
        </p:nvSpPr>
        <p:spPr>
          <a:xfrm>
            <a:off x="714348" y="1214422"/>
            <a:ext cx="1971565" cy="646331"/>
          </a:xfrm>
          <a:prstGeom prst="rect">
            <a:avLst/>
          </a:prstGeom>
          <a:noFill/>
        </p:spPr>
        <p:txBody>
          <a:bodyPr wrap="none" rtlCol="0">
            <a:spAutoFit/>
          </a:bodyPr>
          <a:lstStyle/>
          <a:p>
            <a:r>
              <a:rPr lang="en-US" altLang="zh-CN" sz="3600" b="1" u="sng" dirty="0" smtClean="0">
                <a:ln>
                  <a:solidFill>
                    <a:schemeClr val="accent5"/>
                  </a:solidFill>
                </a:ln>
                <a:solidFill>
                  <a:schemeClr val="accent5">
                    <a:lumMod val="75000"/>
                  </a:schemeClr>
                </a:solidFill>
              </a:rPr>
              <a:t>Role-play</a:t>
            </a:r>
            <a:endParaRPr lang="zh-CN" altLang="en-US" sz="3200" b="1" u="sng" dirty="0">
              <a:ln>
                <a:solidFill>
                  <a:schemeClr val="accent5"/>
                </a:solidFill>
              </a:ln>
              <a:solidFill>
                <a:schemeClr val="accent5">
                  <a:lumMod val="75000"/>
                </a:schemeClr>
              </a:solidFill>
            </a:endParaRPr>
          </a:p>
        </p:txBody>
      </p:sp>
      <p:grpSp>
        <p:nvGrpSpPr>
          <p:cNvPr id="2" name="组合 26"/>
          <p:cNvGrpSpPr/>
          <p:nvPr/>
        </p:nvGrpSpPr>
        <p:grpSpPr>
          <a:xfrm>
            <a:off x="785786" y="1928802"/>
            <a:ext cx="7482950" cy="830997"/>
            <a:chOff x="857224" y="1405582"/>
            <a:chExt cx="7123193" cy="830997"/>
          </a:xfrm>
        </p:grpSpPr>
        <p:sp>
          <p:nvSpPr>
            <p:cNvPr id="6" name="矩形 5"/>
            <p:cNvSpPr/>
            <p:nvPr/>
          </p:nvSpPr>
          <p:spPr>
            <a:xfrm>
              <a:off x="857224" y="1500174"/>
              <a:ext cx="357174" cy="461665"/>
            </a:xfrm>
            <a:prstGeom prst="rect">
              <a:avLst/>
            </a:prstGeom>
            <a:solidFill>
              <a:schemeClr val="accent5">
                <a:lumMod val="75000"/>
              </a:schemeClr>
            </a:solidFill>
          </p:spPr>
          <p:txBody>
            <a:bodyPr wrap="square">
              <a:spAutoFit/>
            </a:bodyPr>
            <a:lstStyle/>
            <a:p>
              <a:r>
                <a:rPr lang="en-US" altLang="zh-CN" sz="2400" b="1" dirty="0" smtClean="0">
                  <a:solidFill>
                    <a:schemeClr val="bg1"/>
                  </a:solidFill>
                </a:rPr>
                <a:t>2</a:t>
              </a:r>
              <a:endParaRPr lang="en-US" altLang="zh-CN" sz="2400" dirty="0" smtClean="0">
                <a:solidFill>
                  <a:schemeClr val="bg1"/>
                </a:solidFill>
              </a:endParaRPr>
            </a:p>
          </p:txBody>
        </p:sp>
        <p:sp>
          <p:nvSpPr>
            <p:cNvPr id="7" name="TextBox 6"/>
            <p:cNvSpPr txBox="1"/>
            <p:nvPr/>
          </p:nvSpPr>
          <p:spPr>
            <a:xfrm>
              <a:off x="1265245" y="1405582"/>
              <a:ext cx="6715172" cy="830997"/>
            </a:xfrm>
            <a:prstGeom prst="rect">
              <a:avLst/>
            </a:prstGeom>
            <a:noFill/>
          </p:spPr>
          <p:txBody>
            <a:bodyPr wrap="square" rtlCol="0">
              <a:spAutoFit/>
            </a:bodyPr>
            <a:lstStyle/>
            <a:p>
              <a:r>
                <a:rPr lang="en-US" altLang="zh-CN" sz="2400" dirty="0" smtClean="0">
                  <a:latin typeface="Arial" pitchFamily="34" charset="0"/>
                  <a:cs typeface="Arial" pitchFamily="34" charset="0"/>
                </a:rPr>
                <a:t>Listen to the conversations again and match the statements.</a:t>
              </a:r>
            </a:p>
          </p:txBody>
        </p:sp>
      </p:grpSp>
      <p:pic>
        <p:nvPicPr>
          <p:cNvPr id="13" name="图片 12" descr="87699.gif">
            <a:hlinkClick r:id="rId2" action="ppaction://hlinksldjump"/>
          </p:cNvPr>
          <p:cNvPicPr>
            <a:picLocks noChangeAspect="1"/>
          </p:cNvPicPr>
          <p:nvPr/>
        </p:nvPicPr>
        <p:blipFill>
          <a:blip r:embed="rId3"/>
          <a:stretch>
            <a:fillRect/>
          </a:stretch>
        </p:blipFill>
        <p:spPr>
          <a:xfrm>
            <a:off x="8429652" y="6215082"/>
            <a:ext cx="466724" cy="466724"/>
          </a:xfrm>
          <a:prstGeom prst="rect">
            <a:avLst/>
          </a:prstGeom>
        </p:spPr>
      </p:pic>
      <p:graphicFrame>
        <p:nvGraphicFramePr>
          <p:cNvPr id="11" name="表格 10"/>
          <p:cNvGraphicFramePr>
            <a:graphicFrameLocks noGrp="1"/>
          </p:cNvGraphicFramePr>
          <p:nvPr/>
        </p:nvGraphicFramePr>
        <p:xfrm>
          <a:off x="1000100" y="3143248"/>
          <a:ext cx="7405747" cy="2622323"/>
        </p:xfrm>
        <a:graphic>
          <a:graphicData uri="http://schemas.openxmlformats.org/drawingml/2006/table">
            <a:tbl>
              <a:tblPr firstRow="1" bandRow="1">
                <a:tableStyleId>{5C22544A-7EE6-4342-B048-85BDC9FD1C3A}</a:tableStyleId>
              </a:tblPr>
              <a:tblGrid>
                <a:gridCol w="1477867"/>
                <a:gridCol w="2522661"/>
                <a:gridCol w="3405219"/>
              </a:tblGrid>
              <a:tr h="327447">
                <a:tc>
                  <a:txBody>
                    <a:bodyPr/>
                    <a:lstStyle/>
                    <a:p>
                      <a:pPr algn="ctr"/>
                      <a:r>
                        <a:rPr lang="en-US" altLang="zh-CN" sz="1600" b="1" cap="none" spc="0" dirty="0" smtClean="0">
                          <a:ln>
                            <a:noFill/>
                          </a:ln>
                          <a:solidFill>
                            <a:schemeClr val="tx1"/>
                          </a:solidFill>
                          <a:effectLst/>
                        </a:rPr>
                        <a:t>Speakers</a:t>
                      </a:r>
                      <a:endParaRPr lang="zh-CN" altLang="en-US" sz="1600" b="1" cap="none" spc="0" dirty="0">
                        <a:ln>
                          <a:noFill/>
                        </a:ln>
                        <a:solidFill>
                          <a:schemeClr val="tx1"/>
                        </a:solidFill>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600" b="1" cap="none" spc="0" dirty="0" smtClean="0">
                          <a:ln>
                            <a:noFill/>
                          </a:ln>
                          <a:solidFill>
                            <a:schemeClr val="tx1"/>
                          </a:solidFill>
                          <a:effectLst/>
                        </a:rPr>
                        <a:t>Gadgets</a:t>
                      </a:r>
                      <a:endParaRPr lang="zh-CN" altLang="en-US" sz="1600" b="1" cap="none" spc="0" dirty="0" smtClean="0">
                        <a:ln>
                          <a:noFill/>
                        </a:ln>
                        <a:solidFill>
                          <a:schemeClr val="tx1"/>
                        </a:solidFill>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600" b="1" cap="none" spc="0" dirty="0" smtClean="0">
                          <a:ln>
                            <a:noFill/>
                          </a:ln>
                          <a:solidFill>
                            <a:schemeClr val="tx1"/>
                          </a:solidFill>
                          <a:effectLst/>
                        </a:rPr>
                        <a:t>Expressions</a:t>
                      </a:r>
                      <a:endParaRPr lang="zh-CN" altLang="en-US" sz="1600" b="1" cap="none" spc="0" dirty="0" smtClean="0">
                        <a:ln>
                          <a:noFill/>
                        </a:ln>
                        <a:solidFill>
                          <a:schemeClr val="tx1"/>
                        </a:solidFill>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57215">
                <a:tc rowSpan="3">
                  <a:txBody>
                    <a:bodyPr/>
                    <a:lstStyle/>
                    <a:p>
                      <a:pPr algn="ctr"/>
                      <a:endParaRPr lang="en-US" altLang="zh-CN" sz="1600" dirty="0" smtClean="0">
                        <a:ln>
                          <a:solidFill>
                            <a:schemeClr val="accent2">
                              <a:lumMod val="60000"/>
                              <a:lumOff val="40000"/>
                            </a:schemeClr>
                          </a:solidFill>
                        </a:ln>
                        <a:solidFill>
                          <a:srgbClr val="FFC000"/>
                        </a:solidFill>
                      </a:endParaRPr>
                    </a:p>
                    <a:p>
                      <a:pPr algn="ctr"/>
                      <a:endParaRPr lang="en-US" altLang="zh-CN" sz="1600" dirty="0" smtClean="0">
                        <a:ln>
                          <a:solidFill>
                            <a:schemeClr val="accent2">
                              <a:lumMod val="60000"/>
                              <a:lumOff val="40000"/>
                            </a:schemeClr>
                          </a:solidFill>
                        </a:ln>
                        <a:solidFill>
                          <a:srgbClr val="FFC000"/>
                        </a:solidFill>
                      </a:endParaRPr>
                    </a:p>
                    <a:p>
                      <a:pPr algn="ctr"/>
                      <a:endParaRPr lang="en-US" altLang="zh-CN" sz="1600" dirty="0" smtClean="0">
                        <a:ln>
                          <a:solidFill>
                            <a:schemeClr val="accent2">
                              <a:lumMod val="60000"/>
                              <a:lumOff val="40000"/>
                            </a:schemeClr>
                          </a:solidFill>
                        </a:ln>
                        <a:solidFill>
                          <a:srgbClr val="FFC000"/>
                        </a:solidFill>
                      </a:endParaRPr>
                    </a:p>
                    <a:p>
                      <a:pPr algn="ctr"/>
                      <a:r>
                        <a:rPr lang="en-US" altLang="zh-CN" sz="1800" kern="1200" baseline="0" dirty="0" smtClean="0">
                          <a:solidFill>
                            <a:schemeClr val="dk1"/>
                          </a:solidFill>
                          <a:latin typeface="+mn-lt"/>
                          <a:ea typeface="+mn-ea"/>
                          <a:cs typeface="+mn-cs"/>
                        </a:rPr>
                        <a:t>1</a:t>
                      </a:r>
                      <a:endParaRPr lang="zh-CN" altLang="en-US" sz="1800" kern="1200" baseline="0" dirty="0" smtClean="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l" defTabSz="914400" rtl="0" eaLnBrk="1" latinLnBrk="0" hangingPunct="1"/>
                      <a:r>
                        <a:rPr lang="en-US" altLang="zh-CN" sz="1800" kern="1200" baseline="0" dirty="0" smtClean="0">
                          <a:solidFill>
                            <a:schemeClr val="dk1"/>
                          </a:solidFill>
                          <a:latin typeface="+mn-lt"/>
                          <a:ea typeface="+mn-ea"/>
                          <a:cs typeface="+mn-cs"/>
                        </a:rPr>
                        <a:t>1) Mobile phone </a:t>
                      </a:r>
                      <a:endParaRPr lang="zh-CN" altLang="en-US" sz="1800" kern="1200" baseline="0" dirty="0" smtClean="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l" defTabSz="914400" rtl="0" eaLnBrk="1" latinLnBrk="0" hangingPunct="1"/>
                      <a:r>
                        <a:rPr lang="en-US" altLang="zh-CN" sz="1800" kern="1200" baseline="0" dirty="0" smtClean="0">
                          <a:solidFill>
                            <a:schemeClr val="dk1"/>
                          </a:solidFill>
                          <a:latin typeface="+mn-lt"/>
                          <a:ea typeface="+mn-ea"/>
                          <a:cs typeface="+mn-cs"/>
                        </a:rPr>
                        <a:t>a    I suppose it’s not essential</a:t>
                      </a:r>
                      <a:endParaRPr lang="zh-CN" altLang="en-US" sz="1800" kern="1200" baseline="0" dirty="0" smtClean="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57215">
                <a:tc vMerge="1">
                  <a:txBody>
                    <a:bodyPr/>
                    <a:lstStyle/>
                    <a:p>
                      <a:endParaRPr lang="zh-CN" altLang="en-US" dirty="0">
                        <a:ln>
                          <a:solidFill>
                            <a:schemeClr val="accent2">
                              <a:lumMod val="60000"/>
                              <a:lumOff val="40000"/>
                            </a:schemeClr>
                          </a:solidFill>
                        </a:ln>
                        <a:solidFill>
                          <a:srgbClr val="FFC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l" defTabSz="914400" rtl="0" eaLnBrk="1" latinLnBrk="0" hangingPunct="1"/>
                      <a:r>
                        <a:rPr lang="en-US" altLang="zh-CN" sz="1800" kern="1200" baseline="0" dirty="0" smtClean="0">
                          <a:solidFill>
                            <a:schemeClr val="dk1"/>
                          </a:solidFill>
                          <a:latin typeface="+mn-lt"/>
                          <a:ea typeface="+mn-ea"/>
                          <a:cs typeface="+mn-cs"/>
                        </a:rPr>
                        <a:t>2) MP3 player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l" defTabSz="914400" rtl="0" eaLnBrk="1" latinLnBrk="0" hangingPunct="1"/>
                      <a:r>
                        <a:rPr lang="en-US" altLang="zh-CN" sz="1800" kern="1200" baseline="0" dirty="0" smtClean="0">
                          <a:solidFill>
                            <a:schemeClr val="dk1"/>
                          </a:solidFill>
                          <a:latin typeface="+mn-lt"/>
                          <a:ea typeface="+mn-ea"/>
                          <a:cs typeface="+mn-cs"/>
                        </a:rPr>
                        <a:t>b   Not essential.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57215">
                <a:tc vMerge="1">
                  <a:txBody>
                    <a:bodyPr/>
                    <a:lstStyle/>
                    <a:p>
                      <a:endParaRPr lang="zh-CN" altLang="en-US" dirty="0">
                        <a:ln>
                          <a:solidFill>
                            <a:schemeClr val="accent2">
                              <a:lumMod val="60000"/>
                              <a:lumOff val="40000"/>
                            </a:schemeClr>
                          </a:solidFill>
                        </a:ln>
                        <a:solidFill>
                          <a:srgbClr val="FFC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l" defTabSz="914400" rtl="0" eaLnBrk="1" latinLnBrk="0" hangingPunct="1"/>
                      <a:r>
                        <a:rPr lang="en-US" altLang="zh-CN" sz="1800" kern="1200" baseline="0" dirty="0" smtClean="0">
                          <a:solidFill>
                            <a:schemeClr val="dk1"/>
                          </a:solidFill>
                          <a:latin typeface="+mn-lt"/>
                          <a:ea typeface="+mn-ea"/>
                          <a:cs typeface="+mn-cs"/>
                        </a:rPr>
                        <a:t>3) Television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l" defTabSz="914400" rtl="0" eaLnBrk="1" latinLnBrk="0" hangingPunct="1"/>
                      <a:r>
                        <a:rPr lang="en-US" altLang="zh-CN" sz="1800" kern="1200" baseline="0" dirty="0" smtClean="0">
                          <a:solidFill>
                            <a:schemeClr val="dk1"/>
                          </a:solidFill>
                          <a:latin typeface="+mn-lt"/>
                          <a:ea typeface="+mn-ea"/>
                          <a:cs typeface="+mn-cs"/>
                        </a:rPr>
                        <a:t>c    I couldn’t live without …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57215">
                <a:tc rowSpan="3">
                  <a:txBody>
                    <a:bodyPr/>
                    <a:lstStyle/>
                    <a:p>
                      <a:endParaRPr lang="en-US" altLang="zh-CN" sz="1600" b="1" kern="1200" cap="none" spc="0" dirty="0" smtClean="0">
                        <a:ln>
                          <a:noFill/>
                        </a:ln>
                        <a:solidFill>
                          <a:schemeClr val="tx1"/>
                        </a:solidFill>
                        <a:effectLst/>
                        <a:latin typeface="+mn-lt"/>
                        <a:ea typeface="+mn-ea"/>
                        <a:cs typeface="+mn-cs"/>
                      </a:endParaRPr>
                    </a:p>
                    <a:p>
                      <a:endParaRPr lang="en-US" altLang="zh-CN" sz="1600" b="1" kern="1200" cap="none" spc="0" dirty="0" smtClean="0">
                        <a:ln>
                          <a:noFill/>
                        </a:ln>
                        <a:solidFill>
                          <a:schemeClr val="tx1"/>
                        </a:solidFill>
                        <a:effectLst/>
                        <a:latin typeface="+mn-lt"/>
                        <a:ea typeface="+mn-ea"/>
                        <a:cs typeface="+mn-cs"/>
                      </a:endParaRPr>
                    </a:p>
                    <a:p>
                      <a:endParaRPr lang="en-US" altLang="zh-CN" sz="1800" kern="1200" baseline="0" dirty="0" smtClean="0">
                        <a:solidFill>
                          <a:schemeClr val="dk1"/>
                        </a:solidFill>
                        <a:latin typeface="+mn-lt"/>
                        <a:ea typeface="+mn-ea"/>
                        <a:cs typeface="+mn-cs"/>
                      </a:endParaRPr>
                    </a:p>
                    <a:p>
                      <a:pPr algn="ctr"/>
                      <a:r>
                        <a:rPr lang="en-US" altLang="zh-CN" sz="1800" kern="1200" baseline="0" dirty="0" smtClean="0">
                          <a:solidFill>
                            <a:schemeClr val="dk1"/>
                          </a:solidFill>
                          <a:latin typeface="+mn-lt"/>
                          <a:ea typeface="+mn-ea"/>
                          <a:cs typeface="+mn-cs"/>
                        </a:rPr>
                        <a:t>2</a:t>
                      </a:r>
                      <a:endParaRPr lang="zh-CN" altLang="en-US" sz="1800" kern="1200" baseline="0" dirty="0" smtClean="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sz="1800" kern="1200" baseline="0" dirty="0" smtClean="0">
                          <a:solidFill>
                            <a:schemeClr val="dk1"/>
                          </a:solidFill>
                          <a:latin typeface="+mn-lt"/>
                          <a:ea typeface="+mn-ea"/>
                          <a:cs typeface="+mn-cs"/>
                        </a:rPr>
                        <a:t>1) Mobile phone </a:t>
                      </a:r>
                      <a:r>
                        <a:rPr lang="en-US" altLang="zh-CN" sz="1600" kern="1200" baseline="0" dirty="0" smtClean="0">
                          <a:solidFill>
                            <a:schemeClr val="dk1"/>
                          </a:solidFill>
                          <a:latin typeface="+mn-lt"/>
                          <a:ea typeface="+mn-ea"/>
                          <a:cs typeface="+mn-cs"/>
                        </a:rPr>
                        <a:t>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sz="1800" kern="1200" baseline="0" dirty="0" smtClean="0">
                          <a:solidFill>
                            <a:schemeClr val="dk1"/>
                          </a:solidFill>
                          <a:latin typeface="+mn-lt"/>
                          <a:ea typeface="+mn-ea"/>
                          <a:cs typeface="+mn-cs"/>
                        </a:rPr>
                        <a:t>a   That’s essential really.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57215">
                <a:tc vMerge="1">
                  <a:txBody>
                    <a:bodyPr/>
                    <a:lstStyle/>
                    <a:p>
                      <a:endParaRPr lang="zh-CN" altLang="en-US" dirty="0">
                        <a:ln>
                          <a:solidFill>
                            <a:schemeClr val="accent2">
                              <a:lumMod val="60000"/>
                              <a:lumOff val="40000"/>
                            </a:schemeClr>
                          </a:solidFill>
                        </a:ln>
                        <a:solidFill>
                          <a:srgbClr val="FFC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sz="1800" kern="1200" baseline="0" dirty="0" smtClean="0">
                          <a:solidFill>
                            <a:schemeClr val="dk1"/>
                          </a:solidFill>
                          <a:latin typeface="+mn-lt"/>
                          <a:ea typeface="+mn-ea"/>
                          <a:cs typeface="+mn-cs"/>
                        </a:rPr>
                        <a:t>2) TV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sz="1800" kern="1200" baseline="0" dirty="0" smtClean="0">
                          <a:solidFill>
                            <a:schemeClr val="dk1"/>
                          </a:solidFill>
                          <a:latin typeface="+mn-lt"/>
                          <a:ea typeface="+mn-ea"/>
                          <a:cs typeface="+mn-cs"/>
                        </a:rPr>
                        <a:t>b    I don’t go anywhere without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58243">
                <a:tc vMerge="1">
                  <a:txBody>
                    <a:bodyPr/>
                    <a:lstStyle/>
                    <a:p>
                      <a:endParaRPr lang="zh-CN" altLang="en-US" sz="1600" b="1" kern="1200" cap="none" spc="0" dirty="0" smtClean="0">
                        <a:ln>
                          <a:noFill/>
                        </a:ln>
                        <a:solidFill>
                          <a:schemeClr val="tx1"/>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sz="1800" kern="1200" baseline="0" dirty="0" smtClean="0">
                          <a:solidFill>
                            <a:schemeClr val="dk1"/>
                          </a:solidFill>
                          <a:latin typeface="+mn-lt"/>
                          <a:ea typeface="+mn-ea"/>
                          <a:cs typeface="+mn-cs"/>
                        </a:rPr>
                        <a:t>3) Digital camera</a:t>
                      </a:r>
                      <a:r>
                        <a:rPr lang="en-US" altLang="zh-CN" sz="1600" kern="1200" baseline="0" dirty="0" smtClean="0">
                          <a:solidFill>
                            <a:schemeClr val="dk1"/>
                          </a:solidFill>
                          <a:latin typeface="+mn-lt"/>
                          <a:ea typeface="+mn-ea"/>
                          <a:cs typeface="+mn-cs"/>
                        </a:rPr>
                        <a:t>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sz="1800" kern="1200" baseline="0" dirty="0" smtClean="0">
                          <a:solidFill>
                            <a:schemeClr val="dk1"/>
                          </a:solidFill>
                          <a:latin typeface="+mn-lt"/>
                          <a:ea typeface="+mn-ea"/>
                          <a:cs typeface="+mn-cs"/>
                        </a:rPr>
                        <a:t>c    I suppose I don’t need that.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cxnSp>
        <p:nvCxnSpPr>
          <p:cNvPr id="17" name="直接连接符 16"/>
          <p:cNvCxnSpPr/>
          <p:nvPr/>
        </p:nvCxnSpPr>
        <p:spPr>
          <a:xfrm>
            <a:off x="4286248" y="3643314"/>
            <a:ext cx="857256" cy="71438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V="1">
            <a:off x="4071934" y="4786322"/>
            <a:ext cx="1000132" cy="35719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V="1">
            <a:off x="3929058" y="3714752"/>
            <a:ext cx="1143008" cy="42862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V="1">
            <a:off x="3857620" y="4000504"/>
            <a:ext cx="1214446" cy="35719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4214810" y="5500702"/>
            <a:ext cx="857256" cy="158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4214810" y="4786322"/>
            <a:ext cx="857256" cy="35719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19"/>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20"/>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22"/>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18"/>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87699.gif">
            <a:hlinkClick r:id="rId2" action="ppaction://hlinksldjump"/>
          </p:cNvPr>
          <p:cNvPicPr>
            <a:picLocks noChangeAspect="1"/>
          </p:cNvPicPr>
          <p:nvPr/>
        </p:nvPicPr>
        <p:blipFill>
          <a:blip r:embed="rId3"/>
          <a:stretch>
            <a:fillRect/>
          </a:stretch>
        </p:blipFill>
        <p:spPr>
          <a:xfrm>
            <a:off x="8534432" y="6215082"/>
            <a:ext cx="466724" cy="466724"/>
          </a:xfrm>
          <a:prstGeom prst="rect">
            <a:avLst/>
          </a:prstGeom>
        </p:spPr>
      </p:pic>
      <p:graphicFrame>
        <p:nvGraphicFramePr>
          <p:cNvPr id="7" name="表格 6"/>
          <p:cNvGraphicFramePr>
            <a:graphicFrameLocks noGrp="1"/>
          </p:cNvGraphicFramePr>
          <p:nvPr/>
        </p:nvGraphicFramePr>
        <p:xfrm>
          <a:off x="714348" y="2000240"/>
          <a:ext cx="8286808" cy="4632960"/>
        </p:xfrm>
        <a:graphic>
          <a:graphicData uri="http://schemas.openxmlformats.org/drawingml/2006/table">
            <a:tbl>
              <a:tblPr firstRow="1" bandRow="1">
                <a:tableStyleId>{F2DE63D5-997A-4646-A377-4702673A728D}</a:tableStyleId>
              </a:tblPr>
              <a:tblGrid>
                <a:gridCol w="8286808"/>
              </a:tblGrid>
              <a:tr h="396249">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800" b="1" i="1" kern="1200" dirty="0" smtClean="0">
                          <a:solidFill>
                            <a:schemeClr val="bg1"/>
                          </a:solidFill>
                          <a:latin typeface="+mn-lt"/>
                          <a:ea typeface="+mn-ea"/>
                          <a:cs typeface="+mn-cs"/>
                        </a:rPr>
                        <a:t>Additional Tips</a:t>
                      </a:r>
                      <a:endParaRPr lang="zh-CN" altLang="en-US" sz="2800" b="1" i="1" kern="1200" dirty="0">
                        <a:solidFill>
                          <a:schemeClr val="bg1"/>
                        </a:solidFill>
                        <a:latin typeface="+mn-lt"/>
                        <a:ea typeface="+mn-ea"/>
                        <a:cs typeface="+mn-cs"/>
                      </a:endParaRPr>
                    </a:p>
                  </a:txBody>
                  <a:tcPr/>
                </a:tc>
              </a:tr>
              <a:tr h="4032883">
                <a:tc>
                  <a:txBody>
                    <a:bodyPr/>
                    <a:lstStyle/>
                    <a:p>
                      <a:r>
                        <a:rPr lang="en-US" altLang="zh-CN" sz="2400" b="1" dirty="0" smtClean="0"/>
                        <a:t>Expressing</a:t>
                      </a:r>
                      <a:r>
                        <a:rPr lang="en-US" altLang="zh-CN" sz="2400" b="1" baseline="0" dirty="0" smtClean="0"/>
                        <a:t> essentiality </a:t>
                      </a:r>
                      <a:endParaRPr lang="en-US" altLang="zh-CN" sz="2400" b="0" dirty="0" smtClean="0">
                        <a:solidFill>
                          <a:schemeClr val="tx1"/>
                        </a:solidFill>
                      </a:endParaRPr>
                    </a:p>
                    <a:p>
                      <a:pPr>
                        <a:buClr>
                          <a:srgbClr val="993300"/>
                        </a:buClr>
                        <a:buSzPct val="60000"/>
                        <a:buFont typeface="Wingdings" pitchFamily="2" charset="2"/>
                        <a:buNone/>
                      </a:pPr>
                      <a:r>
                        <a:rPr lang="en-US" altLang="zh-CN" sz="2400" b="0" dirty="0" smtClean="0">
                          <a:solidFill>
                            <a:schemeClr val="tx1"/>
                          </a:solidFill>
                        </a:rPr>
                        <a:t>Using different expressions, you may show different attitudes toward things according to the degree of essentiality they’ve displayed in your life.</a:t>
                      </a:r>
                    </a:p>
                    <a:p>
                      <a:pPr marL="355600" marR="0" indent="-355600" algn="l" defTabSz="914400" rtl="0" eaLnBrk="1" fontAlgn="auto" latinLnBrk="0" hangingPunct="1">
                        <a:lnSpc>
                          <a:spcPct val="100000"/>
                        </a:lnSpc>
                        <a:spcBef>
                          <a:spcPts val="0"/>
                        </a:spcBef>
                        <a:spcAft>
                          <a:spcPts val="0"/>
                        </a:spcAft>
                        <a:buClr>
                          <a:schemeClr val="tx1"/>
                        </a:buClr>
                        <a:buSzPct val="60000"/>
                        <a:buFont typeface="Wingdings" pitchFamily="2" charset="2"/>
                        <a:buChar char="l"/>
                        <a:tabLst/>
                        <a:defRPr/>
                      </a:pPr>
                      <a:r>
                        <a:rPr lang="en-US" altLang="zh-CN" sz="2400" b="0" kern="1200" dirty="0" smtClean="0">
                          <a:solidFill>
                            <a:schemeClr val="tx1"/>
                          </a:solidFill>
                          <a:latin typeface="+mn-lt"/>
                          <a:ea typeface="+mn-ea"/>
                          <a:cs typeface="+mn-cs"/>
                        </a:rPr>
                        <a:t>For example, if you are a music lover, you may find an iPod very important to you, so you can use expressions like </a:t>
                      </a:r>
                      <a:r>
                        <a:rPr lang="en-US" altLang="zh-CN" sz="2400" b="0" i="1" kern="1200" dirty="0" smtClean="0">
                          <a:solidFill>
                            <a:srgbClr val="FF0000"/>
                          </a:solidFill>
                          <a:latin typeface="+mn-lt"/>
                          <a:ea typeface="+mn-ea"/>
                          <a:cs typeface="+mn-cs"/>
                        </a:rPr>
                        <a:t>I need it, I use it every day, I can’t live without it</a:t>
                      </a:r>
                      <a:r>
                        <a:rPr lang="en-US" altLang="zh-CN" sz="2400" b="0" kern="1200" dirty="0" smtClean="0">
                          <a:solidFill>
                            <a:schemeClr val="tx1"/>
                          </a:solidFill>
                          <a:latin typeface="+mn-lt"/>
                          <a:ea typeface="+mn-ea"/>
                          <a:cs typeface="+mn-cs"/>
                        </a:rPr>
                        <a:t>, etc. </a:t>
                      </a:r>
                      <a:endParaRPr lang="en-US" altLang="zh-CN" sz="2400" b="0" dirty="0" smtClean="0">
                        <a:solidFill>
                          <a:schemeClr val="tx1"/>
                        </a:solidFill>
                      </a:endParaRPr>
                    </a:p>
                    <a:p>
                      <a:pPr marL="355600" marR="0" indent="-355600" algn="l" defTabSz="914400" rtl="0" eaLnBrk="1" fontAlgn="auto" latinLnBrk="0" hangingPunct="1">
                        <a:lnSpc>
                          <a:spcPct val="100000"/>
                        </a:lnSpc>
                        <a:spcBef>
                          <a:spcPts val="0"/>
                        </a:spcBef>
                        <a:spcAft>
                          <a:spcPts val="0"/>
                        </a:spcAft>
                        <a:buClrTx/>
                        <a:buSzPct val="60000"/>
                        <a:buFont typeface="Wingdings" pitchFamily="2" charset="2"/>
                        <a:buChar char="l"/>
                        <a:tabLst/>
                        <a:defRPr/>
                      </a:pPr>
                      <a:r>
                        <a:rPr lang="en-US" altLang="zh-CN" sz="2400" b="0" dirty="0" smtClean="0">
                          <a:solidFill>
                            <a:schemeClr val="tx1"/>
                          </a:solidFill>
                        </a:rPr>
                        <a:t>On the contrary, suppose you are persuaded to buy a camera, but actually you are not very interested in photography, then you may use expressions like </a:t>
                      </a:r>
                      <a:r>
                        <a:rPr lang="en-US" altLang="zh-CN" sz="2400" b="0" i="1" dirty="0" smtClean="0">
                          <a:solidFill>
                            <a:srgbClr val="FF0000"/>
                          </a:solidFill>
                        </a:rPr>
                        <a:t>(I suppose) I don’t need it, I can live without it</a:t>
                      </a:r>
                      <a:r>
                        <a:rPr lang="en-US" altLang="zh-CN" sz="2400" b="0" dirty="0" smtClean="0">
                          <a:solidFill>
                            <a:schemeClr val="tx1"/>
                          </a:solidFill>
                        </a:rPr>
                        <a:t>, etc. </a:t>
                      </a:r>
                    </a:p>
                  </a:txBody>
                  <a:tcPr/>
                </a:tc>
              </a:tr>
            </a:tbl>
          </a:graphicData>
        </a:graphic>
      </p:graphicFrame>
      <p:sp>
        <p:nvSpPr>
          <p:cNvPr id="4" name="矩形 3"/>
          <p:cNvSpPr/>
          <p:nvPr/>
        </p:nvSpPr>
        <p:spPr>
          <a:xfrm>
            <a:off x="0" y="1"/>
            <a:ext cx="9144000" cy="1142984"/>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361950"/>
            <a:r>
              <a:rPr lang="en-US" altLang="zh-CN" sz="4800" b="1" dirty="0" smtClean="0">
                <a:solidFill>
                  <a:schemeClr val="tx1"/>
                </a:solidFill>
                <a:latin typeface="+mj-lt"/>
                <a:ea typeface="微软雅黑" panose="020B0503020204020204" pitchFamily="34" charset="-122"/>
              </a:rPr>
              <a:t>Speaking for communication</a:t>
            </a:r>
            <a:endParaRPr lang="zh-CN" altLang="en-US" sz="4800" b="1" dirty="0">
              <a:solidFill>
                <a:schemeClr val="tx1"/>
              </a:solidFill>
              <a:latin typeface="+mj-lt"/>
              <a:ea typeface="微软雅黑" panose="020B0503020204020204" pitchFamily="34" charset="-122"/>
            </a:endParaRPr>
          </a:p>
        </p:txBody>
      </p:sp>
      <p:sp>
        <p:nvSpPr>
          <p:cNvPr id="3" name="TextBox 2"/>
          <p:cNvSpPr txBox="1"/>
          <p:nvPr/>
        </p:nvSpPr>
        <p:spPr>
          <a:xfrm>
            <a:off x="714348" y="1071546"/>
            <a:ext cx="1971565" cy="646331"/>
          </a:xfrm>
          <a:prstGeom prst="rect">
            <a:avLst/>
          </a:prstGeom>
          <a:noFill/>
        </p:spPr>
        <p:txBody>
          <a:bodyPr wrap="none" rtlCol="0">
            <a:spAutoFit/>
          </a:bodyPr>
          <a:lstStyle/>
          <a:p>
            <a:r>
              <a:rPr lang="en-US" altLang="zh-CN" sz="3600" b="1" u="sng" dirty="0" smtClean="0">
                <a:ln>
                  <a:solidFill>
                    <a:schemeClr val="accent5"/>
                  </a:solidFill>
                </a:ln>
                <a:solidFill>
                  <a:schemeClr val="accent5">
                    <a:lumMod val="75000"/>
                  </a:schemeClr>
                </a:solidFill>
              </a:rPr>
              <a:t>Role-play</a:t>
            </a:r>
            <a:endParaRPr lang="zh-CN" altLang="en-US" sz="3200" b="1" u="sng" dirty="0">
              <a:ln>
                <a:solidFill>
                  <a:schemeClr val="accent5"/>
                </a:solidFill>
              </a:ln>
              <a:solidFill>
                <a:schemeClr val="accent5">
                  <a:lumMod val="75000"/>
                </a:schemeClr>
              </a:solidFill>
            </a:endParaRPr>
          </a:p>
        </p:txBody>
      </p:sp>
      <p:sp>
        <p:nvSpPr>
          <p:cNvPr id="9" name="TextBox 8"/>
          <p:cNvSpPr txBox="1"/>
          <p:nvPr/>
        </p:nvSpPr>
        <p:spPr>
          <a:xfrm>
            <a:off x="725404" y="1517680"/>
            <a:ext cx="2489274" cy="553998"/>
          </a:xfrm>
          <a:prstGeom prst="rect">
            <a:avLst/>
          </a:prstGeom>
          <a:noFill/>
        </p:spPr>
        <p:txBody>
          <a:bodyPr wrap="square" rtlCol="0">
            <a:spAutoFit/>
          </a:bodyPr>
          <a:lstStyle/>
          <a:p>
            <a:r>
              <a:rPr lang="en-US" altLang="zh-CN" sz="3000" b="1" dirty="0" smtClean="0">
                <a:solidFill>
                  <a:srgbClr val="993300"/>
                </a:solidFill>
              </a:rPr>
              <a:t>Speaking skills</a:t>
            </a:r>
            <a:endParaRPr lang="zh-CN" altLang="en-US" sz="3000" b="1" dirty="0">
              <a:solidFill>
                <a:srgbClr val="993300"/>
              </a:solidFill>
            </a:endParaRPr>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87699.gif">
            <a:hlinkClick r:id="rId2" action="ppaction://hlinksldjump"/>
          </p:cNvPr>
          <p:cNvPicPr>
            <a:picLocks noChangeAspect="1"/>
          </p:cNvPicPr>
          <p:nvPr/>
        </p:nvPicPr>
        <p:blipFill>
          <a:blip r:embed="rId3"/>
          <a:stretch>
            <a:fillRect/>
          </a:stretch>
        </p:blipFill>
        <p:spPr>
          <a:xfrm>
            <a:off x="8534432" y="6215082"/>
            <a:ext cx="466724" cy="466724"/>
          </a:xfrm>
          <a:prstGeom prst="rect">
            <a:avLst/>
          </a:prstGeom>
        </p:spPr>
      </p:pic>
      <p:graphicFrame>
        <p:nvGraphicFramePr>
          <p:cNvPr id="7" name="表格 6"/>
          <p:cNvGraphicFramePr>
            <a:graphicFrameLocks noGrp="1"/>
          </p:cNvGraphicFramePr>
          <p:nvPr/>
        </p:nvGraphicFramePr>
        <p:xfrm>
          <a:off x="714348" y="2037414"/>
          <a:ext cx="7858180" cy="4190398"/>
        </p:xfrm>
        <a:graphic>
          <a:graphicData uri="http://schemas.openxmlformats.org/drawingml/2006/table">
            <a:tbl>
              <a:tblPr firstRow="1" bandRow="1">
                <a:tableStyleId>{F2DE63D5-997A-4646-A377-4702673A728D}</a:tableStyleId>
              </a:tblPr>
              <a:tblGrid>
                <a:gridCol w="7858180"/>
              </a:tblGrid>
              <a:tr h="433992">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800" b="1" i="1" kern="1200" dirty="0" smtClean="0">
                          <a:solidFill>
                            <a:schemeClr val="bg1"/>
                          </a:solidFill>
                          <a:latin typeface="+mn-lt"/>
                          <a:ea typeface="+mn-ea"/>
                          <a:cs typeface="+mn-cs"/>
                        </a:rPr>
                        <a:t>Additional Tips</a:t>
                      </a:r>
                      <a:endParaRPr lang="zh-CN" altLang="en-US" sz="2800" b="1" i="1" kern="1200" dirty="0">
                        <a:solidFill>
                          <a:schemeClr val="bg1"/>
                        </a:solidFill>
                        <a:latin typeface="+mn-lt"/>
                        <a:ea typeface="+mn-ea"/>
                        <a:cs typeface="+mn-cs"/>
                      </a:endParaRPr>
                    </a:p>
                  </a:txBody>
                  <a:tcPr/>
                </a:tc>
              </a:tr>
              <a:tr h="1168439">
                <a:tc>
                  <a:txBody>
                    <a:bodyPr/>
                    <a:lstStyle/>
                    <a:p>
                      <a:r>
                        <a:rPr lang="en-US" altLang="zh-CN" sz="2400" b="1" dirty="0" smtClean="0"/>
                        <a:t>Expressing</a:t>
                      </a:r>
                      <a:r>
                        <a:rPr lang="en-US" altLang="zh-CN" sz="2400" b="1" baseline="0" dirty="0" smtClean="0"/>
                        <a:t> essentiality </a:t>
                      </a:r>
                      <a:endParaRPr lang="en-US" altLang="zh-CN" sz="2400" b="1" dirty="0" smtClean="0"/>
                    </a:p>
                  </a:txBody>
                  <a:tcPr/>
                </a:tc>
              </a:tr>
              <a:tr h="2503799">
                <a:tc>
                  <a:txBody>
                    <a:bodyPr/>
                    <a:lstStyle/>
                    <a:p>
                      <a:endParaRPr lang="en-US" altLang="zh-CN" dirty="0" smtClean="0"/>
                    </a:p>
                    <a:p>
                      <a:endParaRPr lang="en-US" altLang="zh-CN" dirty="0" smtClean="0"/>
                    </a:p>
                    <a:p>
                      <a:endParaRPr lang="en-US" altLang="zh-CN" dirty="0" smtClean="0"/>
                    </a:p>
                    <a:p>
                      <a:endParaRPr lang="en-US" altLang="zh-CN" dirty="0" smtClean="0"/>
                    </a:p>
                    <a:p>
                      <a:endParaRPr lang="en-US" altLang="zh-CN" dirty="0" smtClean="0"/>
                    </a:p>
                    <a:p>
                      <a:endParaRPr lang="en-US" altLang="zh-CN" dirty="0" smtClean="0"/>
                    </a:p>
                    <a:p>
                      <a:endParaRPr lang="en-US" altLang="zh-CN" dirty="0" smtClean="0"/>
                    </a:p>
                    <a:p>
                      <a:endParaRPr lang="zh-CN" altLang="en-US" dirty="0"/>
                    </a:p>
                  </a:txBody>
                  <a:tcPr/>
                </a:tc>
              </a:tr>
            </a:tbl>
          </a:graphicData>
        </a:graphic>
      </p:graphicFrame>
      <p:sp>
        <p:nvSpPr>
          <p:cNvPr id="4" name="矩形 3"/>
          <p:cNvSpPr/>
          <p:nvPr/>
        </p:nvSpPr>
        <p:spPr>
          <a:xfrm>
            <a:off x="0" y="1"/>
            <a:ext cx="9144000" cy="1142984"/>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361950"/>
            <a:r>
              <a:rPr lang="en-US" altLang="zh-CN" sz="4800" b="1" dirty="0" smtClean="0">
                <a:solidFill>
                  <a:schemeClr val="tx1"/>
                </a:solidFill>
                <a:latin typeface="+mj-lt"/>
                <a:ea typeface="微软雅黑" panose="020B0503020204020204" pitchFamily="34" charset="-122"/>
              </a:rPr>
              <a:t>Speaking for communication</a:t>
            </a:r>
            <a:endParaRPr lang="zh-CN" altLang="en-US" sz="4800" b="1" dirty="0">
              <a:solidFill>
                <a:schemeClr val="tx1"/>
              </a:solidFill>
              <a:latin typeface="+mj-lt"/>
              <a:ea typeface="微软雅黑" panose="020B0503020204020204" pitchFamily="34" charset="-122"/>
            </a:endParaRPr>
          </a:p>
        </p:txBody>
      </p:sp>
      <p:sp>
        <p:nvSpPr>
          <p:cNvPr id="3" name="TextBox 2"/>
          <p:cNvSpPr txBox="1"/>
          <p:nvPr/>
        </p:nvSpPr>
        <p:spPr>
          <a:xfrm>
            <a:off x="714348" y="1071546"/>
            <a:ext cx="1971565" cy="646331"/>
          </a:xfrm>
          <a:prstGeom prst="rect">
            <a:avLst/>
          </a:prstGeom>
          <a:noFill/>
        </p:spPr>
        <p:txBody>
          <a:bodyPr wrap="none" rtlCol="0">
            <a:spAutoFit/>
          </a:bodyPr>
          <a:lstStyle/>
          <a:p>
            <a:r>
              <a:rPr lang="en-US" altLang="zh-CN" sz="3600" b="1" u="sng" dirty="0" smtClean="0">
                <a:ln>
                  <a:solidFill>
                    <a:schemeClr val="accent5"/>
                  </a:solidFill>
                </a:ln>
                <a:solidFill>
                  <a:schemeClr val="accent5">
                    <a:lumMod val="75000"/>
                  </a:schemeClr>
                </a:solidFill>
              </a:rPr>
              <a:t>Role-play</a:t>
            </a:r>
            <a:endParaRPr lang="zh-CN" altLang="en-US" sz="3200" b="1" u="sng" dirty="0">
              <a:ln>
                <a:solidFill>
                  <a:schemeClr val="accent5"/>
                </a:solidFill>
              </a:ln>
              <a:solidFill>
                <a:schemeClr val="accent5">
                  <a:lumMod val="75000"/>
                </a:schemeClr>
              </a:solidFill>
            </a:endParaRPr>
          </a:p>
        </p:txBody>
      </p:sp>
      <p:sp>
        <p:nvSpPr>
          <p:cNvPr id="9" name="TextBox 8"/>
          <p:cNvSpPr txBox="1"/>
          <p:nvPr/>
        </p:nvSpPr>
        <p:spPr>
          <a:xfrm>
            <a:off x="725404" y="1517680"/>
            <a:ext cx="2489274" cy="553998"/>
          </a:xfrm>
          <a:prstGeom prst="rect">
            <a:avLst/>
          </a:prstGeom>
          <a:noFill/>
        </p:spPr>
        <p:txBody>
          <a:bodyPr wrap="square" rtlCol="0">
            <a:spAutoFit/>
          </a:bodyPr>
          <a:lstStyle/>
          <a:p>
            <a:r>
              <a:rPr lang="en-US" altLang="zh-CN" sz="3000" b="1" dirty="0" smtClean="0">
                <a:solidFill>
                  <a:srgbClr val="993300"/>
                </a:solidFill>
              </a:rPr>
              <a:t>Speaking skills</a:t>
            </a:r>
            <a:endParaRPr lang="zh-CN" altLang="en-US" sz="3000" b="1" dirty="0">
              <a:solidFill>
                <a:srgbClr val="993300"/>
              </a:solidFill>
            </a:endParaRPr>
          </a:p>
        </p:txBody>
      </p:sp>
      <p:graphicFrame>
        <p:nvGraphicFramePr>
          <p:cNvPr id="11" name="表格 10"/>
          <p:cNvGraphicFramePr>
            <a:graphicFrameLocks noGrp="1"/>
          </p:cNvGraphicFramePr>
          <p:nvPr/>
        </p:nvGraphicFramePr>
        <p:xfrm>
          <a:off x="714348" y="3115625"/>
          <a:ext cx="7858180" cy="3028019"/>
        </p:xfrm>
        <a:graphic>
          <a:graphicData uri="http://schemas.openxmlformats.org/drawingml/2006/table">
            <a:tbl>
              <a:tblPr firstRow="1" bandRow="1">
                <a:tableStyleId>{0505E3EF-67EA-436B-97B2-0124C06EBD24}</a:tableStyleId>
              </a:tblPr>
              <a:tblGrid>
                <a:gridCol w="3786214"/>
                <a:gridCol w="4071966"/>
              </a:tblGrid>
              <a:tr h="498179">
                <a:tc>
                  <a:txBody>
                    <a:bodyPr/>
                    <a:lstStyle/>
                    <a:p>
                      <a:pPr algn="ctr"/>
                      <a:r>
                        <a:rPr lang="en-US" altLang="zh-CN" sz="2000" b="1" dirty="0" smtClean="0"/>
                        <a:t>Essential</a:t>
                      </a:r>
                      <a:r>
                        <a:rPr lang="en-US" altLang="zh-CN" sz="2000" b="1" baseline="0" dirty="0" smtClean="0"/>
                        <a:t> </a:t>
                      </a:r>
                      <a:endParaRPr lang="zh-CN" altLang="en-US" sz="2000" b="1" dirty="0"/>
                    </a:p>
                  </a:txBody>
                  <a:tcPr/>
                </a:tc>
                <a:tc>
                  <a:txBody>
                    <a:bodyPr/>
                    <a:lstStyle/>
                    <a:p>
                      <a:pPr algn="ctr"/>
                      <a:r>
                        <a:rPr lang="en-US" altLang="zh-CN" sz="2000" b="1" dirty="0" smtClean="0"/>
                        <a:t>Not</a:t>
                      </a:r>
                      <a:r>
                        <a:rPr lang="en-US" altLang="zh-CN" sz="2000" b="1" baseline="0" dirty="0" smtClean="0"/>
                        <a:t> essential </a:t>
                      </a:r>
                      <a:endParaRPr lang="zh-CN" altLang="en-US" sz="2000" b="1" dirty="0"/>
                    </a:p>
                  </a:txBody>
                  <a:tcPr/>
                </a:tc>
              </a:tr>
              <a:tr h="2520295">
                <a:tc>
                  <a:txBody>
                    <a:bodyPr/>
                    <a:lstStyle/>
                    <a:p>
                      <a:r>
                        <a:rPr lang="en-US" altLang="zh-CN" sz="2000" kern="1200" baseline="0" dirty="0" smtClean="0">
                          <a:solidFill>
                            <a:schemeClr val="dk1"/>
                          </a:solidFill>
                          <a:latin typeface="+mn-lt"/>
                          <a:ea typeface="+mn-ea"/>
                          <a:cs typeface="+mn-cs"/>
                        </a:rPr>
                        <a:t>•  That’s essential.</a:t>
                      </a:r>
                    </a:p>
                    <a:p>
                      <a:r>
                        <a:rPr lang="en-US" altLang="zh-CN" sz="2000" kern="1200" baseline="0" dirty="0" smtClean="0">
                          <a:solidFill>
                            <a:schemeClr val="dk1"/>
                          </a:solidFill>
                          <a:latin typeface="+mn-lt"/>
                          <a:ea typeface="+mn-ea"/>
                          <a:cs typeface="+mn-cs"/>
                        </a:rPr>
                        <a:t>•  … is essential to …</a:t>
                      </a:r>
                    </a:p>
                    <a:p>
                      <a:r>
                        <a:rPr lang="en-US" altLang="zh-CN" sz="2000" kern="1200" baseline="0" dirty="0" smtClean="0">
                          <a:solidFill>
                            <a:schemeClr val="dk1"/>
                          </a:solidFill>
                          <a:latin typeface="+mn-lt"/>
                          <a:ea typeface="+mn-ea"/>
                          <a:cs typeface="+mn-cs"/>
                        </a:rPr>
                        <a:t>•  I use it all the time / every day.</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2000" kern="1200" baseline="0" dirty="0" smtClean="0">
                          <a:solidFill>
                            <a:schemeClr val="dk1"/>
                          </a:solidFill>
                          <a:latin typeface="+mn-lt"/>
                          <a:ea typeface="+mn-ea"/>
                          <a:cs typeface="+mn-cs"/>
                        </a:rPr>
                        <a:t>•  I couldn’t live without …</a:t>
                      </a:r>
                      <a:endParaRPr lang="zh-CN" altLang="en-US" sz="2000" kern="1200" baseline="0" dirty="0" smtClean="0">
                        <a:solidFill>
                          <a:schemeClr val="dk1"/>
                        </a:solidFill>
                        <a:latin typeface="+mn-lt"/>
                        <a:ea typeface="+mn-ea"/>
                        <a:cs typeface="+mn-cs"/>
                      </a:endParaRPr>
                    </a:p>
                    <a:p>
                      <a:pPr marL="266700" marR="0" indent="-266700" algn="l" defTabSz="914400" rtl="0" eaLnBrk="1" fontAlgn="auto" latinLnBrk="0" hangingPunct="1">
                        <a:lnSpc>
                          <a:spcPct val="100000"/>
                        </a:lnSpc>
                        <a:spcBef>
                          <a:spcPts val="0"/>
                        </a:spcBef>
                        <a:spcAft>
                          <a:spcPts val="0"/>
                        </a:spcAft>
                        <a:buClrTx/>
                        <a:buSzTx/>
                        <a:buFontTx/>
                        <a:buNone/>
                        <a:tabLst/>
                        <a:defRPr/>
                      </a:pPr>
                      <a:r>
                        <a:rPr lang="en-US" altLang="zh-CN" sz="2000" kern="1200" baseline="0" dirty="0" smtClean="0">
                          <a:solidFill>
                            <a:schemeClr val="dk1"/>
                          </a:solidFill>
                          <a:latin typeface="+mn-lt"/>
                          <a:ea typeface="+mn-ea"/>
                          <a:cs typeface="+mn-cs"/>
                        </a:rPr>
                        <a:t>•  It’s good / important  because …</a:t>
                      </a:r>
                    </a:p>
                    <a:p>
                      <a:pPr marL="266700" marR="0" indent="-266700" algn="l" defTabSz="914400" rtl="0" eaLnBrk="1" fontAlgn="auto" latinLnBrk="0" hangingPunct="1">
                        <a:lnSpc>
                          <a:spcPct val="100000"/>
                        </a:lnSpc>
                        <a:spcBef>
                          <a:spcPts val="0"/>
                        </a:spcBef>
                        <a:spcAft>
                          <a:spcPts val="0"/>
                        </a:spcAft>
                        <a:buClrTx/>
                        <a:buSzTx/>
                        <a:buFontTx/>
                        <a:buNone/>
                        <a:tabLst/>
                        <a:defRPr/>
                      </a:pPr>
                      <a:r>
                        <a:rPr lang="en-US" altLang="zh-CN" sz="2000" kern="1200" baseline="0" dirty="0" smtClean="0">
                          <a:solidFill>
                            <a:schemeClr val="dk1"/>
                          </a:solidFill>
                          <a:latin typeface="+mn-lt"/>
                          <a:ea typeface="+mn-ea"/>
                          <a:cs typeface="+mn-cs"/>
                        </a:rPr>
                        <a:t>•  I take it everywhere</a:t>
                      </a:r>
                    </a:p>
                    <a:p>
                      <a:pPr marL="266700" marR="0" indent="-266700" algn="l" defTabSz="914400" rtl="0" eaLnBrk="1" fontAlgn="auto" latinLnBrk="0" hangingPunct="1">
                        <a:lnSpc>
                          <a:spcPct val="100000"/>
                        </a:lnSpc>
                        <a:spcBef>
                          <a:spcPts val="0"/>
                        </a:spcBef>
                        <a:spcAft>
                          <a:spcPts val="0"/>
                        </a:spcAft>
                        <a:buClrTx/>
                        <a:buSzTx/>
                        <a:buFontTx/>
                        <a:buNone/>
                        <a:tabLst/>
                        <a:defRPr/>
                      </a:pPr>
                      <a:r>
                        <a:rPr lang="en-US" altLang="zh-CN" sz="2000" kern="1200" baseline="0" dirty="0" smtClean="0">
                          <a:solidFill>
                            <a:schemeClr val="dk1"/>
                          </a:solidFill>
                          <a:latin typeface="+mn-lt"/>
                          <a:ea typeface="+mn-ea"/>
                          <a:cs typeface="+mn-cs"/>
                        </a:rPr>
                        <a:t>•  I need it in case …</a:t>
                      </a:r>
                    </a:p>
                    <a:p>
                      <a:pPr marL="266700" marR="0" indent="-266700" algn="l" defTabSz="914400" rtl="0" eaLnBrk="1" fontAlgn="auto" latinLnBrk="0" hangingPunct="1">
                        <a:lnSpc>
                          <a:spcPct val="100000"/>
                        </a:lnSpc>
                        <a:spcBef>
                          <a:spcPts val="0"/>
                        </a:spcBef>
                        <a:spcAft>
                          <a:spcPts val="0"/>
                        </a:spcAft>
                        <a:buClrTx/>
                        <a:buSzTx/>
                        <a:buFontTx/>
                        <a:buNone/>
                        <a:tabLst/>
                        <a:defRPr/>
                      </a:pPr>
                      <a:r>
                        <a:rPr lang="en-US" altLang="zh-CN" sz="2000" kern="1200" baseline="0" dirty="0" smtClean="0">
                          <a:solidFill>
                            <a:schemeClr val="dk1"/>
                          </a:solidFill>
                          <a:latin typeface="+mn-lt"/>
                          <a:ea typeface="+mn-ea"/>
                          <a:cs typeface="+mn-cs"/>
                        </a:rPr>
                        <a:t>•  It’s very useful.</a:t>
                      </a:r>
                      <a:endParaRPr lang="zh-CN" altLang="en-US" sz="2000" kern="1200" baseline="0" dirty="0" smtClean="0">
                        <a:solidFill>
                          <a:schemeClr val="dk1"/>
                        </a:solidFill>
                        <a:latin typeface="+mn-lt"/>
                        <a:ea typeface="+mn-ea"/>
                        <a:cs typeface="+mn-cs"/>
                      </a:endParaRPr>
                    </a:p>
                  </a:txBody>
                  <a:tcPr/>
                </a:tc>
                <a:tc>
                  <a:txBody>
                    <a:bodyPr/>
                    <a:lstStyle/>
                    <a:p>
                      <a:r>
                        <a:rPr lang="en-US" altLang="zh-CN" sz="2000" kern="1200" baseline="0" dirty="0" smtClean="0">
                          <a:solidFill>
                            <a:schemeClr val="dk1"/>
                          </a:solidFill>
                          <a:latin typeface="+mn-lt"/>
                          <a:ea typeface="+mn-ea"/>
                          <a:cs typeface="+mn-cs"/>
                        </a:rPr>
                        <a:t>•  I can go without …</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2000" kern="1200" baseline="0" dirty="0" smtClean="0">
                          <a:solidFill>
                            <a:schemeClr val="dk1"/>
                          </a:solidFill>
                          <a:latin typeface="+mn-lt"/>
                          <a:ea typeface="+mn-ea"/>
                          <a:cs typeface="+mn-cs"/>
                        </a:rPr>
                        <a:t>•  I can do without …</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2000" kern="1200" baseline="0" dirty="0" smtClean="0">
                          <a:solidFill>
                            <a:schemeClr val="dk1"/>
                          </a:solidFill>
                          <a:latin typeface="+mn-lt"/>
                          <a:ea typeface="+mn-ea"/>
                          <a:cs typeface="+mn-cs"/>
                        </a:rPr>
                        <a:t>•  I suppose it’s not essential …</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2000" kern="1200" baseline="0" dirty="0" smtClean="0">
                        <a:solidFill>
                          <a:schemeClr val="dk1"/>
                        </a:solidFill>
                        <a:latin typeface="+mn-lt"/>
                        <a:ea typeface="+mn-ea"/>
                        <a:cs typeface="+mn-cs"/>
                      </a:endParaRPr>
                    </a:p>
                    <a:p>
                      <a:endParaRPr lang="en-US" altLang="zh-CN" sz="2000" kern="1200" baseline="0" dirty="0" smtClean="0">
                        <a:solidFill>
                          <a:schemeClr val="dk1"/>
                        </a:solidFill>
                        <a:latin typeface="+mn-lt"/>
                        <a:ea typeface="+mn-ea"/>
                        <a:cs typeface="+mn-cs"/>
                      </a:endParaRPr>
                    </a:p>
                  </a:txBody>
                  <a:tcPr/>
                </a:tc>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
            <a:ext cx="9144000" cy="1142984"/>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361950"/>
            <a:r>
              <a:rPr lang="en-US" altLang="zh-CN" sz="4800" b="1" dirty="0" smtClean="0">
                <a:solidFill>
                  <a:schemeClr val="tx1"/>
                </a:solidFill>
                <a:latin typeface="+mj-lt"/>
                <a:ea typeface="微软雅黑" panose="020B0503020204020204" pitchFamily="34" charset="-122"/>
              </a:rPr>
              <a:t>Speaking for communication</a:t>
            </a:r>
            <a:endParaRPr lang="zh-CN" altLang="en-US" sz="4800" b="1" dirty="0">
              <a:solidFill>
                <a:schemeClr val="tx1"/>
              </a:solidFill>
              <a:latin typeface="+mj-lt"/>
              <a:ea typeface="微软雅黑" panose="020B0503020204020204" pitchFamily="34" charset="-122"/>
            </a:endParaRPr>
          </a:p>
        </p:txBody>
      </p:sp>
      <p:sp>
        <p:nvSpPr>
          <p:cNvPr id="5" name="TextBox 4"/>
          <p:cNvSpPr txBox="1"/>
          <p:nvPr/>
        </p:nvSpPr>
        <p:spPr>
          <a:xfrm>
            <a:off x="714348" y="1214422"/>
            <a:ext cx="1971565" cy="646331"/>
          </a:xfrm>
          <a:prstGeom prst="rect">
            <a:avLst/>
          </a:prstGeom>
          <a:noFill/>
        </p:spPr>
        <p:txBody>
          <a:bodyPr wrap="none" rtlCol="0">
            <a:spAutoFit/>
          </a:bodyPr>
          <a:lstStyle/>
          <a:p>
            <a:r>
              <a:rPr lang="en-US" altLang="zh-CN" sz="3600" b="1" u="sng" dirty="0" smtClean="0">
                <a:ln>
                  <a:solidFill>
                    <a:schemeClr val="accent5"/>
                  </a:solidFill>
                </a:ln>
                <a:solidFill>
                  <a:schemeClr val="accent5">
                    <a:lumMod val="75000"/>
                  </a:schemeClr>
                </a:solidFill>
              </a:rPr>
              <a:t>Role-play</a:t>
            </a:r>
            <a:endParaRPr lang="zh-CN" altLang="en-US" sz="3200" b="1" u="sng" dirty="0">
              <a:ln>
                <a:solidFill>
                  <a:schemeClr val="accent5"/>
                </a:solidFill>
              </a:ln>
              <a:solidFill>
                <a:schemeClr val="accent5">
                  <a:lumMod val="75000"/>
                </a:schemeClr>
              </a:solidFill>
            </a:endParaRPr>
          </a:p>
        </p:txBody>
      </p:sp>
      <p:sp>
        <p:nvSpPr>
          <p:cNvPr id="10" name="TextBox 9"/>
          <p:cNvSpPr txBox="1"/>
          <p:nvPr/>
        </p:nvSpPr>
        <p:spPr>
          <a:xfrm>
            <a:off x="1270885" y="2357430"/>
            <a:ext cx="6587263" cy="984885"/>
          </a:xfrm>
          <a:prstGeom prst="rect">
            <a:avLst/>
          </a:prstGeom>
          <a:noFill/>
        </p:spPr>
        <p:txBody>
          <a:bodyPr wrap="square" rtlCol="0">
            <a:spAutoFit/>
          </a:bodyPr>
          <a:lstStyle/>
          <a:p>
            <a:r>
              <a:rPr lang="en-US" altLang="zh-CN" sz="2400" b="1" dirty="0" smtClean="0"/>
              <a:t>Situation 1</a:t>
            </a:r>
          </a:p>
          <a:p>
            <a:endParaRPr lang="en-US" altLang="zh-CN" sz="1600" dirty="0" smtClean="0"/>
          </a:p>
          <a:p>
            <a:endParaRPr lang="zh-CN" altLang="en-US" dirty="0"/>
          </a:p>
        </p:txBody>
      </p:sp>
      <p:pic>
        <p:nvPicPr>
          <p:cNvPr id="9" name="图片 8" descr="87699.gif">
            <a:hlinkClick r:id="rId2" action="ppaction://hlinksldjump"/>
          </p:cNvPr>
          <p:cNvPicPr>
            <a:picLocks noChangeAspect="1"/>
          </p:cNvPicPr>
          <p:nvPr/>
        </p:nvPicPr>
        <p:blipFill>
          <a:blip r:embed="rId3"/>
          <a:stretch>
            <a:fillRect/>
          </a:stretch>
        </p:blipFill>
        <p:spPr>
          <a:xfrm>
            <a:off x="8429652" y="6215082"/>
            <a:ext cx="466724" cy="466724"/>
          </a:xfrm>
          <a:prstGeom prst="rect">
            <a:avLst/>
          </a:prstGeom>
        </p:spPr>
      </p:pic>
      <p:graphicFrame>
        <p:nvGraphicFramePr>
          <p:cNvPr id="12" name="表格 11"/>
          <p:cNvGraphicFramePr>
            <a:graphicFrameLocks noGrp="1"/>
          </p:cNvGraphicFramePr>
          <p:nvPr/>
        </p:nvGraphicFramePr>
        <p:xfrm>
          <a:off x="1285852" y="2752720"/>
          <a:ext cx="7072362" cy="3858034"/>
        </p:xfrm>
        <a:graphic>
          <a:graphicData uri="http://schemas.openxmlformats.org/drawingml/2006/table">
            <a:tbl>
              <a:tblPr firstRow="1" bandRow="1">
                <a:tableStyleId>{F5AB1C69-6EDB-4FF4-983F-18BD219EF322}</a:tableStyleId>
              </a:tblPr>
              <a:tblGrid>
                <a:gridCol w="7072362"/>
              </a:tblGrid>
              <a:tr h="46196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400" b="1" dirty="0" smtClean="0">
                          <a:solidFill>
                            <a:schemeClr val="bg1"/>
                          </a:solidFill>
                        </a:rPr>
                        <a:t>What electronic gadgets should we buy?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396068">
                <a:tc>
                  <a:txBody>
                    <a:bodyPr/>
                    <a:lstStyle/>
                    <a:p>
                      <a:pPr marL="355600" indent="-355600">
                        <a:lnSpc>
                          <a:spcPct val="80000"/>
                        </a:lnSpc>
                      </a:pPr>
                      <a:r>
                        <a:rPr lang="en-US" altLang="zh-CN" sz="2400" b="1" kern="1200" baseline="0" dirty="0" smtClean="0">
                          <a:solidFill>
                            <a:schemeClr val="dk1"/>
                          </a:solidFill>
                          <a:latin typeface="+mn-lt"/>
                          <a:ea typeface="+mn-ea"/>
                          <a:cs typeface="+mn-cs"/>
                        </a:rPr>
                        <a:t>A:</a:t>
                      </a:r>
                      <a:r>
                        <a:rPr lang="en-US" altLang="zh-CN" sz="2400" b="0" kern="1200" baseline="0" dirty="0" smtClean="0">
                          <a:solidFill>
                            <a:schemeClr val="dk1"/>
                          </a:solidFill>
                          <a:latin typeface="+mn-lt"/>
                          <a:ea typeface="+mn-ea"/>
                          <a:cs typeface="+mn-cs"/>
                        </a:rPr>
                        <a:t> The mobile phone is essential to me. I can’t live     without it. I need it in case there’s an emergency and I have to call someone. </a:t>
                      </a:r>
                    </a:p>
                    <a:p>
                      <a:pPr>
                        <a:lnSpc>
                          <a:spcPct val="80000"/>
                        </a:lnSpc>
                      </a:pPr>
                      <a:endParaRPr lang="en-US" altLang="zh-CN" sz="2400" b="0" kern="1200" baseline="0" dirty="0" smtClean="0">
                        <a:solidFill>
                          <a:schemeClr val="dk1"/>
                        </a:solidFill>
                        <a:latin typeface="+mn-lt"/>
                        <a:ea typeface="+mn-ea"/>
                        <a:cs typeface="+mn-cs"/>
                      </a:endParaRPr>
                    </a:p>
                    <a:p>
                      <a:pPr marL="330200" indent="-330200">
                        <a:lnSpc>
                          <a:spcPct val="80000"/>
                        </a:lnSpc>
                      </a:pPr>
                      <a:r>
                        <a:rPr lang="en-US" altLang="zh-CN" sz="2400" b="1" kern="1200" baseline="0" dirty="0" smtClean="0">
                          <a:solidFill>
                            <a:srgbClr val="0070C0"/>
                          </a:solidFill>
                          <a:latin typeface="+mn-lt"/>
                          <a:ea typeface="+mn-ea"/>
                          <a:cs typeface="+mn-cs"/>
                        </a:rPr>
                        <a:t>B:</a:t>
                      </a:r>
                      <a:r>
                        <a:rPr lang="en-US" altLang="zh-CN" sz="2400" b="0" kern="1200" baseline="0" dirty="0" smtClean="0">
                          <a:solidFill>
                            <a:srgbClr val="0070C0"/>
                          </a:solidFill>
                          <a:latin typeface="+mn-lt"/>
                          <a:ea typeface="+mn-ea"/>
                          <a:cs typeface="+mn-cs"/>
                        </a:rPr>
                        <a:t> I can’t live without the mobile phone, either. I’m a secretary, and I need it just in case my boss calls me. So we’ll buy two mobile phones. How about the laptop? </a:t>
                      </a:r>
                    </a:p>
                    <a:p>
                      <a:pPr>
                        <a:lnSpc>
                          <a:spcPct val="80000"/>
                        </a:lnSpc>
                      </a:pPr>
                      <a:endParaRPr lang="en-US" altLang="zh-CN" sz="2400" b="0" kern="1200" baseline="0" dirty="0" smtClean="0">
                        <a:solidFill>
                          <a:srgbClr val="0070C0"/>
                        </a:solidFill>
                        <a:latin typeface="+mn-lt"/>
                        <a:ea typeface="+mn-ea"/>
                        <a:cs typeface="+mn-cs"/>
                      </a:endParaRPr>
                    </a:p>
                    <a:p>
                      <a:pPr marL="317500" indent="-317500">
                        <a:lnSpc>
                          <a:spcPct val="80000"/>
                        </a:lnSpc>
                      </a:pPr>
                      <a:r>
                        <a:rPr lang="en-US" altLang="zh-CN" sz="2400" b="1" kern="1200" baseline="0" dirty="0" smtClean="0">
                          <a:solidFill>
                            <a:schemeClr val="dk1"/>
                          </a:solidFill>
                          <a:latin typeface="+mn-lt"/>
                          <a:ea typeface="+mn-ea"/>
                          <a:cs typeface="+mn-cs"/>
                        </a:rPr>
                        <a:t>A:</a:t>
                      </a:r>
                      <a:r>
                        <a:rPr lang="en-US" altLang="zh-CN" sz="2400" b="0" kern="1200" baseline="0" dirty="0" smtClean="0">
                          <a:solidFill>
                            <a:schemeClr val="dk1"/>
                          </a:solidFill>
                          <a:latin typeface="+mn-lt"/>
                          <a:ea typeface="+mn-ea"/>
                          <a:cs typeface="+mn-cs"/>
                        </a:rPr>
                        <a:t> I’m a designer. The laptop is very important for my  job. Without it, my career would be ruined.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bl>
          </a:graphicData>
        </a:graphic>
      </p:graphicFrame>
      <p:grpSp>
        <p:nvGrpSpPr>
          <p:cNvPr id="13" name="组合 26"/>
          <p:cNvGrpSpPr/>
          <p:nvPr/>
        </p:nvGrpSpPr>
        <p:grpSpPr>
          <a:xfrm>
            <a:off x="785786" y="1951956"/>
            <a:ext cx="7072362" cy="476912"/>
            <a:chOff x="857224" y="1500174"/>
            <a:chExt cx="7072362" cy="476912"/>
          </a:xfrm>
        </p:grpSpPr>
        <p:sp>
          <p:nvSpPr>
            <p:cNvPr id="14" name="矩形 13"/>
            <p:cNvSpPr/>
            <p:nvPr/>
          </p:nvSpPr>
          <p:spPr>
            <a:xfrm>
              <a:off x="857224" y="1500174"/>
              <a:ext cx="357174" cy="461665"/>
            </a:xfrm>
            <a:prstGeom prst="rect">
              <a:avLst/>
            </a:prstGeom>
            <a:solidFill>
              <a:schemeClr val="accent5">
                <a:lumMod val="75000"/>
              </a:schemeClr>
            </a:solidFill>
          </p:spPr>
          <p:txBody>
            <a:bodyPr wrap="square">
              <a:spAutoFit/>
            </a:bodyPr>
            <a:lstStyle/>
            <a:p>
              <a:r>
                <a:rPr lang="en-US" altLang="zh-CN" sz="2400" b="1" dirty="0" smtClean="0">
                  <a:solidFill>
                    <a:schemeClr val="bg1"/>
                  </a:solidFill>
                </a:rPr>
                <a:t>3</a:t>
              </a:r>
              <a:endParaRPr lang="en-US" altLang="zh-CN" sz="2400" dirty="0" smtClean="0">
                <a:solidFill>
                  <a:schemeClr val="bg1"/>
                </a:solidFill>
              </a:endParaRPr>
            </a:p>
          </p:txBody>
        </p:sp>
        <p:sp>
          <p:nvSpPr>
            <p:cNvPr id="15" name="TextBox 14"/>
            <p:cNvSpPr txBox="1"/>
            <p:nvPr/>
          </p:nvSpPr>
          <p:spPr>
            <a:xfrm>
              <a:off x="1214414" y="1515421"/>
              <a:ext cx="6715172" cy="461665"/>
            </a:xfrm>
            <a:prstGeom prst="rect">
              <a:avLst/>
            </a:prstGeom>
            <a:noFill/>
          </p:spPr>
          <p:txBody>
            <a:bodyPr wrap="square" rtlCol="0">
              <a:spAutoFit/>
            </a:bodyPr>
            <a:lstStyle/>
            <a:p>
              <a:r>
                <a:rPr lang="en-US" altLang="zh-CN" sz="2400" dirty="0" smtClean="0">
                  <a:latin typeface="Arial" pitchFamily="34" charset="0"/>
                  <a:cs typeface="Arial" pitchFamily="34" charset="0"/>
                </a:rPr>
                <a:t>Work in pairs and role-play the situations.</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dissolve">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uiExpand="1" build="p"/>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
            <a:ext cx="9144000" cy="1142984"/>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361950"/>
            <a:r>
              <a:rPr lang="en-US" altLang="zh-CN" sz="4800" b="1" dirty="0" smtClean="0">
                <a:solidFill>
                  <a:schemeClr val="tx1"/>
                </a:solidFill>
                <a:latin typeface="+mj-lt"/>
                <a:ea typeface="微软雅黑" panose="020B0503020204020204" pitchFamily="34" charset="-122"/>
              </a:rPr>
              <a:t>Speaking for communication</a:t>
            </a:r>
            <a:endParaRPr lang="zh-CN" altLang="en-US" sz="4800" b="1" dirty="0">
              <a:solidFill>
                <a:schemeClr val="tx1"/>
              </a:solidFill>
              <a:latin typeface="+mj-lt"/>
              <a:ea typeface="微软雅黑" panose="020B0503020204020204" pitchFamily="34" charset="-122"/>
            </a:endParaRPr>
          </a:p>
        </p:txBody>
      </p:sp>
      <p:sp>
        <p:nvSpPr>
          <p:cNvPr id="5" name="TextBox 4"/>
          <p:cNvSpPr txBox="1"/>
          <p:nvPr/>
        </p:nvSpPr>
        <p:spPr>
          <a:xfrm>
            <a:off x="714348" y="1214422"/>
            <a:ext cx="1971565" cy="646331"/>
          </a:xfrm>
          <a:prstGeom prst="rect">
            <a:avLst/>
          </a:prstGeom>
          <a:noFill/>
        </p:spPr>
        <p:txBody>
          <a:bodyPr wrap="none" rtlCol="0">
            <a:spAutoFit/>
          </a:bodyPr>
          <a:lstStyle/>
          <a:p>
            <a:r>
              <a:rPr lang="en-US" altLang="zh-CN" sz="3600" b="1" u="sng" dirty="0" smtClean="0">
                <a:ln>
                  <a:solidFill>
                    <a:schemeClr val="accent5"/>
                  </a:solidFill>
                </a:ln>
                <a:solidFill>
                  <a:schemeClr val="accent5">
                    <a:lumMod val="75000"/>
                  </a:schemeClr>
                </a:solidFill>
              </a:rPr>
              <a:t>Role-play</a:t>
            </a:r>
            <a:endParaRPr lang="zh-CN" altLang="en-US" sz="3200" b="1" u="sng" dirty="0">
              <a:ln>
                <a:solidFill>
                  <a:schemeClr val="accent5"/>
                </a:solidFill>
              </a:ln>
              <a:solidFill>
                <a:schemeClr val="accent5">
                  <a:lumMod val="75000"/>
                </a:schemeClr>
              </a:solidFill>
            </a:endParaRPr>
          </a:p>
        </p:txBody>
      </p:sp>
      <p:sp>
        <p:nvSpPr>
          <p:cNvPr id="10" name="TextBox 9"/>
          <p:cNvSpPr txBox="1"/>
          <p:nvPr/>
        </p:nvSpPr>
        <p:spPr>
          <a:xfrm>
            <a:off x="1270885" y="2357430"/>
            <a:ext cx="6587263" cy="984885"/>
          </a:xfrm>
          <a:prstGeom prst="rect">
            <a:avLst/>
          </a:prstGeom>
          <a:noFill/>
        </p:spPr>
        <p:txBody>
          <a:bodyPr wrap="square" rtlCol="0">
            <a:spAutoFit/>
          </a:bodyPr>
          <a:lstStyle/>
          <a:p>
            <a:r>
              <a:rPr lang="en-US" altLang="zh-CN" sz="2400" b="1" dirty="0" smtClean="0"/>
              <a:t>Situation 1</a:t>
            </a:r>
          </a:p>
          <a:p>
            <a:endParaRPr lang="en-US" altLang="zh-CN" sz="1600" dirty="0" smtClean="0"/>
          </a:p>
          <a:p>
            <a:endParaRPr lang="zh-CN" altLang="en-US" dirty="0"/>
          </a:p>
        </p:txBody>
      </p:sp>
      <p:pic>
        <p:nvPicPr>
          <p:cNvPr id="9" name="图片 8" descr="87699.gif">
            <a:hlinkClick r:id="rId2" action="ppaction://hlinksldjump"/>
          </p:cNvPr>
          <p:cNvPicPr>
            <a:picLocks noChangeAspect="1"/>
          </p:cNvPicPr>
          <p:nvPr/>
        </p:nvPicPr>
        <p:blipFill>
          <a:blip r:embed="rId3"/>
          <a:stretch>
            <a:fillRect/>
          </a:stretch>
        </p:blipFill>
        <p:spPr>
          <a:xfrm>
            <a:off x="8429652" y="6215082"/>
            <a:ext cx="466724" cy="466724"/>
          </a:xfrm>
          <a:prstGeom prst="rect">
            <a:avLst/>
          </a:prstGeom>
        </p:spPr>
      </p:pic>
      <p:graphicFrame>
        <p:nvGraphicFramePr>
          <p:cNvPr id="12" name="表格 11"/>
          <p:cNvGraphicFramePr>
            <a:graphicFrameLocks noGrp="1"/>
          </p:cNvGraphicFramePr>
          <p:nvPr/>
        </p:nvGraphicFramePr>
        <p:xfrm>
          <a:off x="1285852" y="2738144"/>
          <a:ext cx="7072362" cy="3850970"/>
        </p:xfrm>
        <a:graphic>
          <a:graphicData uri="http://schemas.openxmlformats.org/drawingml/2006/table">
            <a:tbl>
              <a:tblPr firstRow="1" bandRow="1">
                <a:tableStyleId>{F5AB1C69-6EDB-4FF4-983F-18BD219EF322}</a:tableStyleId>
              </a:tblPr>
              <a:tblGrid>
                <a:gridCol w="7072362"/>
              </a:tblGrid>
              <a:tr h="476542">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400" b="1" dirty="0" smtClean="0">
                          <a:solidFill>
                            <a:schemeClr val="bg1"/>
                          </a:solidFill>
                        </a:rPr>
                        <a:t>What electronic gadgets should we buy?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374428">
                <a:tc>
                  <a:txBody>
                    <a:bodyPr/>
                    <a:lstStyle/>
                    <a:p>
                      <a:pPr marL="355600" marR="0" lvl="0" indent="-355600" algn="l" defTabSz="914400" rtl="0" eaLnBrk="1" fontAlgn="auto" latinLnBrk="0" hangingPunct="1">
                        <a:lnSpc>
                          <a:spcPct val="80000"/>
                        </a:lnSpc>
                        <a:spcBef>
                          <a:spcPts val="0"/>
                        </a:spcBef>
                        <a:spcAft>
                          <a:spcPts val="0"/>
                        </a:spcAft>
                        <a:buClrTx/>
                        <a:buSzTx/>
                        <a:buFontTx/>
                        <a:buNone/>
                        <a:tabLst/>
                        <a:defRPr/>
                      </a:pPr>
                      <a:r>
                        <a:rPr lang="en-US" altLang="zh-CN" sz="2400" b="1" kern="1200" baseline="0" dirty="0" smtClean="0">
                          <a:solidFill>
                            <a:srgbClr val="0070C0"/>
                          </a:solidFill>
                          <a:latin typeface="+mn-lt"/>
                          <a:ea typeface="+mn-ea"/>
                          <a:cs typeface="+mn-cs"/>
                        </a:rPr>
                        <a:t>B:  </a:t>
                      </a:r>
                      <a:r>
                        <a:rPr lang="en-US" altLang="zh-CN" sz="2400" b="0" kern="1200" baseline="0" dirty="0" smtClean="0">
                          <a:solidFill>
                            <a:srgbClr val="0070C0"/>
                          </a:solidFill>
                          <a:latin typeface="+mn-lt"/>
                          <a:ea typeface="+mn-ea"/>
                          <a:cs typeface="+mn-cs"/>
                        </a:rPr>
                        <a:t>So a laptop is essential. MP3 player? I love music. I  can’t bear the thought of life without it. So an MP3 player is the gadget I must have. </a:t>
                      </a:r>
                    </a:p>
                    <a:p>
                      <a:pPr marL="0" marR="0" lvl="0" indent="0" algn="l" defTabSz="914400" rtl="0" eaLnBrk="1" fontAlgn="auto" latinLnBrk="0" hangingPunct="1">
                        <a:lnSpc>
                          <a:spcPct val="80000"/>
                        </a:lnSpc>
                        <a:spcBef>
                          <a:spcPts val="0"/>
                        </a:spcBef>
                        <a:spcAft>
                          <a:spcPts val="0"/>
                        </a:spcAft>
                        <a:buClrTx/>
                        <a:buSzTx/>
                        <a:buFontTx/>
                        <a:buNone/>
                        <a:tabLst/>
                        <a:defRPr/>
                      </a:pPr>
                      <a:endParaRPr lang="en-US" altLang="zh-CN" sz="2400" b="0" kern="1200" baseline="0" noProof="0" dirty="0" smtClean="0">
                        <a:solidFill>
                          <a:srgbClr val="0070C0"/>
                        </a:solidFill>
                        <a:latin typeface="+mn-lt"/>
                        <a:ea typeface="+mn-ea"/>
                        <a:cs typeface="+mn-cs"/>
                      </a:endParaRPr>
                    </a:p>
                    <a:p>
                      <a:pPr marL="342900" marR="0" lvl="0" indent="-342900" algn="l" defTabSz="914400" rtl="0" eaLnBrk="1" fontAlgn="auto" latinLnBrk="0" hangingPunct="1">
                        <a:lnSpc>
                          <a:spcPct val="80000"/>
                        </a:lnSpc>
                        <a:spcBef>
                          <a:spcPts val="0"/>
                        </a:spcBef>
                        <a:spcAft>
                          <a:spcPts val="0"/>
                        </a:spcAft>
                        <a:buClrTx/>
                        <a:buSzTx/>
                        <a:buFontTx/>
                        <a:buNone/>
                        <a:tabLst/>
                        <a:defRPr/>
                      </a:pPr>
                      <a:r>
                        <a:rPr kumimoji="0" lang="en-US" altLang="zh-CN" sz="2400" b="1" i="0" u="none" strike="noStrike" kern="1200" cap="none" spc="0" normalizeH="0" baseline="0" noProof="0" dirty="0" smtClean="0">
                          <a:ln>
                            <a:noFill/>
                          </a:ln>
                          <a:solidFill>
                            <a:prstClr val="black"/>
                          </a:solidFill>
                          <a:effectLst/>
                          <a:uLnTx/>
                          <a:uFillTx/>
                          <a:latin typeface="+mn-lt"/>
                          <a:ea typeface="+mn-ea"/>
                          <a:cs typeface="+mn-cs"/>
                        </a:rPr>
                        <a:t>A: </a:t>
                      </a:r>
                      <a:r>
                        <a:rPr kumimoji="0" lang="en-US" altLang="zh-CN" sz="2400" b="0" i="0" u="none" strike="noStrike" kern="1200" cap="none" spc="0" normalizeH="0" baseline="0" noProof="0" dirty="0" smtClean="0">
                          <a:ln>
                            <a:noFill/>
                          </a:ln>
                          <a:solidFill>
                            <a:prstClr val="black"/>
                          </a:solidFill>
                          <a:effectLst/>
                          <a:uLnTx/>
                          <a:uFillTx/>
                          <a:latin typeface="+mn-lt"/>
                          <a:ea typeface="+mn-ea"/>
                          <a:cs typeface="+mn-cs"/>
                        </a:rPr>
                        <a:t>The DVD player is out-of-date. I usually watch  movies on the Internet. It’s much more convenient. Besides if I want to do some editing, most DVD players can’t help now. I must turn to some popular computer programs on the Internet. So I think we don’t need one.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bl>
          </a:graphicData>
        </a:graphic>
      </p:graphicFrame>
      <p:grpSp>
        <p:nvGrpSpPr>
          <p:cNvPr id="2" name="组合 26"/>
          <p:cNvGrpSpPr/>
          <p:nvPr/>
        </p:nvGrpSpPr>
        <p:grpSpPr>
          <a:xfrm>
            <a:off x="785786" y="1951956"/>
            <a:ext cx="7072362" cy="476912"/>
            <a:chOff x="857224" y="1500174"/>
            <a:chExt cx="7072362" cy="476912"/>
          </a:xfrm>
        </p:grpSpPr>
        <p:sp>
          <p:nvSpPr>
            <p:cNvPr id="14" name="矩形 13"/>
            <p:cNvSpPr/>
            <p:nvPr/>
          </p:nvSpPr>
          <p:spPr>
            <a:xfrm>
              <a:off x="857224" y="1500174"/>
              <a:ext cx="357174" cy="461665"/>
            </a:xfrm>
            <a:prstGeom prst="rect">
              <a:avLst/>
            </a:prstGeom>
            <a:solidFill>
              <a:schemeClr val="accent5">
                <a:lumMod val="75000"/>
              </a:schemeClr>
            </a:solidFill>
          </p:spPr>
          <p:txBody>
            <a:bodyPr wrap="square">
              <a:spAutoFit/>
            </a:bodyPr>
            <a:lstStyle/>
            <a:p>
              <a:r>
                <a:rPr lang="en-US" altLang="zh-CN" sz="2400" b="1" dirty="0" smtClean="0">
                  <a:solidFill>
                    <a:schemeClr val="bg1"/>
                  </a:solidFill>
                </a:rPr>
                <a:t>3</a:t>
              </a:r>
              <a:endParaRPr lang="en-US" altLang="zh-CN" sz="2400" dirty="0" smtClean="0">
                <a:solidFill>
                  <a:schemeClr val="bg1"/>
                </a:solidFill>
              </a:endParaRPr>
            </a:p>
          </p:txBody>
        </p:sp>
        <p:sp>
          <p:nvSpPr>
            <p:cNvPr id="15" name="TextBox 14"/>
            <p:cNvSpPr txBox="1"/>
            <p:nvPr/>
          </p:nvSpPr>
          <p:spPr>
            <a:xfrm>
              <a:off x="1214414" y="1515421"/>
              <a:ext cx="6715172" cy="461665"/>
            </a:xfrm>
            <a:prstGeom prst="rect">
              <a:avLst/>
            </a:prstGeom>
            <a:noFill/>
          </p:spPr>
          <p:txBody>
            <a:bodyPr wrap="square" rtlCol="0">
              <a:spAutoFit/>
            </a:bodyPr>
            <a:lstStyle/>
            <a:p>
              <a:r>
                <a:rPr lang="en-US" altLang="zh-CN" sz="2400" dirty="0" smtClean="0">
                  <a:latin typeface="Arial" pitchFamily="34" charset="0"/>
                  <a:cs typeface="Arial" pitchFamily="34" charset="0"/>
                </a:rPr>
                <a:t>Work in pairs and role-play the situations.</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dissolve">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
            <a:ext cx="9144000" cy="1142984"/>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361950"/>
            <a:r>
              <a:rPr lang="en-US" altLang="zh-CN" sz="4800" b="1" dirty="0" smtClean="0">
                <a:solidFill>
                  <a:schemeClr val="tx1"/>
                </a:solidFill>
                <a:latin typeface="+mj-lt"/>
                <a:ea typeface="微软雅黑" panose="020B0503020204020204" pitchFamily="34" charset="-122"/>
              </a:rPr>
              <a:t>Speaking for communication</a:t>
            </a:r>
            <a:endParaRPr lang="zh-CN" altLang="en-US" sz="4800" b="1" dirty="0">
              <a:solidFill>
                <a:schemeClr val="tx1"/>
              </a:solidFill>
              <a:latin typeface="+mj-lt"/>
              <a:ea typeface="微软雅黑" panose="020B0503020204020204" pitchFamily="34" charset="-122"/>
            </a:endParaRPr>
          </a:p>
        </p:txBody>
      </p:sp>
      <p:sp>
        <p:nvSpPr>
          <p:cNvPr id="5" name="TextBox 4"/>
          <p:cNvSpPr txBox="1"/>
          <p:nvPr/>
        </p:nvSpPr>
        <p:spPr>
          <a:xfrm>
            <a:off x="714348" y="1214422"/>
            <a:ext cx="1971565" cy="646331"/>
          </a:xfrm>
          <a:prstGeom prst="rect">
            <a:avLst/>
          </a:prstGeom>
          <a:noFill/>
        </p:spPr>
        <p:txBody>
          <a:bodyPr wrap="none" rtlCol="0">
            <a:spAutoFit/>
          </a:bodyPr>
          <a:lstStyle/>
          <a:p>
            <a:r>
              <a:rPr lang="en-US" altLang="zh-CN" sz="3600" b="1" u="sng" dirty="0" smtClean="0">
                <a:ln>
                  <a:solidFill>
                    <a:schemeClr val="accent5"/>
                  </a:solidFill>
                </a:ln>
                <a:solidFill>
                  <a:schemeClr val="accent5">
                    <a:lumMod val="75000"/>
                  </a:schemeClr>
                </a:solidFill>
              </a:rPr>
              <a:t>Role-play</a:t>
            </a:r>
            <a:endParaRPr lang="zh-CN" altLang="en-US" sz="3200" b="1" u="sng" dirty="0">
              <a:ln>
                <a:solidFill>
                  <a:schemeClr val="accent5"/>
                </a:solidFill>
              </a:ln>
              <a:solidFill>
                <a:schemeClr val="accent5">
                  <a:lumMod val="75000"/>
                </a:schemeClr>
              </a:solidFill>
            </a:endParaRPr>
          </a:p>
        </p:txBody>
      </p:sp>
      <p:sp>
        <p:nvSpPr>
          <p:cNvPr id="10" name="TextBox 9"/>
          <p:cNvSpPr txBox="1"/>
          <p:nvPr/>
        </p:nvSpPr>
        <p:spPr>
          <a:xfrm>
            <a:off x="1270885" y="2357430"/>
            <a:ext cx="6587263" cy="984885"/>
          </a:xfrm>
          <a:prstGeom prst="rect">
            <a:avLst/>
          </a:prstGeom>
          <a:noFill/>
        </p:spPr>
        <p:txBody>
          <a:bodyPr wrap="square" rtlCol="0">
            <a:spAutoFit/>
          </a:bodyPr>
          <a:lstStyle/>
          <a:p>
            <a:r>
              <a:rPr lang="en-US" altLang="zh-CN" sz="2400" b="1" dirty="0" smtClean="0"/>
              <a:t>Situation 1</a:t>
            </a:r>
          </a:p>
          <a:p>
            <a:endParaRPr lang="en-US" altLang="zh-CN" sz="1600" dirty="0" smtClean="0"/>
          </a:p>
          <a:p>
            <a:endParaRPr lang="zh-CN" altLang="en-US" dirty="0"/>
          </a:p>
        </p:txBody>
      </p:sp>
      <p:pic>
        <p:nvPicPr>
          <p:cNvPr id="9" name="图片 8" descr="87699.gif">
            <a:hlinkClick r:id="rId2" action="ppaction://hlinksldjump"/>
          </p:cNvPr>
          <p:cNvPicPr>
            <a:picLocks noChangeAspect="1"/>
          </p:cNvPicPr>
          <p:nvPr/>
        </p:nvPicPr>
        <p:blipFill>
          <a:blip r:embed="rId3"/>
          <a:stretch>
            <a:fillRect/>
          </a:stretch>
        </p:blipFill>
        <p:spPr>
          <a:xfrm>
            <a:off x="8429652" y="6215082"/>
            <a:ext cx="466724" cy="466724"/>
          </a:xfrm>
          <a:prstGeom prst="rect">
            <a:avLst/>
          </a:prstGeom>
        </p:spPr>
      </p:pic>
      <p:graphicFrame>
        <p:nvGraphicFramePr>
          <p:cNvPr id="12" name="表格 11"/>
          <p:cNvGraphicFramePr>
            <a:graphicFrameLocks noGrp="1"/>
          </p:cNvGraphicFramePr>
          <p:nvPr/>
        </p:nvGraphicFramePr>
        <p:xfrm>
          <a:off x="1285852" y="2738144"/>
          <a:ext cx="7072362" cy="3850970"/>
        </p:xfrm>
        <a:graphic>
          <a:graphicData uri="http://schemas.openxmlformats.org/drawingml/2006/table">
            <a:tbl>
              <a:tblPr firstRow="1" bandRow="1">
                <a:tableStyleId>{F5AB1C69-6EDB-4FF4-983F-18BD219EF322}</a:tableStyleId>
              </a:tblPr>
              <a:tblGrid>
                <a:gridCol w="7072362"/>
              </a:tblGrid>
              <a:tr h="476542">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400" b="1" dirty="0" smtClean="0">
                          <a:solidFill>
                            <a:schemeClr val="bg1"/>
                          </a:solidFill>
                        </a:rPr>
                        <a:t>What electronic gadgets should we buy?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374428">
                <a:tc>
                  <a:txBody>
                    <a:bodyPr/>
                    <a:lstStyle/>
                    <a:p>
                      <a:pPr marL="330200" marR="0" lvl="0" indent="-330200" algn="l" defTabSz="914400" rtl="0" eaLnBrk="1" fontAlgn="auto" latinLnBrk="0" hangingPunct="1">
                        <a:lnSpc>
                          <a:spcPct val="80000"/>
                        </a:lnSpc>
                        <a:spcBef>
                          <a:spcPts val="0"/>
                        </a:spcBef>
                        <a:spcAft>
                          <a:spcPts val="0"/>
                        </a:spcAft>
                        <a:buClrTx/>
                        <a:buSzTx/>
                        <a:buFontTx/>
                        <a:buNone/>
                        <a:tabLst/>
                        <a:defRPr/>
                      </a:pPr>
                      <a:r>
                        <a:rPr lang="en-US" altLang="zh-CN" sz="2400" b="1" kern="1200" baseline="0" noProof="0" dirty="0" smtClean="0">
                          <a:solidFill>
                            <a:srgbClr val="0070C0"/>
                          </a:solidFill>
                          <a:latin typeface="+mn-lt"/>
                          <a:ea typeface="+mn-ea"/>
                          <a:cs typeface="+mn-cs"/>
                        </a:rPr>
                        <a:t>B: </a:t>
                      </a:r>
                      <a:r>
                        <a:rPr lang="en-US" altLang="zh-CN" sz="2400" b="0" kern="1200" baseline="0" noProof="0" dirty="0" smtClean="0">
                          <a:solidFill>
                            <a:srgbClr val="0070C0"/>
                          </a:solidFill>
                          <a:latin typeface="+mn-lt"/>
                          <a:ea typeface="+mn-ea"/>
                          <a:cs typeface="+mn-cs"/>
                        </a:rPr>
                        <a:t>Digital camera? I want one. I’m not a photographer,  but I love to film every important person and moment in my life. So a digital camera is a good help. I feel proud and happy when I watch those videos I’ve made. </a:t>
                      </a:r>
                    </a:p>
                    <a:p>
                      <a:pPr marL="0" marR="0" lvl="0" indent="0" algn="l" defTabSz="914400" rtl="0" eaLnBrk="1" fontAlgn="auto" latinLnBrk="0" hangingPunct="1">
                        <a:lnSpc>
                          <a:spcPct val="80000"/>
                        </a:lnSpc>
                        <a:spcBef>
                          <a:spcPts val="0"/>
                        </a:spcBef>
                        <a:spcAft>
                          <a:spcPts val="0"/>
                        </a:spcAft>
                        <a:buClrTx/>
                        <a:buSzTx/>
                        <a:buFontTx/>
                        <a:buNone/>
                        <a:tabLst/>
                        <a:defRPr/>
                      </a:pPr>
                      <a:endParaRPr lang="en-US" altLang="zh-CN" sz="2400" b="1" kern="1200" baseline="0" noProof="0" dirty="0" smtClean="0">
                        <a:solidFill>
                          <a:srgbClr val="0070C0"/>
                        </a:solidFill>
                        <a:latin typeface="+mn-lt"/>
                        <a:ea typeface="+mn-ea"/>
                        <a:cs typeface="+mn-cs"/>
                      </a:endParaRPr>
                    </a:p>
                    <a:p>
                      <a:pPr marL="342900" marR="0" lvl="0" indent="-342900" algn="l" defTabSz="914400" rtl="0" eaLnBrk="1" fontAlgn="auto" latinLnBrk="0" hangingPunct="1">
                        <a:lnSpc>
                          <a:spcPct val="80000"/>
                        </a:lnSpc>
                        <a:spcBef>
                          <a:spcPts val="0"/>
                        </a:spcBef>
                        <a:spcAft>
                          <a:spcPts val="0"/>
                        </a:spcAft>
                        <a:buClrTx/>
                        <a:buSzTx/>
                        <a:buFontTx/>
                        <a:buNone/>
                        <a:tabLst/>
                        <a:defRPr/>
                      </a:pPr>
                      <a:r>
                        <a:rPr kumimoji="0" lang="en-US" altLang="zh-CN" sz="2400" b="1" i="0" u="none" strike="noStrike" kern="1200" cap="none" spc="0" normalizeH="0" baseline="0" noProof="0" dirty="0" smtClean="0">
                          <a:ln>
                            <a:noFill/>
                          </a:ln>
                          <a:solidFill>
                            <a:prstClr val="black"/>
                          </a:solidFill>
                          <a:effectLst/>
                          <a:uLnTx/>
                          <a:uFillTx/>
                          <a:latin typeface="+mn-lt"/>
                          <a:ea typeface="+mn-ea"/>
                          <a:cs typeface="+mn-cs"/>
                        </a:rPr>
                        <a:t>A: </a:t>
                      </a:r>
                      <a:r>
                        <a:rPr kumimoji="0" lang="en-US" altLang="zh-CN" sz="2400" b="0" i="0" u="none" strike="noStrike" kern="1200" cap="none" spc="0" normalizeH="0" baseline="0" noProof="0" dirty="0" smtClean="0">
                          <a:ln>
                            <a:noFill/>
                          </a:ln>
                          <a:solidFill>
                            <a:prstClr val="black"/>
                          </a:solidFill>
                          <a:effectLst/>
                          <a:uLnTx/>
                          <a:uFillTx/>
                          <a:latin typeface="+mn-lt"/>
                          <a:ea typeface="+mn-ea"/>
                          <a:cs typeface="+mn-cs"/>
                        </a:rPr>
                        <a:t>Digital TV? I suppose I don’t need a digital TV. Although it can provide much clearer and higher-quality pictures, it has rather limited programs to choose from. I think it will be replaced by the Internet or some other technology in the future.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bl>
          </a:graphicData>
        </a:graphic>
      </p:graphicFrame>
      <p:grpSp>
        <p:nvGrpSpPr>
          <p:cNvPr id="2" name="组合 26"/>
          <p:cNvGrpSpPr/>
          <p:nvPr/>
        </p:nvGrpSpPr>
        <p:grpSpPr>
          <a:xfrm>
            <a:off x="785786" y="1951956"/>
            <a:ext cx="7072362" cy="476912"/>
            <a:chOff x="857224" y="1500174"/>
            <a:chExt cx="7072362" cy="476912"/>
          </a:xfrm>
        </p:grpSpPr>
        <p:sp>
          <p:nvSpPr>
            <p:cNvPr id="14" name="矩形 13"/>
            <p:cNvSpPr/>
            <p:nvPr/>
          </p:nvSpPr>
          <p:spPr>
            <a:xfrm>
              <a:off x="857224" y="1500174"/>
              <a:ext cx="357174" cy="461665"/>
            </a:xfrm>
            <a:prstGeom prst="rect">
              <a:avLst/>
            </a:prstGeom>
            <a:solidFill>
              <a:schemeClr val="accent5">
                <a:lumMod val="75000"/>
              </a:schemeClr>
            </a:solidFill>
          </p:spPr>
          <p:txBody>
            <a:bodyPr wrap="square">
              <a:spAutoFit/>
            </a:bodyPr>
            <a:lstStyle/>
            <a:p>
              <a:r>
                <a:rPr lang="en-US" altLang="zh-CN" sz="2400" b="1" dirty="0" smtClean="0">
                  <a:solidFill>
                    <a:schemeClr val="bg1"/>
                  </a:solidFill>
                </a:rPr>
                <a:t>3</a:t>
              </a:r>
              <a:endParaRPr lang="en-US" altLang="zh-CN" sz="2400" dirty="0" smtClean="0">
                <a:solidFill>
                  <a:schemeClr val="bg1"/>
                </a:solidFill>
              </a:endParaRPr>
            </a:p>
          </p:txBody>
        </p:sp>
        <p:sp>
          <p:nvSpPr>
            <p:cNvPr id="15" name="TextBox 14"/>
            <p:cNvSpPr txBox="1"/>
            <p:nvPr/>
          </p:nvSpPr>
          <p:spPr>
            <a:xfrm>
              <a:off x="1214414" y="1515421"/>
              <a:ext cx="6715172" cy="461665"/>
            </a:xfrm>
            <a:prstGeom prst="rect">
              <a:avLst/>
            </a:prstGeom>
            <a:noFill/>
          </p:spPr>
          <p:txBody>
            <a:bodyPr wrap="square" rtlCol="0">
              <a:spAutoFit/>
            </a:bodyPr>
            <a:lstStyle/>
            <a:p>
              <a:r>
                <a:rPr lang="en-US" altLang="zh-CN" sz="2400" dirty="0" smtClean="0">
                  <a:latin typeface="Arial" pitchFamily="34" charset="0"/>
                  <a:cs typeface="Arial" pitchFamily="34" charset="0"/>
                </a:rPr>
                <a:t>Work in pairs and role-play the situations.</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dissolve">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
            <a:ext cx="9144000" cy="1142984"/>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361950"/>
            <a:r>
              <a:rPr lang="en-US" altLang="zh-CN" sz="4800" b="1" dirty="0" smtClean="0">
                <a:solidFill>
                  <a:schemeClr val="tx1"/>
                </a:solidFill>
                <a:latin typeface="+mj-lt"/>
                <a:ea typeface="微软雅黑" panose="020B0503020204020204" pitchFamily="34" charset="-122"/>
              </a:rPr>
              <a:t>Speaking for communication</a:t>
            </a:r>
            <a:endParaRPr lang="zh-CN" altLang="en-US" sz="4800" b="1" dirty="0">
              <a:solidFill>
                <a:schemeClr val="tx1"/>
              </a:solidFill>
              <a:latin typeface="+mj-lt"/>
              <a:ea typeface="微软雅黑" panose="020B0503020204020204" pitchFamily="34" charset="-122"/>
            </a:endParaRPr>
          </a:p>
        </p:txBody>
      </p:sp>
      <p:sp>
        <p:nvSpPr>
          <p:cNvPr id="5" name="TextBox 4"/>
          <p:cNvSpPr txBox="1"/>
          <p:nvPr/>
        </p:nvSpPr>
        <p:spPr>
          <a:xfrm>
            <a:off x="714348" y="1214422"/>
            <a:ext cx="1971565" cy="646331"/>
          </a:xfrm>
          <a:prstGeom prst="rect">
            <a:avLst/>
          </a:prstGeom>
          <a:noFill/>
        </p:spPr>
        <p:txBody>
          <a:bodyPr wrap="none" rtlCol="0">
            <a:spAutoFit/>
          </a:bodyPr>
          <a:lstStyle/>
          <a:p>
            <a:r>
              <a:rPr lang="en-US" altLang="zh-CN" sz="3600" b="1" u="sng" dirty="0" smtClean="0">
                <a:ln>
                  <a:solidFill>
                    <a:schemeClr val="accent5"/>
                  </a:solidFill>
                </a:ln>
                <a:solidFill>
                  <a:schemeClr val="accent5">
                    <a:lumMod val="75000"/>
                  </a:schemeClr>
                </a:solidFill>
              </a:rPr>
              <a:t>Role-play</a:t>
            </a:r>
            <a:endParaRPr lang="zh-CN" altLang="en-US" sz="3200" b="1" u="sng" dirty="0">
              <a:ln>
                <a:solidFill>
                  <a:schemeClr val="accent5"/>
                </a:solidFill>
              </a:ln>
              <a:solidFill>
                <a:schemeClr val="accent5">
                  <a:lumMod val="75000"/>
                </a:schemeClr>
              </a:solidFill>
            </a:endParaRPr>
          </a:p>
        </p:txBody>
      </p:sp>
      <p:sp>
        <p:nvSpPr>
          <p:cNvPr id="10" name="TextBox 9"/>
          <p:cNvSpPr txBox="1"/>
          <p:nvPr/>
        </p:nvSpPr>
        <p:spPr>
          <a:xfrm>
            <a:off x="1270885" y="2357430"/>
            <a:ext cx="6587263" cy="984885"/>
          </a:xfrm>
          <a:prstGeom prst="rect">
            <a:avLst/>
          </a:prstGeom>
          <a:noFill/>
        </p:spPr>
        <p:txBody>
          <a:bodyPr wrap="square" rtlCol="0">
            <a:spAutoFit/>
          </a:bodyPr>
          <a:lstStyle/>
          <a:p>
            <a:r>
              <a:rPr lang="en-US" altLang="zh-CN" sz="2400" b="1" dirty="0" smtClean="0"/>
              <a:t>Situation 1</a:t>
            </a:r>
          </a:p>
          <a:p>
            <a:endParaRPr lang="en-US" altLang="zh-CN" sz="1600" dirty="0" smtClean="0"/>
          </a:p>
          <a:p>
            <a:endParaRPr lang="zh-CN" altLang="en-US" dirty="0"/>
          </a:p>
        </p:txBody>
      </p:sp>
      <p:pic>
        <p:nvPicPr>
          <p:cNvPr id="9" name="图片 8" descr="87699.gif">
            <a:hlinkClick r:id="rId2" action="ppaction://hlinksldjump"/>
          </p:cNvPr>
          <p:cNvPicPr>
            <a:picLocks noChangeAspect="1"/>
          </p:cNvPicPr>
          <p:nvPr/>
        </p:nvPicPr>
        <p:blipFill>
          <a:blip r:embed="rId3"/>
          <a:stretch>
            <a:fillRect/>
          </a:stretch>
        </p:blipFill>
        <p:spPr>
          <a:xfrm>
            <a:off x="8429652" y="6215082"/>
            <a:ext cx="466724" cy="466724"/>
          </a:xfrm>
          <a:prstGeom prst="rect">
            <a:avLst/>
          </a:prstGeom>
        </p:spPr>
      </p:pic>
      <p:graphicFrame>
        <p:nvGraphicFramePr>
          <p:cNvPr id="12" name="表格 11"/>
          <p:cNvGraphicFramePr>
            <a:graphicFrameLocks noGrp="1"/>
          </p:cNvGraphicFramePr>
          <p:nvPr/>
        </p:nvGraphicFramePr>
        <p:xfrm>
          <a:off x="1285852" y="2738144"/>
          <a:ext cx="7072362" cy="3190892"/>
        </p:xfrm>
        <a:graphic>
          <a:graphicData uri="http://schemas.openxmlformats.org/drawingml/2006/table">
            <a:tbl>
              <a:tblPr firstRow="1" bandRow="1">
                <a:tableStyleId>{F5AB1C69-6EDB-4FF4-983F-18BD219EF322}</a:tableStyleId>
              </a:tblPr>
              <a:tblGrid>
                <a:gridCol w="7072362"/>
              </a:tblGrid>
              <a:tr h="38605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400" b="1" dirty="0" smtClean="0">
                          <a:solidFill>
                            <a:schemeClr val="bg1"/>
                          </a:solidFill>
                        </a:rPr>
                        <a:t>What electronic gadgets should we buy?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733692">
                <a:tc>
                  <a:txBody>
                    <a:bodyPr/>
                    <a:lstStyle/>
                    <a:p>
                      <a:pPr marL="330200" marR="0" lvl="0" indent="-330200" algn="l" defTabSz="914400" rtl="0" eaLnBrk="1" fontAlgn="auto" latinLnBrk="0" hangingPunct="1">
                        <a:lnSpc>
                          <a:spcPct val="80000"/>
                        </a:lnSpc>
                        <a:spcBef>
                          <a:spcPts val="0"/>
                        </a:spcBef>
                        <a:spcAft>
                          <a:spcPts val="0"/>
                        </a:spcAft>
                        <a:buClrTx/>
                        <a:buSzTx/>
                        <a:buFontTx/>
                        <a:buNone/>
                        <a:tabLst/>
                        <a:defRPr/>
                      </a:pPr>
                      <a:r>
                        <a:rPr lang="en-US" altLang="zh-CN" sz="2400" b="1" kern="1200" baseline="0" noProof="0" dirty="0" smtClean="0">
                          <a:solidFill>
                            <a:srgbClr val="0070C0"/>
                          </a:solidFill>
                          <a:latin typeface="+mn-lt"/>
                          <a:ea typeface="+mn-ea"/>
                          <a:cs typeface="+mn-cs"/>
                        </a:rPr>
                        <a:t>B: </a:t>
                      </a:r>
                      <a:r>
                        <a:rPr lang="en-US" altLang="zh-CN" sz="2400" b="0" kern="1200" baseline="0" noProof="0" dirty="0" smtClean="0">
                          <a:solidFill>
                            <a:srgbClr val="0070C0"/>
                          </a:solidFill>
                          <a:latin typeface="+mn-lt"/>
                          <a:ea typeface="+mn-ea"/>
                          <a:cs typeface="+mn-cs"/>
                        </a:rPr>
                        <a:t>The </a:t>
                      </a:r>
                      <a:r>
                        <a:rPr lang="en-US" altLang="zh-CN" sz="2400" b="0" kern="1200" baseline="0" noProof="0" dirty="0" err="1" smtClean="0">
                          <a:solidFill>
                            <a:srgbClr val="0070C0"/>
                          </a:solidFill>
                          <a:latin typeface="+mn-lt"/>
                          <a:ea typeface="+mn-ea"/>
                          <a:cs typeface="+mn-cs"/>
                        </a:rPr>
                        <a:t>iPad</a:t>
                      </a:r>
                      <a:r>
                        <a:rPr lang="en-US" altLang="zh-CN" sz="2400" b="0" kern="1200" baseline="0" noProof="0" dirty="0" smtClean="0">
                          <a:solidFill>
                            <a:srgbClr val="0070C0"/>
                          </a:solidFill>
                          <a:latin typeface="+mn-lt"/>
                          <a:ea typeface="+mn-ea"/>
                          <a:cs typeface="+mn-cs"/>
                        </a:rPr>
                        <a:t> is a new gadget. Many people are mad about it and I am one of them. The first thing I do when I open my eyes every day is to turn on my </a:t>
                      </a:r>
                      <a:r>
                        <a:rPr lang="en-US" altLang="zh-CN" sz="2400" b="0" kern="1200" baseline="0" noProof="0" dirty="0" err="1" smtClean="0">
                          <a:solidFill>
                            <a:srgbClr val="0070C0"/>
                          </a:solidFill>
                          <a:latin typeface="+mn-lt"/>
                          <a:ea typeface="+mn-ea"/>
                          <a:cs typeface="+mn-cs"/>
                        </a:rPr>
                        <a:t>iPad</a:t>
                      </a:r>
                      <a:r>
                        <a:rPr lang="en-US" altLang="zh-CN" sz="2400" b="0" kern="1200" baseline="0" noProof="0" dirty="0" smtClean="0">
                          <a:solidFill>
                            <a:srgbClr val="0070C0"/>
                          </a:solidFill>
                          <a:latin typeface="+mn-lt"/>
                          <a:ea typeface="+mn-ea"/>
                          <a:cs typeface="+mn-cs"/>
                        </a:rPr>
                        <a:t>. I can’t live without it. Do you want one, too? </a:t>
                      </a:r>
                    </a:p>
                    <a:p>
                      <a:pPr marL="0" marR="0" lvl="0" indent="0" algn="l" defTabSz="914400" rtl="0" eaLnBrk="1" fontAlgn="auto" latinLnBrk="0" hangingPunct="1">
                        <a:lnSpc>
                          <a:spcPct val="80000"/>
                        </a:lnSpc>
                        <a:spcBef>
                          <a:spcPts val="0"/>
                        </a:spcBef>
                        <a:spcAft>
                          <a:spcPts val="0"/>
                        </a:spcAft>
                        <a:buClrTx/>
                        <a:buSzTx/>
                        <a:buFontTx/>
                        <a:buNone/>
                        <a:tabLst/>
                        <a:defRPr/>
                      </a:pPr>
                      <a:endParaRPr lang="en-US" altLang="zh-CN" sz="2400" b="1" kern="1200" baseline="0" noProof="0" dirty="0" smtClean="0">
                        <a:solidFill>
                          <a:srgbClr val="0070C0"/>
                        </a:solidFill>
                        <a:latin typeface="+mn-lt"/>
                        <a:ea typeface="+mn-ea"/>
                        <a:cs typeface="+mn-cs"/>
                      </a:endParaRPr>
                    </a:p>
                    <a:p>
                      <a:pPr marL="342900" marR="0" lvl="0" indent="-342900" algn="l" defTabSz="914400" rtl="0" eaLnBrk="1" fontAlgn="auto" latinLnBrk="0" hangingPunct="1">
                        <a:lnSpc>
                          <a:spcPct val="80000"/>
                        </a:lnSpc>
                        <a:spcBef>
                          <a:spcPts val="0"/>
                        </a:spcBef>
                        <a:spcAft>
                          <a:spcPts val="0"/>
                        </a:spcAft>
                        <a:buClrTx/>
                        <a:buSzTx/>
                        <a:buFontTx/>
                        <a:buNone/>
                        <a:tabLst/>
                        <a:defRPr/>
                      </a:pPr>
                      <a:r>
                        <a:rPr kumimoji="0" lang="en-US" altLang="zh-CN" sz="2400" b="1" i="0" u="none" strike="noStrike" kern="1200" cap="none" spc="0" normalizeH="0" baseline="0" noProof="0" dirty="0" smtClean="0">
                          <a:ln>
                            <a:noFill/>
                          </a:ln>
                          <a:solidFill>
                            <a:prstClr val="black"/>
                          </a:solidFill>
                          <a:effectLst/>
                          <a:uLnTx/>
                          <a:uFillTx/>
                          <a:latin typeface="+mn-lt"/>
                          <a:ea typeface="+mn-ea"/>
                          <a:cs typeface="+mn-cs"/>
                        </a:rPr>
                        <a:t>A: </a:t>
                      </a:r>
                      <a:r>
                        <a:rPr kumimoji="0" lang="en-US" altLang="zh-CN" sz="2400" b="0" i="0" u="none" strike="noStrike" kern="1200" cap="none" spc="0" normalizeH="0" baseline="0" noProof="0" dirty="0" smtClean="0">
                          <a:ln>
                            <a:noFill/>
                          </a:ln>
                          <a:solidFill>
                            <a:prstClr val="black"/>
                          </a:solidFill>
                          <a:effectLst/>
                          <a:uLnTx/>
                          <a:uFillTx/>
                          <a:latin typeface="+mn-lt"/>
                          <a:ea typeface="+mn-ea"/>
                          <a:cs typeface="+mn-cs"/>
                        </a:rPr>
                        <a:t>No, I don’ think the </a:t>
                      </a:r>
                      <a:r>
                        <a:rPr kumimoji="0" lang="en-US" altLang="zh-CN" sz="2400" b="0" i="0" u="none" strike="noStrike" kern="1200" cap="none" spc="0" normalizeH="0" baseline="0" noProof="0" dirty="0" err="1" smtClean="0">
                          <a:ln>
                            <a:noFill/>
                          </a:ln>
                          <a:solidFill>
                            <a:prstClr val="black"/>
                          </a:solidFill>
                          <a:effectLst/>
                          <a:uLnTx/>
                          <a:uFillTx/>
                          <a:latin typeface="+mn-lt"/>
                          <a:ea typeface="+mn-ea"/>
                          <a:cs typeface="+mn-cs"/>
                        </a:rPr>
                        <a:t>iPad</a:t>
                      </a:r>
                      <a:r>
                        <a:rPr kumimoji="0" lang="en-US" altLang="zh-CN" sz="2400" b="0" i="0" u="none" strike="noStrike" kern="1200" cap="none" spc="0" normalizeH="0" baseline="0" noProof="0" dirty="0" smtClean="0">
                          <a:ln>
                            <a:noFill/>
                          </a:ln>
                          <a:solidFill>
                            <a:prstClr val="black"/>
                          </a:solidFill>
                          <a:effectLst/>
                          <a:uLnTx/>
                          <a:uFillTx/>
                          <a:latin typeface="+mn-lt"/>
                          <a:ea typeface="+mn-ea"/>
                          <a:cs typeface="+mn-cs"/>
                        </a:rPr>
                        <a:t> is essential. But I’m addicted to the games on the PSP. I don’t go anywhere without it. So I want to have a PSP instead.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bl>
          </a:graphicData>
        </a:graphic>
      </p:graphicFrame>
      <p:grpSp>
        <p:nvGrpSpPr>
          <p:cNvPr id="2" name="组合 26"/>
          <p:cNvGrpSpPr/>
          <p:nvPr/>
        </p:nvGrpSpPr>
        <p:grpSpPr>
          <a:xfrm>
            <a:off x="785786" y="1951956"/>
            <a:ext cx="7072362" cy="476912"/>
            <a:chOff x="857224" y="1500174"/>
            <a:chExt cx="7072362" cy="476912"/>
          </a:xfrm>
        </p:grpSpPr>
        <p:sp>
          <p:nvSpPr>
            <p:cNvPr id="14" name="矩形 13"/>
            <p:cNvSpPr/>
            <p:nvPr/>
          </p:nvSpPr>
          <p:spPr>
            <a:xfrm>
              <a:off x="857224" y="1500174"/>
              <a:ext cx="357174" cy="461665"/>
            </a:xfrm>
            <a:prstGeom prst="rect">
              <a:avLst/>
            </a:prstGeom>
            <a:solidFill>
              <a:schemeClr val="accent5">
                <a:lumMod val="75000"/>
              </a:schemeClr>
            </a:solidFill>
          </p:spPr>
          <p:txBody>
            <a:bodyPr wrap="square">
              <a:spAutoFit/>
            </a:bodyPr>
            <a:lstStyle/>
            <a:p>
              <a:r>
                <a:rPr lang="en-US" altLang="zh-CN" sz="2400" b="1" dirty="0" smtClean="0">
                  <a:solidFill>
                    <a:schemeClr val="bg1"/>
                  </a:solidFill>
                </a:rPr>
                <a:t>3</a:t>
              </a:r>
              <a:endParaRPr lang="en-US" altLang="zh-CN" sz="2400" dirty="0" smtClean="0">
                <a:solidFill>
                  <a:schemeClr val="bg1"/>
                </a:solidFill>
              </a:endParaRPr>
            </a:p>
          </p:txBody>
        </p:sp>
        <p:sp>
          <p:nvSpPr>
            <p:cNvPr id="15" name="TextBox 14"/>
            <p:cNvSpPr txBox="1"/>
            <p:nvPr/>
          </p:nvSpPr>
          <p:spPr>
            <a:xfrm>
              <a:off x="1214414" y="1515421"/>
              <a:ext cx="6715172" cy="461665"/>
            </a:xfrm>
            <a:prstGeom prst="rect">
              <a:avLst/>
            </a:prstGeom>
            <a:noFill/>
          </p:spPr>
          <p:txBody>
            <a:bodyPr wrap="square" rtlCol="0">
              <a:spAutoFit/>
            </a:bodyPr>
            <a:lstStyle/>
            <a:p>
              <a:r>
                <a:rPr lang="en-US" altLang="zh-CN" sz="2400" dirty="0" smtClean="0">
                  <a:latin typeface="Arial" pitchFamily="34" charset="0"/>
                  <a:cs typeface="Arial" pitchFamily="34" charset="0"/>
                </a:rPr>
                <a:t>Work in pairs and role-play the situations.</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dissolve">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
            <a:ext cx="9144000" cy="1142984"/>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361950"/>
            <a:r>
              <a:rPr lang="en-US" altLang="zh-CN" sz="4800" b="1" dirty="0" smtClean="0">
                <a:solidFill>
                  <a:schemeClr val="tx1"/>
                </a:solidFill>
                <a:latin typeface="+mj-lt"/>
                <a:ea typeface="微软雅黑" panose="020B0503020204020204" pitchFamily="34" charset="-122"/>
              </a:rPr>
              <a:t>Speaking for communication</a:t>
            </a:r>
            <a:endParaRPr lang="zh-CN" altLang="en-US" sz="4800" b="1" dirty="0">
              <a:solidFill>
                <a:schemeClr val="tx1"/>
              </a:solidFill>
              <a:latin typeface="+mj-lt"/>
              <a:ea typeface="微软雅黑" panose="020B0503020204020204" pitchFamily="34" charset="-122"/>
            </a:endParaRPr>
          </a:p>
        </p:txBody>
      </p:sp>
      <p:sp>
        <p:nvSpPr>
          <p:cNvPr id="5" name="TextBox 4"/>
          <p:cNvSpPr txBox="1"/>
          <p:nvPr/>
        </p:nvSpPr>
        <p:spPr>
          <a:xfrm>
            <a:off x="714348" y="1214422"/>
            <a:ext cx="1971565" cy="646331"/>
          </a:xfrm>
          <a:prstGeom prst="rect">
            <a:avLst/>
          </a:prstGeom>
          <a:noFill/>
        </p:spPr>
        <p:txBody>
          <a:bodyPr wrap="none" rtlCol="0">
            <a:spAutoFit/>
          </a:bodyPr>
          <a:lstStyle/>
          <a:p>
            <a:r>
              <a:rPr lang="en-US" altLang="zh-CN" sz="3600" b="1" u="sng" dirty="0" smtClean="0">
                <a:ln>
                  <a:solidFill>
                    <a:schemeClr val="accent5"/>
                  </a:solidFill>
                </a:ln>
                <a:solidFill>
                  <a:schemeClr val="accent5">
                    <a:lumMod val="75000"/>
                  </a:schemeClr>
                </a:solidFill>
              </a:rPr>
              <a:t>Role-play</a:t>
            </a:r>
            <a:endParaRPr lang="zh-CN" altLang="en-US" sz="3200" b="1" u="sng" dirty="0">
              <a:ln>
                <a:solidFill>
                  <a:schemeClr val="accent5"/>
                </a:solidFill>
              </a:ln>
              <a:solidFill>
                <a:schemeClr val="accent5">
                  <a:lumMod val="75000"/>
                </a:schemeClr>
              </a:solidFill>
            </a:endParaRPr>
          </a:p>
        </p:txBody>
      </p:sp>
      <p:sp>
        <p:nvSpPr>
          <p:cNvPr id="10" name="TextBox 9"/>
          <p:cNvSpPr txBox="1"/>
          <p:nvPr/>
        </p:nvSpPr>
        <p:spPr>
          <a:xfrm>
            <a:off x="1270885" y="2357430"/>
            <a:ext cx="6587263" cy="984885"/>
          </a:xfrm>
          <a:prstGeom prst="rect">
            <a:avLst/>
          </a:prstGeom>
          <a:noFill/>
        </p:spPr>
        <p:txBody>
          <a:bodyPr wrap="square" rtlCol="0">
            <a:spAutoFit/>
          </a:bodyPr>
          <a:lstStyle/>
          <a:p>
            <a:r>
              <a:rPr lang="en-US" altLang="zh-CN" sz="2400" b="1" dirty="0" smtClean="0"/>
              <a:t>Situation 2</a:t>
            </a:r>
          </a:p>
          <a:p>
            <a:endParaRPr lang="en-US" altLang="zh-CN" sz="1600" dirty="0" smtClean="0"/>
          </a:p>
          <a:p>
            <a:endParaRPr lang="zh-CN" altLang="en-US" dirty="0"/>
          </a:p>
        </p:txBody>
      </p:sp>
      <p:pic>
        <p:nvPicPr>
          <p:cNvPr id="9" name="图片 8" descr="87699.gif">
            <a:hlinkClick r:id="rId2" action="ppaction://hlinksldjump"/>
          </p:cNvPr>
          <p:cNvPicPr>
            <a:picLocks noChangeAspect="1"/>
          </p:cNvPicPr>
          <p:nvPr/>
        </p:nvPicPr>
        <p:blipFill>
          <a:blip r:embed="rId3"/>
          <a:stretch>
            <a:fillRect/>
          </a:stretch>
        </p:blipFill>
        <p:spPr>
          <a:xfrm>
            <a:off x="8429652" y="6215082"/>
            <a:ext cx="466724" cy="466724"/>
          </a:xfrm>
          <a:prstGeom prst="rect">
            <a:avLst/>
          </a:prstGeom>
        </p:spPr>
      </p:pic>
      <p:graphicFrame>
        <p:nvGraphicFramePr>
          <p:cNvPr id="12" name="表格 11"/>
          <p:cNvGraphicFramePr>
            <a:graphicFrameLocks noGrp="1"/>
          </p:cNvGraphicFramePr>
          <p:nvPr/>
        </p:nvGraphicFramePr>
        <p:xfrm>
          <a:off x="1285852" y="2752720"/>
          <a:ext cx="7072362" cy="3858034"/>
        </p:xfrm>
        <a:graphic>
          <a:graphicData uri="http://schemas.openxmlformats.org/drawingml/2006/table">
            <a:tbl>
              <a:tblPr firstRow="1" bandRow="1">
                <a:tableStyleId>{F5AB1C69-6EDB-4FF4-983F-18BD219EF322}</a:tableStyleId>
              </a:tblPr>
              <a:tblGrid>
                <a:gridCol w="7072362"/>
              </a:tblGrid>
              <a:tr h="46196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400" b="1" dirty="0" smtClean="0">
                          <a:solidFill>
                            <a:schemeClr val="bg1"/>
                          </a:solidFill>
                        </a:rPr>
                        <a:t>What stationery items should we buy?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396068">
                <a:tc>
                  <a:txBody>
                    <a:bodyPr/>
                    <a:lstStyle/>
                    <a:p>
                      <a:pPr marL="317500" marR="0" indent="-317500" algn="l" defTabSz="914400" rtl="0" eaLnBrk="1" fontAlgn="auto" latinLnBrk="0" hangingPunct="1">
                        <a:lnSpc>
                          <a:spcPct val="80000"/>
                        </a:lnSpc>
                        <a:spcBef>
                          <a:spcPts val="0"/>
                        </a:spcBef>
                        <a:spcAft>
                          <a:spcPts val="0"/>
                        </a:spcAft>
                        <a:buClrTx/>
                        <a:buSzTx/>
                        <a:buFontTx/>
                        <a:buNone/>
                        <a:tabLst/>
                        <a:defRPr/>
                      </a:pPr>
                      <a:r>
                        <a:rPr lang="en-US" altLang="zh-CN" sz="2400" b="1" kern="1200" baseline="0" dirty="0" smtClean="0">
                          <a:solidFill>
                            <a:schemeClr val="dk1"/>
                          </a:solidFill>
                          <a:latin typeface="+mn-lt"/>
                          <a:ea typeface="+mn-ea"/>
                          <a:cs typeface="+mn-cs"/>
                        </a:rPr>
                        <a:t>A:</a:t>
                      </a:r>
                      <a:r>
                        <a:rPr lang="en-US" altLang="zh-CN" sz="2400" b="0" kern="1200" baseline="0" dirty="0" smtClean="0">
                          <a:solidFill>
                            <a:schemeClr val="dk1"/>
                          </a:solidFill>
                          <a:latin typeface="+mn-lt"/>
                          <a:ea typeface="+mn-ea"/>
                          <a:cs typeface="+mn-cs"/>
                        </a:rPr>
                        <a:t> I take eight courses this semester, so I need eight notebooks. </a:t>
                      </a:r>
                    </a:p>
                    <a:p>
                      <a:pPr>
                        <a:lnSpc>
                          <a:spcPct val="80000"/>
                        </a:lnSpc>
                      </a:pPr>
                      <a:endParaRPr lang="en-US" altLang="zh-CN" sz="2400" b="0" kern="1200" baseline="0" dirty="0" smtClean="0">
                        <a:solidFill>
                          <a:schemeClr val="dk1"/>
                        </a:solidFill>
                        <a:latin typeface="+mn-lt"/>
                        <a:ea typeface="+mn-ea"/>
                        <a:cs typeface="+mn-cs"/>
                      </a:endParaRPr>
                    </a:p>
                    <a:p>
                      <a:pPr marL="317500" marR="0" indent="-317500" algn="l" defTabSz="914400" rtl="0" eaLnBrk="1" fontAlgn="auto" latinLnBrk="0" hangingPunct="1">
                        <a:lnSpc>
                          <a:spcPct val="80000"/>
                        </a:lnSpc>
                        <a:spcBef>
                          <a:spcPts val="0"/>
                        </a:spcBef>
                        <a:spcAft>
                          <a:spcPts val="0"/>
                        </a:spcAft>
                        <a:buClrTx/>
                        <a:buSzTx/>
                        <a:buFontTx/>
                        <a:buNone/>
                        <a:tabLst/>
                        <a:defRPr/>
                      </a:pPr>
                      <a:r>
                        <a:rPr lang="en-US" altLang="zh-CN" sz="2400" b="1" kern="1200" baseline="0" dirty="0" smtClean="0">
                          <a:solidFill>
                            <a:srgbClr val="0070C0"/>
                          </a:solidFill>
                          <a:latin typeface="+mn-lt"/>
                          <a:ea typeface="+mn-ea"/>
                          <a:cs typeface="+mn-cs"/>
                        </a:rPr>
                        <a:t>B:</a:t>
                      </a:r>
                      <a:r>
                        <a:rPr lang="en-US" altLang="zh-CN" sz="2400" b="0" kern="1200" baseline="0" dirty="0" smtClean="0">
                          <a:solidFill>
                            <a:srgbClr val="0070C0"/>
                          </a:solidFill>
                          <a:latin typeface="+mn-lt"/>
                          <a:ea typeface="+mn-ea"/>
                          <a:cs typeface="+mn-cs"/>
                        </a:rPr>
                        <a:t> I suppose I don’t need so many notebooks. Two will  do. But I need some exercise books. Do you want some? </a:t>
                      </a:r>
                    </a:p>
                    <a:p>
                      <a:pPr>
                        <a:lnSpc>
                          <a:spcPct val="80000"/>
                        </a:lnSpc>
                      </a:pPr>
                      <a:endParaRPr lang="en-US" altLang="zh-CN" sz="2400" b="0" kern="1200" baseline="0" dirty="0" smtClean="0">
                        <a:solidFill>
                          <a:srgbClr val="0070C0"/>
                        </a:solidFill>
                        <a:latin typeface="+mn-lt"/>
                        <a:ea typeface="+mn-ea"/>
                        <a:cs typeface="+mn-cs"/>
                      </a:endParaRPr>
                    </a:p>
                    <a:p>
                      <a:pPr marL="355600" marR="0" indent="-355600" algn="l" defTabSz="914400" rtl="0" eaLnBrk="1" fontAlgn="auto" latinLnBrk="0" hangingPunct="1">
                        <a:lnSpc>
                          <a:spcPct val="80000"/>
                        </a:lnSpc>
                        <a:spcBef>
                          <a:spcPts val="0"/>
                        </a:spcBef>
                        <a:spcAft>
                          <a:spcPts val="0"/>
                        </a:spcAft>
                        <a:buClrTx/>
                        <a:buSzTx/>
                        <a:buFontTx/>
                        <a:buNone/>
                        <a:tabLst/>
                        <a:defRPr/>
                      </a:pPr>
                      <a:r>
                        <a:rPr lang="en-US" altLang="zh-CN" sz="2400" b="1" kern="1200" baseline="0" dirty="0" smtClean="0">
                          <a:solidFill>
                            <a:schemeClr val="dk1"/>
                          </a:solidFill>
                          <a:latin typeface="+mn-lt"/>
                          <a:ea typeface="+mn-ea"/>
                          <a:cs typeface="+mn-cs"/>
                        </a:rPr>
                        <a:t>A:</a:t>
                      </a:r>
                      <a:r>
                        <a:rPr lang="en-US" altLang="zh-CN" sz="2400" b="0" kern="1200" baseline="0" dirty="0" smtClean="0">
                          <a:solidFill>
                            <a:schemeClr val="dk1"/>
                          </a:solidFill>
                          <a:latin typeface="+mn-lt"/>
                          <a:ea typeface="+mn-ea"/>
                          <a:cs typeface="+mn-cs"/>
                        </a:rPr>
                        <a:t> Yes, I need two just in case. What else do you need? </a:t>
                      </a:r>
                    </a:p>
                    <a:p>
                      <a:pPr marL="355600" marR="0" indent="-355600" algn="l" defTabSz="914400" rtl="0" eaLnBrk="1" fontAlgn="auto" latinLnBrk="0" hangingPunct="1">
                        <a:lnSpc>
                          <a:spcPct val="80000"/>
                        </a:lnSpc>
                        <a:spcBef>
                          <a:spcPts val="0"/>
                        </a:spcBef>
                        <a:spcAft>
                          <a:spcPts val="0"/>
                        </a:spcAft>
                        <a:buClrTx/>
                        <a:buSzTx/>
                        <a:buFontTx/>
                        <a:buNone/>
                        <a:tabLst/>
                        <a:defRPr/>
                      </a:pPr>
                      <a:endParaRPr lang="en-US" altLang="zh-CN" sz="2400" b="0" kern="1200" baseline="0" dirty="0" smtClean="0">
                        <a:solidFill>
                          <a:schemeClr val="dk1"/>
                        </a:solidFill>
                        <a:latin typeface="+mn-lt"/>
                        <a:ea typeface="+mn-ea"/>
                        <a:cs typeface="+mn-cs"/>
                      </a:endParaRPr>
                    </a:p>
                    <a:p>
                      <a:pPr marL="330200" marR="0" indent="-330200" algn="l" defTabSz="914400" rtl="0" eaLnBrk="1" fontAlgn="auto" latinLnBrk="0" hangingPunct="1">
                        <a:lnSpc>
                          <a:spcPct val="80000"/>
                        </a:lnSpc>
                        <a:spcBef>
                          <a:spcPts val="0"/>
                        </a:spcBef>
                        <a:spcAft>
                          <a:spcPts val="0"/>
                        </a:spcAft>
                        <a:buClrTx/>
                        <a:buSzTx/>
                        <a:buFontTx/>
                        <a:buNone/>
                        <a:tabLst/>
                        <a:defRPr/>
                      </a:pPr>
                      <a:r>
                        <a:rPr lang="en-US" altLang="zh-CN" sz="2400" b="1" kern="1200" baseline="0" dirty="0" smtClean="0">
                          <a:solidFill>
                            <a:srgbClr val="0070C0"/>
                          </a:solidFill>
                          <a:latin typeface="+mn-lt"/>
                          <a:ea typeface="+mn-ea"/>
                          <a:cs typeface="+mn-cs"/>
                        </a:rPr>
                        <a:t>B:</a:t>
                      </a:r>
                      <a:r>
                        <a:rPr lang="en-US" altLang="zh-CN" sz="2400" b="0" kern="1200" baseline="0" dirty="0" smtClean="0">
                          <a:solidFill>
                            <a:srgbClr val="0070C0"/>
                          </a:solidFill>
                          <a:latin typeface="+mn-lt"/>
                          <a:ea typeface="+mn-ea"/>
                          <a:cs typeface="+mn-cs"/>
                        </a:rPr>
                        <a:t> Highlighters. I love them. I always use them to  highlight important parts in books.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bl>
          </a:graphicData>
        </a:graphic>
      </p:graphicFrame>
      <p:grpSp>
        <p:nvGrpSpPr>
          <p:cNvPr id="2" name="组合 26"/>
          <p:cNvGrpSpPr/>
          <p:nvPr/>
        </p:nvGrpSpPr>
        <p:grpSpPr>
          <a:xfrm>
            <a:off x="785786" y="1951956"/>
            <a:ext cx="7072362" cy="476912"/>
            <a:chOff x="857224" y="1500174"/>
            <a:chExt cx="7072362" cy="476912"/>
          </a:xfrm>
        </p:grpSpPr>
        <p:sp>
          <p:nvSpPr>
            <p:cNvPr id="14" name="矩形 13"/>
            <p:cNvSpPr/>
            <p:nvPr/>
          </p:nvSpPr>
          <p:spPr>
            <a:xfrm>
              <a:off x="857224" y="1500174"/>
              <a:ext cx="357174" cy="461665"/>
            </a:xfrm>
            <a:prstGeom prst="rect">
              <a:avLst/>
            </a:prstGeom>
            <a:solidFill>
              <a:schemeClr val="accent5">
                <a:lumMod val="75000"/>
              </a:schemeClr>
            </a:solidFill>
          </p:spPr>
          <p:txBody>
            <a:bodyPr wrap="square">
              <a:spAutoFit/>
            </a:bodyPr>
            <a:lstStyle/>
            <a:p>
              <a:r>
                <a:rPr lang="en-US" altLang="zh-CN" sz="2400" b="1" dirty="0" smtClean="0">
                  <a:solidFill>
                    <a:schemeClr val="bg1"/>
                  </a:solidFill>
                </a:rPr>
                <a:t>3</a:t>
              </a:r>
              <a:endParaRPr lang="en-US" altLang="zh-CN" sz="2400" dirty="0" smtClean="0">
                <a:solidFill>
                  <a:schemeClr val="bg1"/>
                </a:solidFill>
              </a:endParaRPr>
            </a:p>
          </p:txBody>
        </p:sp>
        <p:sp>
          <p:nvSpPr>
            <p:cNvPr id="15" name="TextBox 14"/>
            <p:cNvSpPr txBox="1"/>
            <p:nvPr/>
          </p:nvSpPr>
          <p:spPr>
            <a:xfrm>
              <a:off x="1214414" y="1515421"/>
              <a:ext cx="6715172" cy="461665"/>
            </a:xfrm>
            <a:prstGeom prst="rect">
              <a:avLst/>
            </a:prstGeom>
            <a:noFill/>
          </p:spPr>
          <p:txBody>
            <a:bodyPr wrap="square" rtlCol="0">
              <a:spAutoFit/>
            </a:bodyPr>
            <a:lstStyle/>
            <a:p>
              <a:r>
                <a:rPr lang="en-US" altLang="zh-CN" sz="2400" dirty="0" smtClean="0">
                  <a:latin typeface="Arial" pitchFamily="34" charset="0"/>
                  <a:cs typeface="Arial" pitchFamily="34" charset="0"/>
                </a:rPr>
                <a:t>Work in pairs and role-play the situations.</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dissolve">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
            <a:ext cx="9144000" cy="114298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361950"/>
            <a:r>
              <a:rPr lang="en-US" altLang="zh-CN" sz="4800" b="1" dirty="0" smtClean="0">
                <a:solidFill>
                  <a:schemeClr val="tx1"/>
                </a:solidFill>
                <a:ea typeface="微软雅黑" panose="020B0503020204020204" pitchFamily="34" charset="-122"/>
              </a:rPr>
              <a:t>Opening up </a:t>
            </a:r>
            <a:endParaRPr lang="zh-CN" altLang="en-US" sz="4800" b="1" dirty="0">
              <a:solidFill>
                <a:schemeClr val="tx1"/>
              </a:solidFill>
              <a:ea typeface="微软雅黑" panose="020B0503020204020204" pitchFamily="34" charset="-122"/>
            </a:endParaRPr>
          </a:p>
        </p:txBody>
      </p:sp>
      <p:grpSp>
        <p:nvGrpSpPr>
          <p:cNvPr id="2" name="组合 26"/>
          <p:cNvGrpSpPr/>
          <p:nvPr/>
        </p:nvGrpSpPr>
        <p:grpSpPr>
          <a:xfrm>
            <a:off x="785786" y="1357298"/>
            <a:ext cx="7072362" cy="500066"/>
            <a:chOff x="857224" y="1500174"/>
            <a:chExt cx="7072362" cy="500066"/>
          </a:xfrm>
        </p:grpSpPr>
        <p:sp>
          <p:nvSpPr>
            <p:cNvPr id="29" name="矩形 28"/>
            <p:cNvSpPr/>
            <p:nvPr/>
          </p:nvSpPr>
          <p:spPr>
            <a:xfrm>
              <a:off x="857224" y="1500174"/>
              <a:ext cx="357174" cy="461665"/>
            </a:xfrm>
            <a:prstGeom prst="rect">
              <a:avLst/>
            </a:prstGeom>
            <a:solidFill>
              <a:schemeClr val="accent5">
                <a:lumMod val="75000"/>
              </a:schemeClr>
            </a:solidFill>
          </p:spPr>
          <p:txBody>
            <a:bodyPr wrap="square">
              <a:spAutoFit/>
            </a:bodyPr>
            <a:lstStyle/>
            <a:p>
              <a:r>
                <a:rPr lang="en-US" altLang="zh-CN" sz="2400" b="1" dirty="0" smtClean="0">
                  <a:solidFill>
                    <a:schemeClr val="bg1"/>
                  </a:solidFill>
                </a:rPr>
                <a:t>1</a:t>
              </a:r>
              <a:endParaRPr lang="en-US" altLang="zh-CN" sz="2400" dirty="0" smtClean="0">
                <a:solidFill>
                  <a:schemeClr val="bg1"/>
                </a:solidFill>
              </a:endParaRPr>
            </a:p>
          </p:txBody>
        </p:sp>
        <p:sp>
          <p:nvSpPr>
            <p:cNvPr id="30" name="TextBox 29"/>
            <p:cNvSpPr txBox="1"/>
            <p:nvPr/>
          </p:nvSpPr>
          <p:spPr>
            <a:xfrm>
              <a:off x="1214414" y="1538575"/>
              <a:ext cx="6715172" cy="461665"/>
            </a:xfrm>
            <a:prstGeom prst="rect">
              <a:avLst/>
            </a:prstGeom>
            <a:noFill/>
          </p:spPr>
          <p:txBody>
            <a:bodyPr wrap="square" rtlCol="0">
              <a:spAutoFit/>
            </a:bodyPr>
            <a:lstStyle/>
            <a:p>
              <a:r>
                <a:rPr lang="en-US" altLang="zh-CN" sz="2400" dirty="0" smtClean="0">
                  <a:latin typeface="Arial" pitchFamily="34" charset="0"/>
                  <a:cs typeface="Arial" pitchFamily="34" charset="0"/>
                </a:rPr>
                <a:t>Work in pairs and discuss the questions.</a:t>
              </a:r>
              <a:endParaRPr lang="zh-CN" altLang="en-US" sz="2400" dirty="0">
                <a:latin typeface="Arial" pitchFamily="34" charset="0"/>
                <a:cs typeface="Arial" pitchFamily="34" charset="0"/>
              </a:endParaRPr>
            </a:p>
          </p:txBody>
        </p:sp>
      </p:grpSp>
      <p:pic>
        <p:nvPicPr>
          <p:cNvPr id="49" name="图片 48" descr="87699.gif">
            <a:hlinkClick r:id="rId2" action="ppaction://hlinksldjump"/>
          </p:cNvPr>
          <p:cNvPicPr>
            <a:picLocks noChangeAspect="1"/>
          </p:cNvPicPr>
          <p:nvPr/>
        </p:nvPicPr>
        <p:blipFill>
          <a:blip r:embed="rId3"/>
          <a:stretch>
            <a:fillRect/>
          </a:stretch>
        </p:blipFill>
        <p:spPr>
          <a:xfrm>
            <a:off x="8429652" y="6215082"/>
            <a:ext cx="466724" cy="466724"/>
          </a:xfrm>
          <a:prstGeom prst="rect">
            <a:avLst/>
          </a:prstGeom>
        </p:spPr>
      </p:pic>
      <p:sp>
        <p:nvSpPr>
          <p:cNvPr id="19" name="矩形 18"/>
          <p:cNvSpPr/>
          <p:nvPr/>
        </p:nvSpPr>
        <p:spPr>
          <a:xfrm>
            <a:off x="1214414" y="3143248"/>
            <a:ext cx="6215106" cy="461665"/>
          </a:xfrm>
          <a:prstGeom prst="rect">
            <a:avLst/>
          </a:prstGeom>
        </p:spPr>
        <p:txBody>
          <a:bodyPr wrap="square">
            <a:spAutoFit/>
          </a:bodyPr>
          <a:lstStyle/>
          <a:p>
            <a:r>
              <a:rPr lang="en-US" altLang="zh-CN" sz="2400" dirty="0" smtClean="0"/>
              <a:t>____ Sending a text message</a:t>
            </a:r>
          </a:p>
        </p:txBody>
      </p:sp>
      <p:sp>
        <p:nvSpPr>
          <p:cNvPr id="9" name="TextBox 8"/>
          <p:cNvSpPr txBox="1"/>
          <p:nvPr/>
        </p:nvSpPr>
        <p:spPr>
          <a:xfrm>
            <a:off x="928662" y="1857364"/>
            <a:ext cx="7715304" cy="1569660"/>
          </a:xfrm>
          <a:prstGeom prst="rect">
            <a:avLst/>
          </a:prstGeom>
          <a:noFill/>
        </p:spPr>
        <p:txBody>
          <a:bodyPr wrap="square" rtlCol="0">
            <a:spAutoFit/>
          </a:bodyPr>
          <a:lstStyle/>
          <a:p>
            <a:pPr marL="252000" indent="-324000"/>
            <a:r>
              <a:rPr lang="en-US" altLang="zh-CN" sz="2400" dirty="0" smtClean="0"/>
              <a:t>	How often do you and your partner do these things? Write O for </a:t>
            </a:r>
            <a:r>
              <a:rPr lang="en-US" altLang="zh-CN" sz="2400" i="1" dirty="0" smtClean="0"/>
              <a:t>often, S for sometimes or N for never. Then discuss your answers with your partner.</a:t>
            </a:r>
          </a:p>
          <a:p>
            <a:pPr marL="252000" indent="-324000"/>
            <a:endParaRPr lang="zh-CN" altLang="en-US" sz="2400" dirty="0"/>
          </a:p>
        </p:txBody>
      </p:sp>
      <p:sp>
        <p:nvSpPr>
          <p:cNvPr id="10" name="TextBox 9"/>
          <p:cNvSpPr txBox="1"/>
          <p:nvPr/>
        </p:nvSpPr>
        <p:spPr>
          <a:xfrm>
            <a:off x="1382690" y="3046410"/>
            <a:ext cx="357190" cy="584775"/>
          </a:xfrm>
          <a:prstGeom prst="rect">
            <a:avLst/>
          </a:prstGeom>
          <a:noFill/>
        </p:spPr>
        <p:txBody>
          <a:bodyPr wrap="square" rtlCol="0">
            <a:spAutoFit/>
          </a:bodyPr>
          <a:lstStyle/>
          <a:p>
            <a:r>
              <a:rPr lang="en-US" altLang="zh-CN" sz="3200" b="1" dirty="0" smtClean="0">
                <a:solidFill>
                  <a:srgbClr val="FF0000"/>
                </a:solidFill>
              </a:rPr>
              <a:t>O</a:t>
            </a:r>
            <a:endParaRPr lang="zh-CN" altLang="en-US" sz="3200" b="1" dirty="0">
              <a:solidFill>
                <a:srgbClr val="FF0000"/>
              </a:solidFill>
            </a:endParaRPr>
          </a:p>
        </p:txBody>
      </p:sp>
      <p:sp>
        <p:nvSpPr>
          <p:cNvPr id="11" name="TextBox 10"/>
          <p:cNvSpPr txBox="1"/>
          <p:nvPr/>
        </p:nvSpPr>
        <p:spPr>
          <a:xfrm>
            <a:off x="1357290" y="4844489"/>
            <a:ext cx="357190" cy="584775"/>
          </a:xfrm>
          <a:prstGeom prst="rect">
            <a:avLst/>
          </a:prstGeom>
          <a:noFill/>
        </p:spPr>
        <p:txBody>
          <a:bodyPr wrap="square" rtlCol="0">
            <a:spAutoFit/>
          </a:bodyPr>
          <a:lstStyle/>
          <a:p>
            <a:r>
              <a:rPr lang="en-US" altLang="zh-CN" sz="3200" b="1" dirty="0" smtClean="0">
                <a:solidFill>
                  <a:srgbClr val="FF0000"/>
                </a:solidFill>
              </a:rPr>
              <a:t>N</a:t>
            </a:r>
            <a:endParaRPr lang="zh-CN" altLang="en-US" sz="3200" b="1" dirty="0">
              <a:solidFill>
                <a:srgbClr val="FF0000"/>
              </a:solidFill>
            </a:endParaRPr>
          </a:p>
        </p:txBody>
      </p:sp>
      <p:sp>
        <p:nvSpPr>
          <p:cNvPr id="12" name="矩形 11"/>
          <p:cNvSpPr/>
          <p:nvPr/>
        </p:nvSpPr>
        <p:spPr>
          <a:xfrm>
            <a:off x="1214414" y="4931174"/>
            <a:ext cx="5786478" cy="461665"/>
          </a:xfrm>
          <a:prstGeom prst="rect">
            <a:avLst/>
          </a:prstGeom>
        </p:spPr>
        <p:txBody>
          <a:bodyPr wrap="square">
            <a:spAutoFit/>
          </a:bodyPr>
          <a:lstStyle/>
          <a:p>
            <a:pPr lvl="0"/>
            <a:r>
              <a:rPr lang="en-US" altLang="zh-CN" sz="2400" dirty="0" smtClean="0"/>
              <a:t>____ Writing a blog</a:t>
            </a:r>
          </a:p>
        </p:txBody>
      </p:sp>
      <p:sp>
        <p:nvSpPr>
          <p:cNvPr id="13" name="矩形 12"/>
          <p:cNvSpPr/>
          <p:nvPr/>
        </p:nvSpPr>
        <p:spPr>
          <a:xfrm>
            <a:off x="1214414" y="3714752"/>
            <a:ext cx="6072230" cy="830997"/>
          </a:xfrm>
          <a:prstGeom prst="rect">
            <a:avLst/>
          </a:prstGeom>
        </p:spPr>
        <p:txBody>
          <a:bodyPr wrap="square">
            <a:spAutoFit/>
          </a:bodyPr>
          <a:lstStyle/>
          <a:p>
            <a:r>
              <a:rPr lang="en-US" altLang="zh-CN" sz="2400" i="1" dirty="0" smtClean="0">
                <a:solidFill>
                  <a:srgbClr val="FF0000"/>
                </a:solidFill>
              </a:rPr>
              <a:t>I send text messages quite a lot because it is fast, cheap and convenient. </a:t>
            </a:r>
          </a:p>
        </p:txBody>
      </p:sp>
      <p:sp>
        <p:nvSpPr>
          <p:cNvPr id="14" name="矩形 13"/>
          <p:cNvSpPr/>
          <p:nvPr/>
        </p:nvSpPr>
        <p:spPr>
          <a:xfrm>
            <a:off x="1214414" y="5500702"/>
            <a:ext cx="6215106" cy="830997"/>
          </a:xfrm>
          <a:prstGeom prst="rect">
            <a:avLst/>
          </a:prstGeom>
        </p:spPr>
        <p:txBody>
          <a:bodyPr wrap="square">
            <a:spAutoFit/>
          </a:bodyPr>
          <a:lstStyle/>
          <a:p>
            <a:r>
              <a:rPr lang="en-US" altLang="zh-CN" sz="2400" i="1" dirty="0" smtClean="0">
                <a:solidFill>
                  <a:srgbClr val="FF0000"/>
                </a:solidFill>
              </a:rPr>
              <a:t>I never write blogs because I haven’t started my own blog yet.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slide(fromBottom)">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500" fill="hold"/>
                                        <p:tgtEl>
                                          <p:spTgt spid="10"/>
                                        </p:tgtEl>
                                        <p:attrNameLst>
                                          <p:attrName>ppt_x</p:attrName>
                                        </p:attrNameLst>
                                      </p:cBhvr>
                                      <p:tavLst>
                                        <p:tav tm="0">
                                          <p:val>
                                            <p:strVal val="#ppt_x"/>
                                          </p:val>
                                        </p:tav>
                                        <p:tav tm="100000">
                                          <p:val>
                                            <p:strVal val="#ppt_x"/>
                                          </p:val>
                                        </p:tav>
                                      </p:tavLst>
                                    </p:anim>
                                    <p:anim calcmode="lin" valueType="num">
                                      <p:cBhvr additive="base">
                                        <p:cTn id="13"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12"/>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2" presetClass="entr" presetSubtype="4"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slide(fromBottom)">
                                      <p:cBhvr>
                                        <p:cTn id="22" dur="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500" fill="hold"/>
                                        <p:tgtEl>
                                          <p:spTgt spid="11"/>
                                        </p:tgtEl>
                                        <p:attrNameLst>
                                          <p:attrName>ppt_x</p:attrName>
                                        </p:attrNameLst>
                                      </p:cBhvr>
                                      <p:tavLst>
                                        <p:tav tm="0">
                                          <p:val>
                                            <p:strVal val="#ppt_x"/>
                                          </p:val>
                                        </p:tav>
                                        <p:tav tm="100000">
                                          <p:val>
                                            <p:strVal val="#ppt_x"/>
                                          </p:val>
                                        </p:tav>
                                      </p:tavLst>
                                    </p:anim>
                                    <p:anim calcmode="lin" valueType="num">
                                      <p:cBhvr additive="base">
                                        <p:cTn id="2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P spid="14"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
            <a:ext cx="9144000" cy="1142984"/>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361950"/>
            <a:r>
              <a:rPr lang="en-US" altLang="zh-CN" sz="4800" b="1" dirty="0" smtClean="0">
                <a:solidFill>
                  <a:schemeClr val="tx1"/>
                </a:solidFill>
                <a:latin typeface="+mj-lt"/>
                <a:ea typeface="微软雅黑" panose="020B0503020204020204" pitchFamily="34" charset="-122"/>
              </a:rPr>
              <a:t>Speaking for communication</a:t>
            </a:r>
            <a:endParaRPr lang="zh-CN" altLang="en-US" sz="4800" b="1" dirty="0">
              <a:solidFill>
                <a:schemeClr val="tx1"/>
              </a:solidFill>
              <a:latin typeface="+mj-lt"/>
              <a:ea typeface="微软雅黑" panose="020B0503020204020204" pitchFamily="34" charset="-122"/>
            </a:endParaRPr>
          </a:p>
        </p:txBody>
      </p:sp>
      <p:sp>
        <p:nvSpPr>
          <p:cNvPr id="5" name="TextBox 4"/>
          <p:cNvSpPr txBox="1"/>
          <p:nvPr/>
        </p:nvSpPr>
        <p:spPr>
          <a:xfrm>
            <a:off x="714348" y="1214422"/>
            <a:ext cx="1971565" cy="646331"/>
          </a:xfrm>
          <a:prstGeom prst="rect">
            <a:avLst/>
          </a:prstGeom>
          <a:noFill/>
        </p:spPr>
        <p:txBody>
          <a:bodyPr wrap="none" rtlCol="0">
            <a:spAutoFit/>
          </a:bodyPr>
          <a:lstStyle/>
          <a:p>
            <a:r>
              <a:rPr lang="en-US" altLang="zh-CN" sz="3600" b="1" u="sng" dirty="0" smtClean="0">
                <a:ln>
                  <a:solidFill>
                    <a:schemeClr val="accent5"/>
                  </a:solidFill>
                </a:ln>
                <a:solidFill>
                  <a:schemeClr val="accent5">
                    <a:lumMod val="75000"/>
                  </a:schemeClr>
                </a:solidFill>
              </a:rPr>
              <a:t>Role-play</a:t>
            </a:r>
            <a:endParaRPr lang="zh-CN" altLang="en-US" sz="3200" b="1" u="sng" dirty="0">
              <a:ln>
                <a:solidFill>
                  <a:schemeClr val="accent5"/>
                </a:solidFill>
              </a:ln>
              <a:solidFill>
                <a:schemeClr val="accent5">
                  <a:lumMod val="75000"/>
                </a:schemeClr>
              </a:solidFill>
            </a:endParaRPr>
          </a:p>
        </p:txBody>
      </p:sp>
      <p:sp>
        <p:nvSpPr>
          <p:cNvPr id="10" name="TextBox 9"/>
          <p:cNvSpPr txBox="1"/>
          <p:nvPr/>
        </p:nvSpPr>
        <p:spPr>
          <a:xfrm>
            <a:off x="1270885" y="2357430"/>
            <a:ext cx="6587263" cy="984885"/>
          </a:xfrm>
          <a:prstGeom prst="rect">
            <a:avLst/>
          </a:prstGeom>
          <a:noFill/>
        </p:spPr>
        <p:txBody>
          <a:bodyPr wrap="square" rtlCol="0">
            <a:spAutoFit/>
          </a:bodyPr>
          <a:lstStyle/>
          <a:p>
            <a:r>
              <a:rPr lang="en-US" altLang="zh-CN" sz="2400" b="1" dirty="0" smtClean="0"/>
              <a:t>Situation 2</a:t>
            </a:r>
          </a:p>
          <a:p>
            <a:endParaRPr lang="en-US" altLang="zh-CN" sz="1600" dirty="0" smtClean="0"/>
          </a:p>
          <a:p>
            <a:endParaRPr lang="zh-CN" altLang="en-US" dirty="0"/>
          </a:p>
        </p:txBody>
      </p:sp>
      <p:pic>
        <p:nvPicPr>
          <p:cNvPr id="9" name="图片 8" descr="87699.gif">
            <a:hlinkClick r:id="rId2" action="ppaction://hlinksldjump"/>
          </p:cNvPr>
          <p:cNvPicPr>
            <a:picLocks noChangeAspect="1"/>
          </p:cNvPicPr>
          <p:nvPr/>
        </p:nvPicPr>
        <p:blipFill>
          <a:blip r:embed="rId3"/>
          <a:stretch>
            <a:fillRect/>
          </a:stretch>
        </p:blipFill>
        <p:spPr>
          <a:xfrm>
            <a:off x="8429652" y="6215082"/>
            <a:ext cx="466724" cy="466724"/>
          </a:xfrm>
          <a:prstGeom prst="rect">
            <a:avLst/>
          </a:prstGeom>
        </p:spPr>
      </p:pic>
      <p:graphicFrame>
        <p:nvGraphicFramePr>
          <p:cNvPr id="12" name="表格 11"/>
          <p:cNvGraphicFramePr>
            <a:graphicFrameLocks noGrp="1"/>
          </p:cNvGraphicFramePr>
          <p:nvPr/>
        </p:nvGraphicFramePr>
        <p:xfrm>
          <a:off x="1285852" y="2752720"/>
          <a:ext cx="7072362" cy="3316323"/>
        </p:xfrm>
        <a:graphic>
          <a:graphicData uri="http://schemas.openxmlformats.org/drawingml/2006/table">
            <a:tbl>
              <a:tblPr firstRow="1" bandRow="1">
                <a:tableStyleId>{F5AB1C69-6EDB-4FF4-983F-18BD219EF322}</a:tableStyleId>
              </a:tblPr>
              <a:tblGrid>
                <a:gridCol w="7072362"/>
              </a:tblGrid>
              <a:tr h="388925">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400" b="1" dirty="0" smtClean="0">
                          <a:solidFill>
                            <a:schemeClr val="bg1"/>
                          </a:solidFill>
                        </a:rPr>
                        <a:t>What stationery items should we buy?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859123">
                <a:tc>
                  <a:txBody>
                    <a:bodyPr/>
                    <a:lstStyle/>
                    <a:p>
                      <a:pPr marL="317500" marR="0" indent="-317500" algn="l" defTabSz="914400" rtl="0" eaLnBrk="1" fontAlgn="auto" latinLnBrk="0" hangingPunct="1">
                        <a:lnSpc>
                          <a:spcPct val="80000"/>
                        </a:lnSpc>
                        <a:spcBef>
                          <a:spcPts val="0"/>
                        </a:spcBef>
                        <a:spcAft>
                          <a:spcPts val="0"/>
                        </a:spcAft>
                        <a:buClrTx/>
                        <a:buSzTx/>
                        <a:buFontTx/>
                        <a:buNone/>
                        <a:tabLst/>
                        <a:defRPr/>
                      </a:pPr>
                      <a:r>
                        <a:rPr lang="en-US" altLang="zh-CN" sz="2400" b="1" kern="1200" baseline="0" dirty="0" smtClean="0">
                          <a:solidFill>
                            <a:schemeClr val="dk1"/>
                          </a:solidFill>
                          <a:latin typeface="+mn-lt"/>
                          <a:ea typeface="+mn-ea"/>
                          <a:cs typeface="+mn-cs"/>
                        </a:rPr>
                        <a:t>A:</a:t>
                      </a:r>
                      <a:r>
                        <a:rPr lang="en-US" altLang="zh-CN" sz="2400" b="0" kern="1200" baseline="0" dirty="0" smtClean="0">
                          <a:solidFill>
                            <a:schemeClr val="dk1"/>
                          </a:solidFill>
                          <a:latin typeface="+mn-lt"/>
                          <a:ea typeface="+mn-ea"/>
                          <a:cs typeface="+mn-cs"/>
                        </a:rPr>
                        <a:t> I don’t think that’s essential for me. I don’t like marking books with highlighters. </a:t>
                      </a:r>
                    </a:p>
                    <a:p>
                      <a:pPr>
                        <a:lnSpc>
                          <a:spcPct val="80000"/>
                        </a:lnSpc>
                      </a:pPr>
                      <a:endParaRPr lang="en-US" altLang="zh-CN" sz="2400" b="0" kern="1200" baseline="0" dirty="0" smtClean="0">
                        <a:solidFill>
                          <a:schemeClr val="dk1"/>
                        </a:solidFill>
                        <a:latin typeface="+mn-lt"/>
                        <a:ea typeface="+mn-ea"/>
                        <a:cs typeface="+mn-cs"/>
                      </a:endParaRPr>
                    </a:p>
                    <a:p>
                      <a:pPr marL="266700" marR="0" indent="-266700" algn="l" defTabSz="914400" rtl="0" eaLnBrk="1" fontAlgn="auto" latinLnBrk="0" hangingPunct="1">
                        <a:lnSpc>
                          <a:spcPct val="80000"/>
                        </a:lnSpc>
                        <a:spcBef>
                          <a:spcPts val="0"/>
                        </a:spcBef>
                        <a:spcAft>
                          <a:spcPts val="0"/>
                        </a:spcAft>
                        <a:buClrTx/>
                        <a:buSzTx/>
                        <a:buFontTx/>
                        <a:buNone/>
                        <a:tabLst/>
                        <a:defRPr/>
                      </a:pPr>
                      <a:r>
                        <a:rPr lang="en-US" altLang="zh-CN" sz="2400" b="1" kern="1200" baseline="0" dirty="0" smtClean="0">
                          <a:solidFill>
                            <a:srgbClr val="0070C0"/>
                          </a:solidFill>
                          <a:latin typeface="+mn-lt"/>
                          <a:ea typeface="+mn-ea"/>
                          <a:cs typeface="+mn-cs"/>
                        </a:rPr>
                        <a:t>B:</a:t>
                      </a:r>
                      <a:r>
                        <a:rPr lang="en-US" altLang="zh-CN" sz="2400" b="0" kern="1200" baseline="0" dirty="0" smtClean="0">
                          <a:solidFill>
                            <a:srgbClr val="0070C0"/>
                          </a:solidFill>
                          <a:latin typeface="+mn-lt"/>
                          <a:ea typeface="+mn-ea"/>
                          <a:cs typeface="+mn-cs"/>
                        </a:rPr>
                        <a:t> Do you need some pencils? </a:t>
                      </a:r>
                    </a:p>
                    <a:p>
                      <a:pPr>
                        <a:lnSpc>
                          <a:spcPct val="80000"/>
                        </a:lnSpc>
                      </a:pPr>
                      <a:endParaRPr lang="en-US" altLang="zh-CN" sz="2400" b="0" kern="1200" baseline="0" dirty="0" smtClean="0">
                        <a:solidFill>
                          <a:srgbClr val="0070C0"/>
                        </a:solidFill>
                        <a:latin typeface="+mn-lt"/>
                        <a:ea typeface="+mn-ea"/>
                        <a:cs typeface="+mn-cs"/>
                      </a:endParaRPr>
                    </a:p>
                    <a:p>
                      <a:pPr marL="355600" marR="0" indent="-355600" algn="l" defTabSz="914400" rtl="0" eaLnBrk="1" fontAlgn="auto" latinLnBrk="0" hangingPunct="1">
                        <a:lnSpc>
                          <a:spcPct val="80000"/>
                        </a:lnSpc>
                        <a:spcBef>
                          <a:spcPts val="0"/>
                        </a:spcBef>
                        <a:spcAft>
                          <a:spcPts val="0"/>
                        </a:spcAft>
                        <a:buClrTx/>
                        <a:buSzTx/>
                        <a:buFontTx/>
                        <a:buNone/>
                        <a:tabLst/>
                        <a:defRPr/>
                      </a:pPr>
                      <a:r>
                        <a:rPr lang="en-US" altLang="zh-CN" sz="2400" b="1" kern="1200" baseline="0" dirty="0" smtClean="0">
                          <a:solidFill>
                            <a:schemeClr val="dk1"/>
                          </a:solidFill>
                          <a:latin typeface="+mn-lt"/>
                          <a:ea typeface="+mn-ea"/>
                          <a:cs typeface="+mn-cs"/>
                        </a:rPr>
                        <a:t>A:</a:t>
                      </a:r>
                      <a:r>
                        <a:rPr lang="en-US" altLang="zh-CN" sz="2400" b="0" kern="1200" baseline="0" dirty="0" smtClean="0">
                          <a:solidFill>
                            <a:schemeClr val="dk1"/>
                          </a:solidFill>
                          <a:latin typeface="+mn-lt"/>
                          <a:ea typeface="+mn-ea"/>
                          <a:cs typeface="+mn-cs"/>
                        </a:rPr>
                        <a:t> I don’t use pencils anymore. I use pens instead. </a:t>
                      </a:r>
                    </a:p>
                    <a:p>
                      <a:pPr marL="355600" marR="0" indent="-355600" algn="l" defTabSz="914400" rtl="0" eaLnBrk="1" fontAlgn="auto" latinLnBrk="0" hangingPunct="1">
                        <a:lnSpc>
                          <a:spcPct val="80000"/>
                        </a:lnSpc>
                        <a:spcBef>
                          <a:spcPts val="0"/>
                        </a:spcBef>
                        <a:spcAft>
                          <a:spcPts val="0"/>
                        </a:spcAft>
                        <a:buClrTx/>
                        <a:buSzTx/>
                        <a:buFontTx/>
                        <a:buNone/>
                        <a:tabLst/>
                        <a:defRPr/>
                      </a:pPr>
                      <a:endParaRPr lang="en-US" altLang="zh-CN" sz="2400" b="0" kern="1200" baseline="0" dirty="0" smtClean="0">
                        <a:solidFill>
                          <a:schemeClr val="dk1"/>
                        </a:solidFill>
                        <a:latin typeface="+mn-lt"/>
                        <a:ea typeface="+mn-ea"/>
                        <a:cs typeface="+mn-cs"/>
                      </a:endParaRPr>
                    </a:p>
                    <a:p>
                      <a:pPr marL="330200" marR="0" indent="-330200" algn="l" defTabSz="914400" rtl="0" eaLnBrk="1" fontAlgn="auto" latinLnBrk="0" hangingPunct="1">
                        <a:lnSpc>
                          <a:spcPct val="80000"/>
                        </a:lnSpc>
                        <a:spcBef>
                          <a:spcPts val="0"/>
                        </a:spcBef>
                        <a:spcAft>
                          <a:spcPts val="0"/>
                        </a:spcAft>
                        <a:buClrTx/>
                        <a:buSzTx/>
                        <a:buFontTx/>
                        <a:buNone/>
                        <a:tabLst/>
                        <a:defRPr/>
                      </a:pPr>
                      <a:r>
                        <a:rPr lang="en-US" altLang="zh-CN" sz="2400" b="1" kern="1200" baseline="0" dirty="0" smtClean="0">
                          <a:solidFill>
                            <a:srgbClr val="0070C0"/>
                          </a:solidFill>
                          <a:latin typeface="+mn-lt"/>
                          <a:ea typeface="+mn-ea"/>
                          <a:cs typeface="+mn-cs"/>
                        </a:rPr>
                        <a:t>B:</a:t>
                      </a:r>
                      <a:r>
                        <a:rPr lang="en-US" altLang="zh-CN" sz="2400" b="0" kern="1200" baseline="0" dirty="0" smtClean="0">
                          <a:solidFill>
                            <a:srgbClr val="0070C0"/>
                          </a:solidFill>
                          <a:latin typeface="+mn-lt"/>
                          <a:ea typeface="+mn-ea"/>
                          <a:cs typeface="+mn-cs"/>
                        </a:rPr>
                        <a:t> But we do need to use pencils to mark answers on the Answer Sheet in exams.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bl>
          </a:graphicData>
        </a:graphic>
      </p:graphicFrame>
      <p:grpSp>
        <p:nvGrpSpPr>
          <p:cNvPr id="2" name="组合 26"/>
          <p:cNvGrpSpPr/>
          <p:nvPr/>
        </p:nvGrpSpPr>
        <p:grpSpPr>
          <a:xfrm>
            <a:off x="785786" y="1951956"/>
            <a:ext cx="7072362" cy="476912"/>
            <a:chOff x="857224" y="1500174"/>
            <a:chExt cx="7072362" cy="476912"/>
          </a:xfrm>
        </p:grpSpPr>
        <p:sp>
          <p:nvSpPr>
            <p:cNvPr id="14" name="矩形 13"/>
            <p:cNvSpPr/>
            <p:nvPr/>
          </p:nvSpPr>
          <p:spPr>
            <a:xfrm>
              <a:off x="857224" y="1500174"/>
              <a:ext cx="357174" cy="461665"/>
            </a:xfrm>
            <a:prstGeom prst="rect">
              <a:avLst/>
            </a:prstGeom>
            <a:solidFill>
              <a:schemeClr val="accent5">
                <a:lumMod val="75000"/>
              </a:schemeClr>
            </a:solidFill>
          </p:spPr>
          <p:txBody>
            <a:bodyPr wrap="square">
              <a:spAutoFit/>
            </a:bodyPr>
            <a:lstStyle/>
            <a:p>
              <a:r>
                <a:rPr lang="en-US" altLang="zh-CN" sz="2400" b="1" dirty="0" smtClean="0">
                  <a:solidFill>
                    <a:schemeClr val="bg1"/>
                  </a:solidFill>
                </a:rPr>
                <a:t>3</a:t>
              </a:r>
              <a:endParaRPr lang="en-US" altLang="zh-CN" sz="2400" dirty="0" smtClean="0">
                <a:solidFill>
                  <a:schemeClr val="bg1"/>
                </a:solidFill>
              </a:endParaRPr>
            </a:p>
          </p:txBody>
        </p:sp>
        <p:sp>
          <p:nvSpPr>
            <p:cNvPr id="15" name="TextBox 14"/>
            <p:cNvSpPr txBox="1"/>
            <p:nvPr/>
          </p:nvSpPr>
          <p:spPr>
            <a:xfrm>
              <a:off x="1214414" y="1515421"/>
              <a:ext cx="6715172" cy="461665"/>
            </a:xfrm>
            <a:prstGeom prst="rect">
              <a:avLst/>
            </a:prstGeom>
            <a:noFill/>
          </p:spPr>
          <p:txBody>
            <a:bodyPr wrap="square" rtlCol="0">
              <a:spAutoFit/>
            </a:bodyPr>
            <a:lstStyle/>
            <a:p>
              <a:r>
                <a:rPr lang="en-US" altLang="zh-CN" sz="2400" dirty="0" smtClean="0">
                  <a:latin typeface="Arial" pitchFamily="34" charset="0"/>
                  <a:cs typeface="Arial" pitchFamily="34" charset="0"/>
                </a:rPr>
                <a:t>Work in pairs and role-play the situations.</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dissolve">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
            <a:ext cx="9144000" cy="1142984"/>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361950"/>
            <a:r>
              <a:rPr lang="en-US" altLang="zh-CN" sz="4800" b="1" dirty="0" smtClean="0">
                <a:solidFill>
                  <a:schemeClr val="tx1"/>
                </a:solidFill>
                <a:latin typeface="+mj-lt"/>
                <a:ea typeface="微软雅黑" panose="020B0503020204020204" pitchFamily="34" charset="-122"/>
              </a:rPr>
              <a:t>Speaking for communication</a:t>
            </a:r>
            <a:endParaRPr lang="zh-CN" altLang="en-US" sz="4800" b="1" dirty="0">
              <a:solidFill>
                <a:schemeClr val="tx1"/>
              </a:solidFill>
              <a:latin typeface="+mj-lt"/>
              <a:ea typeface="微软雅黑" panose="020B0503020204020204" pitchFamily="34" charset="-122"/>
            </a:endParaRPr>
          </a:p>
        </p:txBody>
      </p:sp>
      <p:sp>
        <p:nvSpPr>
          <p:cNvPr id="5" name="TextBox 4"/>
          <p:cNvSpPr txBox="1"/>
          <p:nvPr/>
        </p:nvSpPr>
        <p:spPr>
          <a:xfrm>
            <a:off x="714348" y="1214422"/>
            <a:ext cx="1971565" cy="646331"/>
          </a:xfrm>
          <a:prstGeom prst="rect">
            <a:avLst/>
          </a:prstGeom>
          <a:noFill/>
        </p:spPr>
        <p:txBody>
          <a:bodyPr wrap="none" rtlCol="0">
            <a:spAutoFit/>
          </a:bodyPr>
          <a:lstStyle/>
          <a:p>
            <a:r>
              <a:rPr lang="en-US" altLang="zh-CN" sz="3600" b="1" u="sng" dirty="0" smtClean="0">
                <a:ln>
                  <a:solidFill>
                    <a:schemeClr val="accent5"/>
                  </a:solidFill>
                </a:ln>
                <a:solidFill>
                  <a:schemeClr val="accent5">
                    <a:lumMod val="75000"/>
                  </a:schemeClr>
                </a:solidFill>
              </a:rPr>
              <a:t>Role-play</a:t>
            </a:r>
            <a:endParaRPr lang="zh-CN" altLang="en-US" sz="3200" b="1" u="sng" dirty="0">
              <a:ln>
                <a:solidFill>
                  <a:schemeClr val="accent5"/>
                </a:solidFill>
              </a:ln>
              <a:solidFill>
                <a:schemeClr val="accent5">
                  <a:lumMod val="75000"/>
                </a:schemeClr>
              </a:solidFill>
            </a:endParaRPr>
          </a:p>
        </p:txBody>
      </p:sp>
      <p:sp>
        <p:nvSpPr>
          <p:cNvPr id="10" name="TextBox 9"/>
          <p:cNvSpPr txBox="1"/>
          <p:nvPr/>
        </p:nvSpPr>
        <p:spPr>
          <a:xfrm>
            <a:off x="1270885" y="2357430"/>
            <a:ext cx="6587263" cy="984885"/>
          </a:xfrm>
          <a:prstGeom prst="rect">
            <a:avLst/>
          </a:prstGeom>
          <a:noFill/>
        </p:spPr>
        <p:txBody>
          <a:bodyPr wrap="square" rtlCol="0">
            <a:spAutoFit/>
          </a:bodyPr>
          <a:lstStyle/>
          <a:p>
            <a:r>
              <a:rPr lang="en-US" altLang="zh-CN" sz="2400" b="1" dirty="0" smtClean="0"/>
              <a:t>Situation 2</a:t>
            </a:r>
          </a:p>
          <a:p>
            <a:endParaRPr lang="en-US" altLang="zh-CN" sz="1600" dirty="0" smtClean="0"/>
          </a:p>
          <a:p>
            <a:endParaRPr lang="zh-CN" altLang="en-US" dirty="0"/>
          </a:p>
        </p:txBody>
      </p:sp>
      <p:pic>
        <p:nvPicPr>
          <p:cNvPr id="9" name="图片 8" descr="87699.gif">
            <a:hlinkClick r:id="rId2" action="ppaction://hlinksldjump"/>
          </p:cNvPr>
          <p:cNvPicPr>
            <a:picLocks noChangeAspect="1"/>
          </p:cNvPicPr>
          <p:nvPr/>
        </p:nvPicPr>
        <p:blipFill>
          <a:blip r:embed="rId3"/>
          <a:stretch>
            <a:fillRect/>
          </a:stretch>
        </p:blipFill>
        <p:spPr>
          <a:xfrm>
            <a:off x="8429652" y="6215082"/>
            <a:ext cx="466724" cy="466724"/>
          </a:xfrm>
          <a:prstGeom prst="rect">
            <a:avLst/>
          </a:prstGeom>
        </p:spPr>
      </p:pic>
      <p:graphicFrame>
        <p:nvGraphicFramePr>
          <p:cNvPr id="12" name="表格 11"/>
          <p:cNvGraphicFramePr>
            <a:graphicFrameLocks noGrp="1"/>
          </p:cNvGraphicFramePr>
          <p:nvPr/>
        </p:nvGraphicFramePr>
        <p:xfrm>
          <a:off x="1285852" y="2752720"/>
          <a:ext cx="7072362" cy="3316323"/>
        </p:xfrm>
        <a:graphic>
          <a:graphicData uri="http://schemas.openxmlformats.org/drawingml/2006/table">
            <a:tbl>
              <a:tblPr firstRow="1" bandRow="1">
                <a:tableStyleId>{F5AB1C69-6EDB-4FF4-983F-18BD219EF322}</a:tableStyleId>
              </a:tblPr>
              <a:tblGrid>
                <a:gridCol w="7072362"/>
              </a:tblGrid>
              <a:tr h="388925">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400" b="1" dirty="0" smtClean="0">
                          <a:solidFill>
                            <a:schemeClr val="bg1"/>
                          </a:solidFill>
                        </a:rPr>
                        <a:t>What stationery items should we buy?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859123">
                <a:tc>
                  <a:txBody>
                    <a:bodyPr/>
                    <a:lstStyle/>
                    <a:p>
                      <a:pPr marL="355600" marR="0" indent="-355600" algn="l" defTabSz="914400" rtl="0" eaLnBrk="1" fontAlgn="auto" latinLnBrk="0" hangingPunct="1">
                        <a:lnSpc>
                          <a:spcPct val="80000"/>
                        </a:lnSpc>
                        <a:spcBef>
                          <a:spcPts val="0"/>
                        </a:spcBef>
                        <a:spcAft>
                          <a:spcPts val="0"/>
                        </a:spcAft>
                        <a:buClrTx/>
                        <a:buSzTx/>
                        <a:buFontTx/>
                        <a:buNone/>
                        <a:tabLst/>
                        <a:defRPr/>
                      </a:pPr>
                      <a:r>
                        <a:rPr lang="en-US" altLang="zh-CN" sz="2400" b="1" kern="1200" baseline="0" dirty="0" smtClean="0">
                          <a:solidFill>
                            <a:schemeClr val="dk1"/>
                          </a:solidFill>
                          <a:latin typeface="+mn-lt"/>
                          <a:ea typeface="+mn-ea"/>
                          <a:cs typeface="+mn-cs"/>
                        </a:rPr>
                        <a:t>A:</a:t>
                      </a:r>
                      <a:r>
                        <a:rPr lang="en-US" altLang="zh-CN" sz="2400" b="0" kern="1200" baseline="0" dirty="0" smtClean="0">
                          <a:solidFill>
                            <a:schemeClr val="dk1"/>
                          </a:solidFill>
                          <a:latin typeface="+mn-lt"/>
                          <a:ea typeface="+mn-ea"/>
                          <a:cs typeface="+mn-cs"/>
                        </a:rPr>
                        <a:t> Oh, yes, you’re right. Pencils are definitely essential. So are the erasers. </a:t>
                      </a:r>
                    </a:p>
                    <a:p>
                      <a:pPr>
                        <a:lnSpc>
                          <a:spcPct val="80000"/>
                        </a:lnSpc>
                      </a:pPr>
                      <a:endParaRPr lang="en-US" altLang="zh-CN" sz="2400" b="0" kern="1200" baseline="0" dirty="0" smtClean="0">
                        <a:solidFill>
                          <a:schemeClr val="dk1"/>
                        </a:solidFill>
                        <a:latin typeface="+mn-lt"/>
                        <a:ea typeface="+mn-ea"/>
                        <a:cs typeface="+mn-cs"/>
                      </a:endParaRPr>
                    </a:p>
                    <a:p>
                      <a:pPr marL="266700" marR="0" indent="-266700" algn="l" defTabSz="914400" rtl="0" eaLnBrk="1" fontAlgn="auto" latinLnBrk="0" hangingPunct="1">
                        <a:lnSpc>
                          <a:spcPct val="80000"/>
                        </a:lnSpc>
                        <a:spcBef>
                          <a:spcPts val="0"/>
                        </a:spcBef>
                        <a:spcAft>
                          <a:spcPts val="0"/>
                        </a:spcAft>
                        <a:buClrTx/>
                        <a:buSzTx/>
                        <a:buFontTx/>
                        <a:buNone/>
                        <a:tabLst/>
                        <a:defRPr/>
                      </a:pPr>
                      <a:r>
                        <a:rPr lang="en-US" altLang="zh-CN" sz="2400" b="1" kern="1200" baseline="0" dirty="0" smtClean="0">
                          <a:solidFill>
                            <a:srgbClr val="0070C0"/>
                          </a:solidFill>
                          <a:latin typeface="+mn-lt"/>
                          <a:ea typeface="+mn-ea"/>
                          <a:cs typeface="+mn-cs"/>
                        </a:rPr>
                        <a:t>B:</a:t>
                      </a:r>
                      <a:r>
                        <a:rPr lang="en-US" altLang="zh-CN" sz="2400" b="0" kern="1200" baseline="0" dirty="0" smtClean="0">
                          <a:solidFill>
                            <a:srgbClr val="0070C0"/>
                          </a:solidFill>
                          <a:latin typeface="+mn-lt"/>
                          <a:ea typeface="+mn-ea"/>
                          <a:cs typeface="+mn-cs"/>
                        </a:rPr>
                        <a:t> Yes, they are useful. </a:t>
                      </a:r>
                    </a:p>
                    <a:p>
                      <a:pPr>
                        <a:lnSpc>
                          <a:spcPct val="80000"/>
                        </a:lnSpc>
                      </a:pPr>
                      <a:endParaRPr lang="en-US" altLang="zh-CN" sz="2400" b="0" kern="1200" baseline="0" dirty="0" smtClean="0">
                        <a:solidFill>
                          <a:srgbClr val="0070C0"/>
                        </a:solidFill>
                        <a:latin typeface="+mn-lt"/>
                        <a:ea typeface="+mn-ea"/>
                        <a:cs typeface="+mn-cs"/>
                      </a:endParaRPr>
                    </a:p>
                    <a:p>
                      <a:pPr marL="355600" marR="0" indent="-355600" algn="l" defTabSz="914400" rtl="0" eaLnBrk="1" fontAlgn="auto" latinLnBrk="0" hangingPunct="1">
                        <a:lnSpc>
                          <a:spcPct val="80000"/>
                        </a:lnSpc>
                        <a:spcBef>
                          <a:spcPts val="0"/>
                        </a:spcBef>
                        <a:spcAft>
                          <a:spcPts val="0"/>
                        </a:spcAft>
                        <a:buClrTx/>
                        <a:buSzTx/>
                        <a:buFontTx/>
                        <a:buNone/>
                        <a:tabLst/>
                        <a:defRPr/>
                      </a:pPr>
                      <a:r>
                        <a:rPr lang="en-US" altLang="zh-CN" sz="2400" b="1" kern="1200" baseline="0" dirty="0" smtClean="0">
                          <a:solidFill>
                            <a:schemeClr val="dk1"/>
                          </a:solidFill>
                          <a:latin typeface="+mn-lt"/>
                          <a:ea typeface="+mn-ea"/>
                          <a:cs typeface="+mn-cs"/>
                        </a:rPr>
                        <a:t>A:</a:t>
                      </a:r>
                      <a:r>
                        <a:rPr lang="en-US" altLang="zh-CN" sz="2400" b="0" kern="1200" baseline="0" dirty="0" smtClean="0">
                          <a:solidFill>
                            <a:schemeClr val="dk1"/>
                          </a:solidFill>
                          <a:latin typeface="+mn-lt"/>
                          <a:ea typeface="+mn-ea"/>
                          <a:cs typeface="+mn-cs"/>
                        </a:rPr>
                        <a:t> How about rulers? Do you want one? </a:t>
                      </a:r>
                    </a:p>
                    <a:p>
                      <a:pPr marL="355600" marR="0" indent="-355600" algn="l" defTabSz="914400" rtl="0" eaLnBrk="1" fontAlgn="auto" latinLnBrk="0" hangingPunct="1">
                        <a:lnSpc>
                          <a:spcPct val="80000"/>
                        </a:lnSpc>
                        <a:spcBef>
                          <a:spcPts val="0"/>
                        </a:spcBef>
                        <a:spcAft>
                          <a:spcPts val="0"/>
                        </a:spcAft>
                        <a:buClrTx/>
                        <a:buSzTx/>
                        <a:buFontTx/>
                        <a:buNone/>
                        <a:tabLst/>
                        <a:defRPr/>
                      </a:pPr>
                      <a:endParaRPr lang="en-US" altLang="zh-CN" sz="2400" b="0" kern="1200" baseline="0" dirty="0" smtClean="0">
                        <a:solidFill>
                          <a:schemeClr val="dk1"/>
                        </a:solidFill>
                        <a:latin typeface="+mn-lt"/>
                        <a:ea typeface="+mn-ea"/>
                        <a:cs typeface="+mn-cs"/>
                      </a:endParaRPr>
                    </a:p>
                    <a:p>
                      <a:pPr marL="355600" marR="0" indent="-355600" algn="l" defTabSz="914400" rtl="0" eaLnBrk="1" fontAlgn="auto" latinLnBrk="0" hangingPunct="1">
                        <a:lnSpc>
                          <a:spcPct val="80000"/>
                        </a:lnSpc>
                        <a:spcBef>
                          <a:spcPts val="0"/>
                        </a:spcBef>
                        <a:spcAft>
                          <a:spcPts val="0"/>
                        </a:spcAft>
                        <a:buClrTx/>
                        <a:buSzTx/>
                        <a:buFontTx/>
                        <a:buNone/>
                        <a:tabLst/>
                        <a:defRPr/>
                      </a:pPr>
                      <a:r>
                        <a:rPr lang="en-US" altLang="zh-CN" sz="2400" b="1" kern="1200" baseline="0" dirty="0" smtClean="0">
                          <a:solidFill>
                            <a:srgbClr val="0070C0"/>
                          </a:solidFill>
                          <a:latin typeface="+mn-lt"/>
                          <a:ea typeface="+mn-ea"/>
                          <a:cs typeface="+mn-cs"/>
                        </a:rPr>
                        <a:t>B:</a:t>
                      </a:r>
                      <a:r>
                        <a:rPr lang="en-US" altLang="zh-CN" sz="2400" b="0" kern="1200" baseline="0" dirty="0" smtClean="0">
                          <a:solidFill>
                            <a:srgbClr val="0070C0"/>
                          </a:solidFill>
                          <a:latin typeface="+mn-lt"/>
                          <a:ea typeface="+mn-ea"/>
                          <a:cs typeface="+mn-cs"/>
                        </a:rPr>
                        <a:t> No, I think I can do without one. </a:t>
                      </a:r>
                    </a:p>
                    <a:p>
                      <a:pPr marL="355600" marR="0" indent="-355600" algn="l" defTabSz="914400" rtl="0" eaLnBrk="1" fontAlgn="auto" latinLnBrk="0" hangingPunct="1">
                        <a:lnSpc>
                          <a:spcPct val="80000"/>
                        </a:lnSpc>
                        <a:spcBef>
                          <a:spcPts val="0"/>
                        </a:spcBef>
                        <a:spcAft>
                          <a:spcPts val="0"/>
                        </a:spcAft>
                        <a:buClrTx/>
                        <a:buSzTx/>
                        <a:buFontTx/>
                        <a:buNone/>
                        <a:tabLst/>
                        <a:defRPr/>
                      </a:pPr>
                      <a:endParaRPr lang="en-US" altLang="zh-CN" sz="2400" b="0" kern="1200" baseline="0" dirty="0" smtClean="0">
                        <a:solidFill>
                          <a:srgbClr val="0070C0"/>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bl>
          </a:graphicData>
        </a:graphic>
      </p:graphicFrame>
      <p:grpSp>
        <p:nvGrpSpPr>
          <p:cNvPr id="2" name="组合 26"/>
          <p:cNvGrpSpPr/>
          <p:nvPr/>
        </p:nvGrpSpPr>
        <p:grpSpPr>
          <a:xfrm>
            <a:off x="785786" y="1951956"/>
            <a:ext cx="7072362" cy="476912"/>
            <a:chOff x="857224" y="1500174"/>
            <a:chExt cx="7072362" cy="476912"/>
          </a:xfrm>
        </p:grpSpPr>
        <p:sp>
          <p:nvSpPr>
            <p:cNvPr id="14" name="矩形 13"/>
            <p:cNvSpPr/>
            <p:nvPr/>
          </p:nvSpPr>
          <p:spPr>
            <a:xfrm>
              <a:off x="857224" y="1500174"/>
              <a:ext cx="357174" cy="461665"/>
            </a:xfrm>
            <a:prstGeom prst="rect">
              <a:avLst/>
            </a:prstGeom>
            <a:solidFill>
              <a:schemeClr val="accent5">
                <a:lumMod val="75000"/>
              </a:schemeClr>
            </a:solidFill>
          </p:spPr>
          <p:txBody>
            <a:bodyPr wrap="square">
              <a:spAutoFit/>
            </a:bodyPr>
            <a:lstStyle/>
            <a:p>
              <a:r>
                <a:rPr lang="en-US" altLang="zh-CN" sz="2400" b="1" dirty="0" smtClean="0">
                  <a:solidFill>
                    <a:schemeClr val="bg1"/>
                  </a:solidFill>
                </a:rPr>
                <a:t>3</a:t>
              </a:r>
              <a:endParaRPr lang="en-US" altLang="zh-CN" sz="2400" dirty="0" smtClean="0">
                <a:solidFill>
                  <a:schemeClr val="bg1"/>
                </a:solidFill>
              </a:endParaRPr>
            </a:p>
          </p:txBody>
        </p:sp>
        <p:sp>
          <p:nvSpPr>
            <p:cNvPr id="15" name="TextBox 14"/>
            <p:cNvSpPr txBox="1"/>
            <p:nvPr/>
          </p:nvSpPr>
          <p:spPr>
            <a:xfrm>
              <a:off x="1214414" y="1515421"/>
              <a:ext cx="6715172" cy="461665"/>
            </a:xfrm>
            <a:prstGeom prst="rect">
              <a:avLst/>
            </a:prstGeom>
            <a:noFill/>
          </p:spPr>
          <p:txBody>
            <a:bodyPr wrap="square" rtlCol="0">
              <a:spAutoFit/>
            </a:bodyPr>
            <a:lstStyle/>
            <a:p>
              <a:r>
                <a:rPr lang="en-US" altLang="zh-CN" sz="2400" dirty="0" smtClean="0">
                  <a:latin typeface="Arial" pitchFamily="34" charset="0"/>
                  <a:cs typeface="Arial" pitchFamily="34" charset="0"/>
                </a:rPr>
                <a:t>Work in pairs and role-play the situations.</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dissolve">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1142976" y="2786058"/>
            <a:ext cx="7072362" cy="2786082"/>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0" y="1"/>
            <a:ext cx="9144000" cy="1142984"/>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361950"/>
            <a:r>
              <a:rPr lang="en-US" altLang="zh-CN" sz="4800" b="1" dirty="0" smtClean="0">
                <a:solidFill>
                  <a:schemeClr val="tx1"/>
                </a:solidFill>
                <a:latin typeface="+mj-lt"/>
                <a:ea typeface="微软雅黑" panose="020B0503020204020204" pitchFamily="34" charset="-122"/>
              </a:rPr>
              <a:t>Speaking for communication</a:t>
            </a:r>
            <a:endParaRPr lang="zh-CN" altLang="en-US" sz="4800" b="1" dirty="0">
              <a:solidFill>
                <a:schemeClr val="tx1"/>
              </a:solidFill>
              <a:latin typeface="+mj-lt"/>
              <a:ea typeface="微软雅黑" panose="020B0503020204020204" pitchFamily="34" charset="-122"/>
            </a:endParaRPr>
          </a:p>
        </p:txBody>
      </p:sp>
      <p:sp>
        <p:nvSpPr>
          <p:cNvPr id="5" name="TextBox 4"/>
          <p:cNvSpPr txBox="1"/>
          <p:nvPr/>
        </p:nvSpPr>
        <p:spPr>
          <a:xfrm>
            <a:off x="714348" y="1214422"/>
            <a:ext cx="3455561" cy="646331"/>
          </a:xfrm>
          <a:prstGeom prst="rect">
            <a:avLst/>
          </a:prstGeom>
          <a:noFill/>
        </p:spPr>
        <p:txBody>
          <a:bodyPr wrap="none" rtlCol="0">
            <a:spAutoFit/>
          </a:bodyPr>
          <a:lstStyle/>
          <a:p>
            <a:r>
              <a:rPr lang="en-US" altLang="zh-CN" sz="3600" b="1" u="sng" dirty="0" smtClean="0">
                <a:ln>
                  <a:solidFill>
                    <a:schemeClr val="accent5"/>
                  </a:solidFill>
                </a:ln>
                <a:solidFill>
                  <a:schemeClr val="accent5">
                    <a:lumMod val="75000"/>
                  </a:schemeClr>
                </a:solidFill>
              </a:rPr>
              <a:t>Group discussion</a:t>
            </a:r>
            <a:endParaRPr lang="zh-CN" altLang="en-US" sz="3200" b="1" u="sng" dirty="0">
              <a:ln>
                <a:solidFill>
                  <a:schemeClr val="accent5"/>
                </a:solidFill>
              </a:ln>
              <a:solidFill>
                <a:schemeClr val="accent5">
                  <a:lumMod val="75000"/>
                </a:schemeClr>
              </a:solidFill>
            </a:endParaRPr>
          </a:p>
        </p:txBody>
      </p:sp>
      <p:grpSp>
        <p:nvGrpSpPr>
          <p:cNvPr id="2" name="组合 26"/>
          <p:cNvGrpSpPr/>
          <p:nvPr/>
        </p:nvGrpSpPr>
        <p:grpSpPr>
          <a:xfrm>
            <a:off x="785786" y="2214554"/>
            <a:ext cx="7715304" cy="556257"/>
            <a:chOff x="857224" y="1405582"/>
            <a:chExt cx="7715304" cy="556257"/>
          </a:xfrm>
        </p:grpSpPr>
        <p:sp>
          <p:nvSpPr>
            <p:cNvPr id="7" name="矩形 6"/>
            <p:cNvSpPr/>
            <p:nvPr/>
          </p:nvSpPr>
          <p:spPr>
            <a:xfrm>
              <a:off x="857224" y="1500174"/>
              <a:ext cx="357174" cy="461665"/>
            </a:xfrm>
            <a:prstGeom prst="rect">
              <a:avLst/>
            </a:prstGeom>
            <a:solidFill>
              <a:schemeClr val="accent5">
                <a:lumMod val="75000"/>
              </a:schemeClr>
            </a:solidFill>
          </p:spPr>
          <p:txBody>
            <a:bodyPr wrap="square">
              <a:spAutoFit/>
            </a:bodyPr>
            <a:lstStyle/>
            <a:p>
              <a:r>
                <a:rPr lang="en-US" altLang="zh-CN" sz="2400" b="1" dirty="0" smtClean="0">
                  <a:solidFill>
                    <a:schemeClr val="bg1"/>
                  </a:solidFill>
                </a:rPr>
                <a:t>1</a:t>
              </a:r>
              <a:endParaRPr lang="en-US" altLang="zh-CN" sz="2400" dirty="0" smtClean="0">
                <a:solidFill>
                  <a:schemeClr val="bg1"/>
                </a:solidFill>
              </a:endParaRPr>
            </a:p>
          </p:txBody>
        </p:sp>
        <p:sp>
          <p:nvSpPr>
            <p:cNvPr id="8" name="TextBox 7"/>
            <p:cNvSpPr txBox="1"/>
            <p:nvPr/>
          </p:nvSpPr>
          <p:spPr>
            <a:xfrm>
              <a:off x="1285852" y="1405582"/>
              <a:ext cx="7286676" cy="461665"/>
            </a:xfrm>
            <a:prstGeom prst="rect">
              <a:avLst/>
            </a:prstGeom>
            <a:noFill/>
          </p:spPr>
          <p:txBody>
            <a:bodyPr wrap="square" rtlCol="0">
              <a:spAutoFit/>
            </a:bodyPr>
            <a:lstStyle/>
            <a:p>
              <a:r>
                <a:rPr lang="en-US" altLang="zh-CN" sz="2400" dirty="0" smtClean="0">
                  <a:latin typeface="Arial" pitchFamily="34" charset="0"/>
                  <a:cs typeface="Arial" pitchFamily="34" charset="0"/>
                </a:rPr>
                <a:t>Listen to a passage and complete the notes.</a:t>
              </a:r>
            </a:p>
          </p:txBody>
        </p:sp>
      </p:grpSp>
      <p:sp>
        <p:nvSpPr>
          <p:cNvPr id="9" name="TextBox 8"/>
          <p:cNvSpPr txBox="1"/>
          <p:nvPr/>
        </p:nvSpPr>
        <p:spPr>
          <a:xfrm>
            <a:off x="725404" y="1785926"/>
            <a:ext cx="2489274" cy="553998"/>
          </a:xfrm>
          <a:prstGeom prst="rect">
            <a:avLst/>
          </a:prstGeom>
          <a:noFill/>
        </p:spPr>
        <p:txBody>
          <a:bodyPr wrap="square" rtlCol="0">
            <a:spAutoFit/>
          </a:bodyPr>
          <a:lstStyle/>
          <a:p>
            <a:r>
              <a:rPr lang="en-US" altLang="zh-CN" sz="3000" b="1" dirty="0" smtClean="0"/>
              <a:t>Get ideas</a:t>
            </a:r>
            <a:endParaRPr lang="zh-CN" altLang="en-US" sz="3000" b="1" dirty="0"/>
          </a:p>
        </p:txBody>
      </p:sp>
      <p:pic>
        <p:nvPicPr>
          <p:cNvPr id="11" name="图片 10" descr="87699.gif">
            <a:hlinkClick r:id="rId2" action="ppaction://hlinksldjump"/>
          </p:cNvPr>
          <p:cNvPicPr>
            <a:picLocks noChangeAspect="1"/>
          </p:cNvPicPr>
          <p:nvPr/>
        </p:nvPicPr>
        <p:blipFill>
          <a:blip r:embed="rId3"/>
          <a:stretch>
            <a:fillRect/>
          </a:stretch>
        </p:blipFill>
        <p:spPr>
          <a:xfrm>
            <a:off x="8429652" y="6215082"/>
            <a:ext cx="466724" cy="466724"/>
          </a:xfrm>
          <a:prstGeom prst="rect">
            <a:avLst/>
          </a:prstGeom>
        </p:spPr>
      </p:pic>
      <p:sp>
        <p:nvSpPr>
          <p:cNvPr id="17" name="TextBox 16"/>
          <p:cNvSpPr txBox="1"/>
          <p:nvPr/>
        </p:nvSpPr>
        <p:spPr>
          <a:xfrm>
            <a:off x="1214414" y="3286124"/>
            <a:ext cx="6072230" cy="2954655"/>
          </a:xfrm>
          <a:prstGeom prst="rect">
            <a:avLst/>
          </a:prstGeom>
          <a:noFill/>
        </p:spPr>
        <p:txBody>
          <a:bodyPr wrap="square" rtlCol="0">
            <a:spAutoFit/>
          </a:bodyPr>
          <a:lstStyle/>
          <a:p>
            <a:pPr marL="203200" indent="-203200"/>
            <a:r>
              <a:rPr lang="en-US" altLang="zh-CN" sz="2400" b="1" dirty="0" smtClean="0"/>
              <a:t>1</a:t>
            </a:r>
            <a:r>
              <a:rPr lang="en-US" altLang="zh-CN" sz="2400" dirty="0" smtClean="0"/>
              <a:t> I choose 1) ____________ characters and go     to Blazing Falls.</a:t>
            </a:r>
          </a:p>
          <a:p>
            <a:r>
              <a:rPr lang="en-US" altLang="zh-CN" sz="2400" b="1" dirty="0" smtClean="0"/>
              <a:t>2</a:t>
            </a:r>
            <a:r>
              <a:rPr lang="en-US" altLang="zh-CN" sz="2400" dirty="0" smtClean="0"/>
              <a:t> We build a house 2) ____________________.</a:t>
            </a:r>
          </a:p>
          <a:p>
            <a:pPr marL="228600" indent="-228600"/>
            <a:r>
              <a:rPr lang="en-US" altLang="zh-CN" sz="2400" b="1" dirty="0" smtClean="0"/>
              <a:t>3 </a:t>
            </a:r>
            <a:r>
              <a:rPr lang="en-US" altLang="zh-CN" sz="2400" dirty="0" smtClean="0"/>
              <a:t>When I’ve finished, I have a feeling of </a:t>
            </a:r>
          </a:p>
          <a:p>
            <a:pPr marL="228600" indent="-228600"/>
            <a:r>
              <a:rPr lang="en-US" altLang="zh-CN" sz="2400" dirty="0" smtClean="0"/>
              <a:t>    3) ____________________.</a:t>
            </a:r>
          </a:p>
          <a:p>
            <a:pPr marL="457200" indent="-457200"/>
            <a:endParaRPr lang="en-US" altLang="zh-CN" sz="2400" dirty="0" smtClean="0"/>
          </a:p>
          <a:p>
            <a:pPr marL="252000" indent="-324000"/>
            <a:r>
              <a:rPr lang="en-US" altLang="zh-CN" sz="2400" dirty="0" smtClean="0"/>
              <a:t>    </a:t>
            </a:r>
            <a:endParaRPr lang="en-US" altLang="zh-CN" dirty="0" smtClean="0"/>
          </a:p>
          <a:p>
            <a:endParaRPr lang="zh-CN" altLang="en-US" dirty="0"/>
          </a:p>
        </p:txBody>
      </p:sp>
      <p:sp>
        <p:nvSpPr>
          <p:cNvPr id="10" name="TextBox 9"/>
          <p:cNvSpPr txBox="1"/>
          <p:nvPr/>
        </p:nvSpPr>
        <p:spPr>
          <a:xfrm>
            <a:off x="1214414" y="2786058"/>
            <a:ext cx="2500330" cy="477054"/>
          </a:xfrm>
          <a:prstGeom prst="rect">
            <a:avLst/>
          </a:prstGeom>
          <a:noFill/>
        </p:spPr>
        <p:txBody>
          <a:bodyPr wrap="square" rtlCol="0">
            <a:spAutoFit/>
          </a:bodyPr>
          <a:lstStyle/>
          <a:p>
            <a:r>
              <a:rPr lang="en-US" altLang="zh-CN" sz="2500" b="1" dirty="0" smtClean="0"/>
              <a:t>Day 1</a:t>
            </a:r>
            <a:endParaRPr lang="zh-CN" altLang="en-US" sz="2500" b="1" dirty="0"/>
          </a:p>
        </p:txBody>
      </p:sp>
      <p:sp>
        <p:nvSpPr>
          <p:cNvPr id="13" name="TextBox 12"/>
          <p:cNvSpPr txBox="1"/>
          <p:nvPr/>
        </p:nvSpPr>
        <p:spPr>
          <a:xfrm>
            <a:off x="3428992" y="3286124"/>
            <a:ext cx="1714512" cy="461665"/>
          </a:xfrm>
          <a:prstGeom prst="rect">
            <a:avLst/>
          </a:prstGeom>
          <a:noFill/>
        </p:spPr>
        <p:txBody>
          <a:bodyPr wrap="square" rtlCol="0">
            <a:spAutoFit/>
          </a:bodyPr>
          <a:lstStyle/>
          <a:p>
            <a:r>
              <a:rPr lang="en-US" altLang="zh-CN" sz="2400" b="1" i="1" dirty="0" smtClean="0">
                <a:solidFill>
                  <a:srgbClr val="FF0000"/>
                </a:solidFill>
              </a:rPr>
              <a:t>two  </a:t>
            </a:r>
            <a:endParaRPr lang="zh-CN" altLang="en-US" sz="2400" b="1" i="1" dirty="0">
              <a:solidFill>
                <a:srgbClr val="FF0000"/>
              </a:solidFill>
            </a:endParaRPr>
          </a:p>
        </p:txBody>
      </p:sp>
      <p:sp>
        <p:nvSpPr>
          <p:cNvPr id="14" name="TextBox 13"/>
          <p:cNvSpPr txBox="1"/>
          <p:nvPr/>
        </p:nvSpPr>
        <p:spPr>
          <a:xfrm>
            <a:off x="4572000" y="4000504"/>
            <a:ext cx="2500330" cy="461665"/>
          </a:xfrm>
          <a:prstGeom prst="rect">
            <a:avLst/>
          </a:prstGeom>
          <a:noFill/>
        </p:spPr>
        <p:txBody>
          <a:bodyPr wrap="square" rtlCol="0">
            <a:spAutoFit/>
          </a:bodyPr>
          <a:lstStyle/>
          <a:p>
            <a:r>
              <a:rPr lang="en-US" altLang="zh-CN" sz="2400" b="1" i="1" dirty="0" smtClean="0">
                <a:solidFill>
                  <a:srgbClr val="FF0000"/>
                </a:solidFill>
              </a:rPr>
              <a:t>near the sea  </a:t>
            </a:r>
            <a:endParaRPr lang="zh-CN" altLang="en-US" sz="2400" b="1" i="1" dirty="0">
              <a:solidFill>
                <a:srgbClr val="FF0000"/>
              </a:solidFill>
            </a:endParaRPr>
          </a:p>
        </p:txBody>
      </p:sp>
      <p:sp>
        <p:nvSpPr>
          <p:cNvPr id="15" name="TextBox 14"/>
          <p:cNvSpPr txBox="1"/>
          <p:nvPr/>
        </p:nvSpPr>
        <p:spPr>
          <a:xfrm>
            <a:off x="2143108" y="4727584"/>
            <a:ext cx="2857520" cy="461665"/>
          </a:xfrm>
          <a:prstGeom prst="rect">
            <a:avLst/>
          </a:prstGeom>
          <a:noFill/>
        </p:spPr>
        <p:txBody>
          <a:bodyPr wrap="square" rtlCol="0">
            <a:spAutoFit/>
          </a:bodyPr>
          <a:lstStyle/>
          <a:p>
            <a:r>
              <a:rPr lang="en-US" altLang="zh-CN" sz="2400" b="1" i="1" dirty="0" smtClean="0">
                <a:solidFill>
                  <a:srgbClr val="FF0000"/>
                </a:solidFill>
              </a:rPr>
              <a:t>real achievement   </a:t>
            </a:r>
            <a:endParaRPr lang="zh-CN" altLang="en-US" sz="2400" b="1" i="1"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slide(fromBottom)">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slide(fromBottom)">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12" presetClass="entr" presetSubtype="4"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slide(fromBottom)">
                                      <p:cBhvr>
                                        <p:cTn id="2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1142976" y="2786058"/>
            <a:ext cx="7072362" cy="3857652"/>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0" y="1"/>
            <a:ext cx="9144000" cy="1142984"/>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361950"/>
            <a:r>
              <a:rPr lang="en-US" altLang="zh-CN" sz="4800" b="1" dirty="0" smtClean="0">
                <a:solidFill>
                  <a:schemeClr val="tx1"/>
                </a:solidFill>
                <a:latin typeface="+mj-lt"/>
                <a:ea typeface="微软雅黑" panose="020B0503020204020204" pitchFamily="34" charset="-122"/>
              </a:rPr>
              <a:t>Speaking for communication</a:t>
            </a:r>
            <a:endParaRPr lang="zh-CN" altLang="en-US" sz="4800" b="1" dirty="0">
              <a:solidFill>
                <a:schemeClr val="tx1"/>
              </a:solidFill>
              <a:latin typeface="+mj-lt"/>
              <a:ea typeface="微软雅黑" panose="020B0503020204020204" pitchFamily="34" charset="-122"/>
            </a:endParaRPr>
          </a:p>
        </p:txBody>
      </p:sp>
      <p:sp>
        <p:nvSpPr>
          <p:cNvPr id="5" name="TextBox 4"/>
          <p:cNvSpPr txBox="1"/>
          <p:nvPr/>
        </p:nvSpPr>
        <p:spPr>
          <a:xfrm>
            <a:off x="714348" y="1214422"/>
            <a:ext cx="3455561" cy="646331"/>
          </a:xfrm>
          <a:prstGeom prst="rect">
            <a:avLst/>
          </a:prstGeom>
          <a:noFill/>
        </p:spPr>
        <p:txBody>
          <a:bodyPr wrap="none" rtlCol="0">
            <a:spAutoFit/>
          </a:bodyPr>
          <a:lstStyle/>
          <a:p>
            <a:r>
              <a:rPr lang="en-US" altLang="zh-CN" sz="3600" b="1" u="sng" dirty="0" smtClean="0">
                <a:ln>
                  <a:solidFill>
                    <a:schemeClr val="accent5"/>
                  </a:solidFill>
                </a:ln>
                <a:solidFill>
                  <a:schemeClr val="accent5">
                    <a:lumMod val="75000"/>
                  </a:schemeClr>
                </a:solidFill>
              </a:rPr>
              <a:t>Group discussion</a:t>
            </a:r>
            <a:endParaRPr lang="zh-CN" altLang="en-US" sz="3200" b="1" u="sng" dirty="0">
              <a:ln>
                <a:solidFill>
                  <a:schemeClr val="accent5"/>
                </a:solidFill>
              </a:ln>
              <a:solidFill>
                <a:schemeClr val="accent5">
                  <a:lumMod val="75000"/>
                </a:schemeClr>
              </a:solidFill>
            </a:endParaRPr>
          </a:p>
        </p:txBody>
      </p:sp>
      <p:grpSp>
        <p:nvGrpSpPr>
          <p:cNvPr id="2" name="组合 26"/>
          <p:cNvGrpSpPr/>
          <p:nvPr/>
        </p:nvGrpSpPr>
        <p:grpSpPr>
          <a:xfrm>
            <a:off x="785786" y="2214554"/>
            <a:ext cx="7715304" cy="556257"/>
            <a:chOff x="857224" y="1405582"/>
            <a:chExt cx="7715304" cy="556257"/>
          </a:xfrm>
        </p:grpSpPr>
        <p:sp>
          <p:nvSpPr>
            <p:cNvPr id="7" name="矩形 6"/>
            <p:cNvSpPr/>
            <p:nvPr/>
          </p:nvSpPr>
          <p:spPr>
            <a:xfrm>
              <a:off x="857224" y="1500174"/>
              <a:ext cx="357174" cy="461665"/>
            </a:xfrm>
            <a:prstGeom prst="rect">
              <a:avLst/>
            </a:prstGeom>
            <a:solidFill>
              <a:schemeClr val="accent5">
                <a:lumMod val="75000"/>
              </a:schemeClr>
            </a:solidFill>
          </p:spPr>
          <p:txBody>
            <a:bodyPr wrap="square">
              <a:spAutoFit/>
            </a:bodyPr>
            <a:lstStyle/>
            <a:p>
              <a:r>
                <a:rPr lang="en-US" altLang="zh-CN" sz="2400" b="1" dirty="0" smtClean="0">
                  <a:solidFill>
                    <a:schemeClr val="bg1"/>
                  </a:solidFill>
                </a:rPr>
                <a:t>1</a:t>
              </a:r>
              <a:endParaRPr lang="en-US" altLang="zh-CN" sz="2400" dirty="0" smtClean="0">
                <a:solidFill>
                  <a:schemeClr val="bg1"/>
                </a:solidFill>
              </a:endParaRPr>
            </a:p>
          </p:txBody>
        </p:sp>
        <p:sp>
          <p:nvSpPr>
            <p:cNvPr id="8" name="TextBox 7"/>
            <p:cNvSpPr txBox="1"/>
            <p:nvPr/>
          </p:nvSpPr>
          <p:spPr>
            <a:xfrm>
              <a:off x="1285852" y="1405582"/>
              <a:ext cx="7286676" cy="461665"/>
            </a:xfrm>
            <a:prstGeom prst="rect">
              <a:avLst/>
            </a:prstGeom>
            <a:noFill/>
          </p:spPr>
          <p:txBody>
            <a:bodyPr wrap="square" rtlCol="0">
              <a:spAutoFit/>
            </a:bodyPr>
            <a:lstStyle/>
            <a:p>
              <a:r>
                <a:rPr lang="en-US" altLang="zh-CN" sz="2400" dirty="0" smtClean="0">
                  <a:latin typeface="Arial" pitchFamily="34" charset="0"/>
                  <a:cs typeface="Arial" pitchFamily="34" charset="0"/>
                </a:rPr>
                <a:t>Listen to a passage and complete the notes.</a:t>
              </a:r>
            </a:p>
          </p:txBody>
        </p:sp>
      </p:grpSp>
      <p:sp>
        <p:nvSpPr>
          <p:cNvPr id="9" name="TextBox 8"/>
          <p:cNvSpPr txBox="1"/>
          <p:nvPr/>
        </p:nvSpPr>
        <p:spPr>
          <a:xfrm>
            <a:off x="725404" y="1785926"/>
            <a:ext cx="2489274" cy="553998"/>
          </a:xfrm>
          <a:prstGeom prst="rect">
            <a:avLst/>
          </a:prstGeom>
          <a:noFill/>
        </p:spPr>
        <p:txBody>
          <a:bodyPr wrap="square" rtlCol="0">
            <a:spAutoFit/>
          </a:bodyPr>
          <a:lstStyle/>
          <a:p>
            <a:r>
              <a:rPr lang="en-US" altLang="zh-CN" sz="3000" b="1" dirty="0" smtClean="0"/>
              <a:t>Get ideas</a:t>
            </a:r>
            <a:endParaRPr lang="zh-CN" altLang="en-US" sz="3000" b="1" dirty="0"/>
          </a:p>
        </p:txBody>
      </p:sp>
      <p:pic>
        <p:nvPicPr>
          <p:cNvPr id="11" name="图片 10" descr="87699.gif">
            <a:hlinkClick r:id="rId2" action="ppaction://hlinksldjump"/>
          </p:cNvPr>
          <p:cNvPicPr>
            <a:picLocks noChangeAspect="1"/>
          </p:cNvPicPr>
          <p:nvPr/>
        </p:nvPicPr>
        <p:blipFill>
          <a:blip r:embed="rId3"/>
          <a:stretch>
            <a:fillRect/>
          </a:stretch>
        </p:blipFill>
        <p:spPr>
          <a:xfrm>
            <a:off x="8534432" y="6215082"/>
            <a:ext cx="466724" cy="466724"/>
          </a:xfrm>
          <a:prstGeom prst="rect">
            <a:avLst/>
          </a:prstGeom>
        </p:spPr>
      </p:pic>
      <p:sp>
        <p:nvSpPr>
          <p:cNvPr id="17" name="TextBox 16"/>
          <p:cNvSpPr txBox="1"/>
          <p:nvPr/>
        </p:nvSpPr>
        <p:spPr>
          <a:xfrm>
            <a:off x="1214414" y="3286124"/>
            <a:ext cx="7215238" cy="3416320"/>
          </a:xfrm>
          <a:prstGeom prst="rect">
            <a:avLst/>
          </a:prstGeom>
          <a:noFill/>
        </p:spPr>
        <p:txBody>
          <a:bodyPr wrap="square" rtlCol="0">
            <a:spAutoFit/>
          </a:bodyPr>
          <a:lstStyle/>
          <a:p>
            <a:pPr marL="203200" indent="-203200"/>
            <a:r>
              <a:rPr lang="en-US" altLang="zh-CN" sz="2400" b="1" dirty="0" smtClean="0"/>
              <a:t>1</a:t>
            </a:r>
            <a:r>
              <a:rPr lang="en-US" altLang="zh-CN" sz="2400" dirty="0" smtClean="0"/>
              <a:t> I walk into a house with 4) ____________ people.</a:t>
            </a:r>
          </a:p>
          <a:p>
            <a:pPr marL="228600" indent="-228600"/>
            <a:r>
              <a:rPr lang="en-US" altLang="zh-CN" sz="2400" b="1" dirty="0" smtClean="0"/>
              <a:t>2</a:t>
            </a:r>
            <a:r>
              <a:rPr lang="en-US" altLang="zh-CN" sz="2400" dirty="0" smtClean="0"/>
              <a:t> I feel nervous because I’ve never 5) ____________ </a:t>
            </a:r>
          </a:p>
          <a:p>
            <a:pPr marL="228600" indent="-228600"/>
            <a:r>
              <a:rPr lang="en-US" altLang="zh-CN" sz="2400" dirty="0" smtClean="0"/>
              <a:t>   to strangers before.</a:t>
            </a:r>
          </a:p>
          <a:p>
            <a:pPr marL="203200" indent="-203200"/>
            <a:r>
              <a:rPr lang="en-US" altLang="zh-CN" sz="2400" b="1" dirty="0" smtClean="0"/>
              <a:t>3</a:t>
            </a:r>
            <a:r>
              <a:rPr lang="en-US" altLang="zh-CN" sz="2400" dirty="0" smtClean="0"/>
              <a:t> I type “6) ____________”. No one answers. I feel uncomfortable and 7) ____________.</a:t>
            </a:r>
          </a:p>
          <a:p>
            <a:pPr marL="215900" indent="-215900"/>
            <a:r>
              <a:rPr lang="en-US" altLang="zh-CN" sz="2400" b="1" dirty="0" smtClean="0"/>
              <a:t>4</a:t>
            </a:r>
            <a:r>
              <a:rPr lang="en-US" altLang="zh-CN" sz="2400" dirty="0" smtClean="0"/>
              <a:t> I type something again, feeling like 8) _________ at school who nobody wants to talk to.</a:t>
            </a:r>
          </a:p>
          <a:p>
            <a:pPr marL="203200" indent="-203200"/>
            <a:r>
              <a:rPr lang="en-US" altLang="zh-CN" sz="2400" b="1" dirty="0" smtClean="0"/>
              <a:t>5</a:t>
            </a:r>
            <a:r>
              <a:rPr lang="en-US" altLang="zh-CN" sz="2400" dirty="0" smtClean="0"/>
              <a:t> I get 9) ____________ and leave to talk to </a:t>
            </a:r>
          </a:p>
          <a:p>
            <a:pPr marL="203200" indent="-203200"/>
            <a:r>
              <a:rPr lang="en-US" altLang="zh-CN" sz="2400" dirty="0" smtClean="0"/>
              <a:t>   10) ____________________.</a:t>
            </a:r>
          </a:p>
        </p:txBody>
      </p:sp>
      <p:sp>
        <p:nvSpPr>
          <p:cNvPr id="10" name="TextBox 9"/>
          <p:cNvSpPr txBox="1"/>
          <p:nvPr/>
        </p:nvSpPr>
        <p:spPr>
          <a:xfrm>
            <a:off x="1214414" y="2786058"/>
            <a:ext cx="2500330" cy="477054"/>
          </a:xfrm>
          <a:prstGeom prst="rect">
            <a:avLst/>
          </a:prstGeom>
          <a:noFill/>
        </p:spPr>
        <p:txBody>
          <a:bodyPr wrap="square" rtlCol="0">
            <a:spAutoFit/>
          </a:bodyPr>
          <a:lstStyle/>
          <a:p>
            <a:r>
              <a:rPr lang="en-US" altLang="zh-CN" sz="2500" b="1" dirty="0" smtClean="0"/>
              <a:t>Day 2</a:t>
            </a:r>
            <a:endParaRPr lang="zh-CN" altLang="en-US" sz="2500" b="1" dirty="0"/>
          </a:p>
        </p:txBody>
      </p:sp>
      <p:sp>
        <p:nvSpPr>
          <p:cNvPr id="13" name="TextBox 12"/>
          <p:cNvSpPr txBox="1"/>
          <p:nvPr/>
        </p:nvSpPr>
        <p:spPr>
          <a:xfrm>
            <a:off x="5572132" y="3253087"/>
            <a:ext cx="1714512" cy="461665"/>
          </a:xfrm>
          <a:prstGeom prst="rect">
            <a:avLst/>
          </a:prstGeom>
          <a:noFill/>
        </p:spPr>
        <p:txBody>
          <a:bodyPr wrap="square" rtlCol="0">
            <a:spAutoFit/>
          </a:bodyPr>
          <a:lstStyle/>
          <a:p>
            <a:r>
              <a:rPr lang="en-US" altLang="zh-CN" sz="2400" b="1" i="1" dirty="0" smtClean="0">
                <a:solidFill>
                  <a:srgbClr val="FF0000"/>
                </a:solidFill>
              </a:rPr>
              <a:t>12  </a:t>
            </a:r>
            <a:endParaRPr lang="zh-CN" altLang="en-US" sz="2400" b="1" i="1" dirty="0">
              <a:solidFill>
                <a:srgbClr val="FF0000"/>
              </a:solidFill>
            </a:endParaRPr>
          </a:p>
        </p:txBody>
      </p:sp>
      <p:sp>
        <p:nvSpPr>
          <p:cNvPr id="14" name="TextBox 13"/>
          <p:cNvSpPr txBox="1"/>
          <p:nvPr/>
        </p:nvSpPr>
        <p:spPr>
          <a:xfrm>
            <a:off x="5929322" y="3643314"/>
            <a:ext cx="2286016" cy="461665"/>
          </a:xfrm>
          <a:prstGeom prst="rect">
            <a:avLst/>
          </a:prstGeom>
          <a:noFill/>
        </p:spPr>
        <p:txBody>
          <a:bodyPr wrap="square" rtlCol="0">
            <a:spAutoFit/>
          </a:bodyPr>
          <a:lstStyle/>
          <a:p>
            <a:r>
              <a:rPr lang="en-US" altLang="zh-CN" sz="2400" b="1" i="1" dirty="0" smtClean="0">
                <a:solidFill>
                  <a:srgbClr val="FF0000"/>
                </a:solidFill>
              </a:rPr>
              <a:t>talked online  </a:t>
            </a:r>
            <a:endParaRPr lang="zh-CN" altLang="en-US" sz="2400" b="1" i="1" dirty="0">
              <a:solidFill>
                <a:srgbClr val="FF0000"/>
              </a:solidFill>
            </a:endParaRPr>
          </a:p>
        </p:txBody>
      </p:sp>
      <p:sp>
        <p:nvSpPr>
          <p:cNvPr id="15" name="TextBox 14"/>
          <p:cNvSpPr txBox="1"/>
          <p:nvPr/>
        </p:nvSpPr>
        <p:spPr>
          <a:xfrm>
            <a:off x="3214678" y="4357694"/>
            <a:ext cx="1714512" cy="461665"/>
          </a:xfrm>
          <a:prstGeom prst="rect">
            <a:avLst/>
          </a:prstGeom>
          <a:noFill/>
        </p:spPr>
        <p:txBody>
          <a:bodyPr wrap="square" rtlCol="0">
            <a:spAutoFit/>
          </a:bodyPr>
          <a:lstStyle/>
          <a:p>
            <a:r>
              <a:rPr lang="en-US" altLang="zh-CN" sz="2400" b="1" i="1" dirty="0" smtClean="0">
                <a:solidFill>
                  <a:srgbClr val="FF0000"/>
                </a:solidFill>
              </a:rPr>
              <a:t>hello  </a:t>
            </a:r>
            <a:endParaRPr lang="zh-CN" altLang="en-US" sz="2400" b="1" i="1" dirty="0">
              <a:solidFill>
                <a:srgbClr val="FF0000"/>
              </a:solidFill>
            </a:endParaRPr>
          </a:p>
        </p:txBody>
      </p:sp>
      <p:sp>
        <p:nvSpPr>
          <p:cNvPr id="16" name="TextBox 15"/>
          <p:cNvSpPr txBox="1"/>
          <p:nvPr/>
        </p:nvSpPr>
        <p:spPr>
          <a:xfrm>
            <a:off x="4643438" y="4753285"/>
            <a:ext cx="1714512" cy="461665"/>
          </a:xfrm>
          <a:prstGeom prst="rect">
            <a:avLst/>
          </a:prstGeom>
          <a:noFill/>
        </p:spPr>
        <p:txBody>
          <a:bodyPr wrap="square" rtlCol="0">
            <a:spAutoFit/>
          </a:bodyPr>
          <a:lstStyle/>
          <a:p>
            <a:r>
              <a:rPr lang="en-US" altLang="zh-CN" sz="2400" b="1" i="1" dirty="0" smtClean="0">
                <a:solidFill>
                  <a:srgbClr val="FF0000"/>
                </a:solidFill>
              </a:rPr>
              <a:t>lonely  </a:t>
            </a:r>
            <a:endParaRPr lang="zh-CN" altLang="en-US" sz="2400" b="1" i="1" dirty="0">
              <a:solidFill>
                <a:srgbClr val="FF0000"/>
              </a:solidFill>
            </a:endParaRPr>
          </a:p>
        </p:txBody>
      </p:sp>
      <p:sp>
        <p:nvSpPr>
          <p:cNvPr id="18" name="TextBox 17"/>
          <p:cNvSpPr txBox="1"/>
          <p:nvPr/>
        </p:nvSpPr>
        <p:spPr>
          <a:xfrm>
            <a:off x="6143636" y="5084774"/>
            <a:ext cx="1714512" cy="461665"/>
          </a:xfrm>
          <a:prstGeom prst="rect">
            <a:avLst/>
          </a:prstGeom>
          <a:noFill/>
        </p:spPr>
        <p:txBody>
          <a:bodyPr wrap="square" rtlCol="0">
            <a:spAutoFit/>
          </a:bodyPr>
          <a:lstStyle/>
          <a:p>
            <a:r>
              <a:rPr lang="en-US" altLang="zh-CN" sz="2400" b="1" i="1" dirty="0" smtClean="0">
                <a:solidFill>
                  <a:srgbClr val="FF0000"/>
                </a:solidFill>
              </a:rPr>
              <a:t>a new girl  </a:t>
            </a:r>
            <a:endParaRPr lang="zh-CN" altLang="en-US" sz="2400" b="1" i="1" dirty="0">
              <a:solidFill>
                <a:srgbClr val="FF0000"/>
              </a:solidFill>
            </a:endParaRPr>
          </a:p>
        </p:txBody>
      </p:sp>
      <p:sp>
        <p:nvSpPr>
          <p:cNvPr id="20" name="TextBox 19"/>
          <p:cNvSpPr txBox="1"/>
          <p:nvPr/>
        </p:nvSpPr>
        <p:spPr>
          <a:xfrm>
            <a:off x="2714612" y="5824855"/>
            <a:ext cx="1714512" cy="461665"/>
          </a:xfrm>
          <a:prstGeom prst="rect">
            <a:avLst/>
          </a:prstGeom>
          <a:noFill/>
        </p:spPr>
        <p:txBody>
          <a:bodyPr wrap="square" rtlCol="0">
            <a:spAutoFit/>
          </a:bodyPr>
          <a:lstStyle/>
          <a:p>
            <a:r>
              <a:rPr lang="en-US" altLang="zh-CN" sz="2400" b="1" i="1" dirty="0" smtClean="0">
                <a:solidFill>
                  <a:srgbClr val="FF0000"/>
                </a:solidFill>
              </a:rPr>
              <a:t>bored</a:t>
            </a:r>
            <a:endParaRPr lang="zh-CN" altLang="en-US" sz="2400" b="1" i="1" dirty="0">
              <a:solidFill>
                <a:srgbClr val="FF0000"/>
              </a:solidFill>
            </a:endParaRPr>
          </a:p>
        </p:txBody>
      </p:sp>
      <p:sp>
        <p:nvSpPr>
          <p:cNvPr id="21" name="TextBox 20"/>
          <p:cNvSpPr txBox="1"/>
          <p:nvPr/>
        </p:nvSpPr>
        <p:spPr>
          <a:xfrm>
            <a:off x="2357422" y="6215082"/>
            <a:ext cx="2071702" cy="461665"/>
          </a:xfrm>
          <a:prstGeom prst="rect">
            <a:avLst/>
          </a:prstGeom>
          <a:noFill/>
        </p:spPr>
        <p:txBody>
          <a:bodyPr wrap="square" rtlCol="0">
            <a:spAutoFit/>
          </a:bodyPr>
          <a:lstStyle/>
          <a:p>
            <a:r>
              <a:rPr lang="en-US" altLang="zh-CN" sz="2400" b="1" i="1" dirty="0" smtClean="0">
                <a:solidFill>
                  <a:srgbClr val="FF0000"/>
                </a:solidFill>
              </a:rPr>
              <a:t>my real friends   </a:t>
            </a:r>
            <a:endParaRPr lang="zh-CN" altLang="en-US" sz="2400" b="1" i="1"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slide(fromBottom)">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slide(fromBottom)">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12" presetClass="entr" presetSubtype="4"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slide(fromBottom)">
                                      <p:cBhvr>
                                        <p:cTn id="22" dur="5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12" presetClass="entr" presetSubtype="4"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slide(fromBottom)">
                                      <p:cBhvr>
                                        <p:cTn id="27" dur="500"/>
                                        <p:tgtEl>
                                          <p:spTgt spid="16"/>
                                        </p:tgtEl>
                                      </p:cBhvr>
                                    </p:animEffect>
                                  </p:childTnLst>
                                </p:cTn>
                              </p:par>
                            </p:childTnLst>
                          </p:cTn>
                        </p:par>
                      </p:childTnLst>
                    </p:cTn>
                  </p:par>
                  <p:par>
                    <p:cTn id="28" fill="hold">
                      <p:stCondLst>
                        <p:cond delay="indefinite"/>
                      </p:stCondLst>
                      <p:childTnLst>
                        <p:par>
                          <p:cTn id="29" fill="hold">
                            <p:stCondLst>
                              <p:cond delay="0"/>
                            </p:stCondLst>
                            <p:childTnLst>
                              <p:par>
                                <p:cTn id="30" presetID="12" presetClass="entr" presetSubtype="4" fill="hold" grpId="0" nodeType="click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slide(fromBottom)">
                                      <p:cBhvr>
                                        <p:cTn id="32" dur="500"/>
                                        <p:tgtEl>
                                          <p:spTgt spid="18"/>
                                        </p:tgtEl>
                                      </p:cBhvr>
                                    </p:animEffect>
                                  </p:childTnLst>
                                </p:cTn>
                              </p:par>
                            </p:childTnLst>
                          </p:cTn>
                        </p:par>
                      </p:childTnLst>
                    </p:cTn>
                  </p:par>
                  <p:par>
                    <p:cTn id="33" fill="hold">
                      <p:stCondLst>
                        <p:cond delay="indefinite"/>
                      </p:stCondLst>
                      <p:childTnLst>
                        <p:par>
                          <p:cTn id="34" fill="hold">
                            <p:stCondLst>
                              <p:cond delay="0"/>
                            </p:stCondLst>
                            <p:childTnLst>
                              <p:par>
                                <p:cTn id="35" presetID="12" presetClass="entr" presetSubtype="4" fill="hold" grpId="0" nodeType="click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slide(fromBottom)">
                                      <p:cBhvr>
                                        <p:cTn id="37" dur="500"/>
                                        <p:tgtEl>
                                          <p:spTgt spid="20"/>
                                        </p:tgtEl>
                                      </p:cBhvr>
                                    </p:animEffect>
                                  </p:childTnLst>
                                </p:cTn>
                              </p:par>
                            </p:childTnLst>
                          </p:cTn>
                        </p:par>
                      </p:childTnLst>
                    </p:cTn>
                  </p:par>
                  <p:par>
                    <p:cTn id="38" fill="hold">
                      <p:stCondLst>
                        <p:cond delay="indefinite"/>
                      </p:stCondLst>
                      <p:childTnLst>
                        <p:par>
                          <p:cTn id="39" fill="hold">
                            <p:stCondLst>
                              <p:cond delay="0"/>
                            </p:stCondLst>
                            <p:childTnLst>
                              <p:par>
                                <p:cTn id="40" presetID="12" presetClass="entr" presetSubtype="4" fill="hold" grpId="0" nodeType="clickEffect">
                                  <p:stCondLst>
                                    <p:cond delay="0"/>
                                  </p:stCondLst>
                                  <p:childTnLst>
                                    <p:set>
                                      <p:cBhvr>
                                        <p:cTn id="41" dur="1" fill="hold">
                                          <p:stCondLst>
                                            <p:cond delay="0"/>
                                          </p:stCondLst>
                                        </p:cTn>
                                        <p:tgtEl>
                                          <p:spTgt spid="21"/>
                                        </p:tgtEl>
                                        <p:attrNameLst>
                                          <p:attrName>style.visibility</p:attrName>
                                        </p:attrNameLst>
                                      </p:cBhvr>
                                      <p:to>
                                        <p:strVal val="visible"/>
                                      </p:to>
                                    </p:set>
                                    <p:animEffect transition="in" filter="slide(fromBottom)">
                                      <p:cBhvr>
                                        <p:cTn id="42"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P spid="16" grpId="0"/>
      <p:bldP spid="18" grpId="0"/>
      <p:bldP spid="20" grpId="0"/>
      <p:bldP spid="21"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1142976" y="2786058"/>
            <a:ext cx="7072362" cy="2786082"/>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0" y="1"/>
            <a:ext cx="9144000" cy="1142984"/>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361950"/>
            <a:r>
              <a:rPr lang="en-US" altLang="zh-CN" sz="4800" b="1" dirty="0" smtClean="0">
                <a:solidFill>
                  <a:schemeClr val="tx1"/>
                </a:solidFill>
                <a:latin typeface="+mj-lt"/>
                <a:ea typeface="微软雅黑" panose="020B0503020204020204" pitchFamily="34" charset="-122"/>
              </a:rPr>
              <a:t>Speaking for communication</a:t>
            </a:r>
            <a:endParaRPr lang="zh-CN" altLang="en-US" sz="4800" b="1" dirty="0">
              <a:solidFill>
                <a:schemeClr val="tx1"/>
              </a:solidFill>
              <a:latin typeface="+mj-lt"/>
              <a:ea typeface="微软雅黑" panose="020B0503020204020204" pitchFamily="34" charset="-122"/>
            </a:endParaRPr>
          </a:p>
        </p:txBody>
      </p:sp>
      <p:sp>
        <p:nvSpPr>
          <p:cNvPr id="5" name="TextBox 4"/>
          <p:cNvSpPr txBox="1"/>
          <p:nvPr/>
        </p:nvSpPr>
        <p:spPr>
          <a:xfrm>
            <a:off x="714348" y="1214422"/>
            <a:ext cx="3455561" cy="646331"/>
          </a:xfrm>
          <a:prstGeom prst="rect">
            <a:avLst/>
          </a:prstGeom>
          <a:noFill/>
        </p:spPr>
        <p:txBody>
          <a:bodyPr wrap="none" rtlCol="0">
            <a:spAutoFit/>
          </a:bodyPr>
          <a:lstStyle/>
          <a:p>
            <a:r>
              <a:rPr lang="en-US" altLang="zh-CN" sz="3600" b="1" u="sng" dirty="0" smtClean="0">
                <a:ln>
                  <a:solidFill>
                    <a:schemeClr val="accent5"/>
                  </a:solidFill>
                </a:ln>
                <a:solidFill>
                  <a:schemeClr val="accent5">
                    <a:lumMod val="75000"/>
                  </a:schemeClr>
                </a:solidFill>
              </a:rPr>
              <a:t>Group discussion</a:t>
            </a:r>
            <a:endParaRPr lang="zh-CN" altLang="en-US" sz="3200" b="1" u="sng" dirty="0">
              <a:ln>
                <a:solidFill>
                  <a:schemeClr val="accent5"/>
                </a:solidFill>
              </a:ln>
              <a:solidFill>
                <a:schemeClr val="accent5">
                  <a:lumMod val="75000"/>
                </a:schemeClr>
              </a:solidFill>
            </a:endParaRPr>
          </a:p>
        </p:txBody>
      </p:sp>
      <p:grpSp>
        <p:nvGrpSpPr>
          <p:cNvPr id="2" name="组合 26"/>
          <p:cNvGrpSpPr/>
          <p:nvPr/>
        </p:nvGrpSpPr>
        <p:grpSpPr>
          <a:xfrm>
            <a:off x="785786" y="2214554"/>
            <a:ext cx="7715304" cy="556257"/>
            <a:chOff x="857224" y="1405582"/>
            <a:chExt cx="7715304" cy="556257"/>
          </a:xfrm>
        </p:grpSpPr>
        <p:sp>
          <p:nvSpPr>
            <p:cNvPr id="7" name="矩形 6"/>
            <p:cNvSpPr/>
            <p:nvPr/>
          </p:nvSpPr>
          <p:spPr>
            <a:xfrm>
              <a:off x="857224" y="1500174"/>
              <a:ext cx="357174" cy="461665"/>
            </a:xfrm>
            <a:prstGeom prst="rect">
              <a:avLst/>
            </a:prstGeom>
            <a:solidFill>
              <a:schemeClr val="accent5">
                <a:lumMod val="75000"/>
              </a:schemeClr>
            </a:solidFill>
          </p:spPr>
          <p:txBody>
            <a:bodyPr wrap="square">
              <a:spAutoFit/>
            </a:bodyPr>
            <a:lstStyle/>
            <a:p>
              <a:r>
                <a:rPr lang="en-US" altLang="zh-CN" sz="2400" b="1" dirty="0" smtClean="0">
                  <a:solidFill>
                    <a:schemeClr val="bg1"/>
                  </a:solidFill>
                </a:rPr>
                <a:t>1</a:t>
              </a:r>
              <a:endParaRPr lang="en-US" altLang="zh-CN" sz="2400" dirty="0" smtClean="0">
                <a:solidFill>
                  <a:schemeClr val="bg1"/>
                </a:solidFill>
              </a:endParaRPr>
            </a:p>
          </p:txBody>
        </p:sp>
        <p:sp>
          <p:nvSpPr>
            <p:cNvPr id="8" name="TextBox 7"/>
            <p:cNvSpPr txBox="1"/>
            <p:nvPr/>
          </p:nvSpPr>
          <p:spPr>
            <a:xfrm>
              <a:off x="1285852" y="1405582"/>
              <a:ext cx="7286676" cy="461665"/>
            </a:xfrm>
            <a:prstGeom prst="rect">
              <a:avLst/>
            </a:prstGeom>
            <a:noFill/>
          </p:spPr>
          <p:txBody>
            <a:bodyPr wrap="square" rtlCol="0">
              <a:spAutoFit/>
            </a:bodyPr>
            <a:lstStyle/>
            <a:p>
              <a:r>
                <a:rPr lang="en-US" altLang="zh-CN" sz="2400" dirty="0" smtClean="0">
                  <a:latin typeface="Arial" pitchFamily="34" charset="0"/>
                  <a:cs typeface="Arial" pitchFamily="34" charset="0"/>
                </a:rPr>
                <a:t>Listen to a passage and complete the notes.</a:t>
              </a:r>
            </a:p>
          </p:txBody>
        </p:sp>
      </p:grpSp>
      <p:sp>
        <p:nvSpPr>
          <p:cNvPr id="9" name="TextBox 8"/>
          <p:cNvSpPr txBox="1"/>
          <p:nvPr/>
        </p:nvSpPr>
        <p:spPr>
          <a:xfrm>
            <a:off x="725404" y="1785926"/>
            <a:ext cx="2489274" cy="553998"/>
          </a:xfrm>
          <a:prstGeom prst="rect">
            <a:avLst/>
          </a:prstGeom>
          <a:noFill/>
        </p:spPr>
        <p:txBody>
          <a:bodyPr wrap="square" rtlCol="0">
            <a:spAutoFit/>
          </a:bodyPr>
          <a:lstStyle/>
          <a:p>
            <a:r>
              <a:rPr lang="en-US" altLang="zh-CN" sz="3000" b="1" dirty="0" smtClean="0"/>
              <a:t>Get ideas</a:t>
            </a:r>
            <a:endParaRPr lang="zh-CN" altLang="en-US" sz="3000" b="1" dirty="0"/>
          </a:p>
        </p:txBody>
      </p:sp>
      <p:pic>
        <p:nvPicPr>
          <p:cNvPr id="11" name="图片 10" descr="87699.gif">
            <a:hlinkClick r:id="rId2" action="ppaction://hlinksldjump"/>
          </p:cNvPr>
          <p:cNvPicPr>
            <a:picLocks noChangeAspect="1"/>
          </p:cNvPicPr>
          <p:nvPr/>
        </p:nvPicPr>
        <p:blipFill>
          <a:blip r:embed="rId3"/>
          <a:stretch>
            <a:fillRect/>
          </a:stretch>
        </p:blipFill>
        <p:spPr>
          <a:xfrm>
            <a:off x="8429652" y="6215082"/>
            <a:ext cx="466724" cy="466724"/>
          </a:xfrm>
          <a:prstGeom prst="rect">
            <a:avLst/>
          </a:prstGeom>
        </p:spPr>
      </p:pic>
      <p:sp>
        <p:nvSpPr>
          <p:cNvPr id="17" name="TextBox 16"/>
          <p:cNvSpPr txBox="1"/>
          <p:nvPr/>
        </p:nvSpPr>
        <p:spPr>
          <a:xfrm>
            <a:off x="1214414" y="3286124"/>
            <a:ext cx="6858048" cy="3323987"/>
          </a:xfrm>
          <a:prstGeom prst="rect">
            <a:avLst/>
          </a:prstGeom>
          <a:noFill/>
        </p:spPr>
        <p:txBody>
          <a:bodyPr wrap="square" rtlCol="0">
            <a:spAutoFit/>
          </a:bodyPr>
          <a:lstStyle/>
          <a:p>
            <a:r>
              <a:rPr lang="en-US" altLang="zh-CN" sz="2400" b="1" dirty="0" smtClean="0"/>
              <a:t>1</a:t>
            </a:r>
            <a:r>
              <a:rPr lang="en-US" altLang="zh-CN" sz="2400" dirty="0" smtClean="0"/>
              <a:t> I send Troy into 11) _______________. </a:t>
            </a:r>
          </a:p>
          <a:p>
            <a:pPr marL="215900" indent="-215900"/>
            <a:r>
              <a:rPr lang="en-US" altLang="zh-CN" sz="2400" b="1" dirty="0" smtClean="0"/>
              <a:t>2</a:t>
            </a:r>
            <a:r>
              <a:rPr lang="en-US" altLang="zh-CN" sz="2400" dirty="0" smtClean="0"/>
              <a:t> He is 12) ______________ so when he walks in,     people 13) ____________________.</a:t>
            </a:r>
          </a:p>
          <a:p>
            <a:pPr marL="215900" indent="-215900"/>
            <a:r>
              <a:rPr lang="en-US" altLang="zh-CN" sz="2400" b="1" dirty="0" smtClean="0"/>
              <a:t>3</a:t>
            </a:r>
            <a:r>
              <a:rPr lang="en-US" altLang="zh-CN" sz="2400" dirty="0" smtClean="0"/>
              <a:t> I’m 14) ____________________ with my new friends. In real life, I 15) _____________________ for ages. I’m amazed by the good feeling I get.</a:t>
            </a:r>
          </a:p>
          <a:p>
            <a:pPr marL="457200" indent="-457200"/>
            <a:endParaRPr lang="en-US" altLang="zh-CN" sz="2400" dirty="0" smtClean="0"/>
          </a:p>
          <a:p>
            <a:pPr marL="252000" indent="-324000"/>
            <a:r>
              <a:rPr lang="en-US" altLang="zh-CN" sz="2400" dirty="0" smtClean="0"/>
              <a:t>    </a:t>
            </a:r>
            <a:endParaRPr lang="en-US" altLang="zh-CN" dirty="0" smtClean="0"/>
          </a:p>
          <a:p>
            <a:endParaRPr lang="zh-CN" altLang="en-US" dirty="0"/>
          </a:p>
        </p:txBody>
      </p:sp>
      <p:sp>
        <p:nvSpPr>
          <p:cNvPr id="10" name="TextBox 9"/>
          <p:cNvSpPr txBox="1"/>
          <p:nvPr/>
        </p:nvSpPr>
        <p:spPr>
          <a:xfrm>
            <a:off x="1214414" y="2786058"/>
            <a:ext cx="2500330" cy="477054"/>
          </a:xfrm>
          <a:prstGeom prst="rect">
            <a:avLst/>
          </a:prstGeom>
          <a:noFill/>
        </p:spPr>
        <p:txBody>
          <a:bodyPr wrap="square" rtlCol="0">
            <a:spAutoFit/>
          </a:bodyPr>
          <a:lstStyle/>
          <a:p>
            <a:r>
              <a:rPr lang="en-US" altLang="zh-CN" sz="2500" b="1" dirty="0" smtClean="0"/>
              <a:t>Day 3</a:t>
            </a:r>
            <a:endParaRPr lang="zh-CN" altLang="en-US" sz="2500" b="1" dirty="0"/>
          </a:p>
        </p:txBody>
      </p:sp>
      <p:sp>
        <p:nvSpPr>
          <p:cNvPr id="13" name="TextBox 12"/>
          <p:cNvSpPr txBox="1"/>
          <p:nvPr/>
        </p:nvSpPr>
        <p:spPr>
          <a:xfrm>
            <a:off x="4572000" y="3253087"/>
            <a:ext cx="2071702" cy="461665"/>
          </a:xfrm>
          <a:prstGeom prst="rect">
            <a:avLst/>
          </a:prstGeom>
          <a:noFill/>
        </p:spPr>
        <p:txBody>
          <a:bodyPr wrap="square" rtlCol="0">
            <a:spAutoFit/>
          </a:bodyPr>
          <a:lstStyle/>
          <a:p>
            <a:r>
              <a:rPr lang="en-US" altLang="zh-CN" sz="2400" b="1" i="1" dirty="0" smtClean="0">
                <a:solidFill>
                  <a:srgbClr val="FF0000"/>
                </a:solidFill>
              </a:rPr>
              <a:t>a club   </a:t>
            </a:r>
            <a:endParaRPr lang="zh-CN" altLang="en-US" sz="2400" b="1" i="1" dirty="0">
              <a:solidFill>
                <a:srgbClr val="FF0000"/>
              </a:solidFill>
            </a:endParaRPr>
          </a:p>
        </p:txBody>
      </p:sp>
      <p:sp>
        <p:nvSpPr>
          <p:cNvPr id="14" name="TextBox 13"/>
          <p:cNvSpPr txBox="1"/>
          <p:nvPr/>
        </p:nvSpPr>
        <p:spPr>
          <a:xfrm>
            <a:off x="2786050" y="3610277"/>
            <a:ext cx="2071702" cy="461665"/>
          </a:xfrm>
          <a:prstGeom prst="rect">
            <a:avLst/>
          </a:prstGeom>
          <a:noFill/>
        </p:spPr>
        <p:txBody>
          <a:bodyPr wrap="square" rtlCol="0">
            <a:spAutoFit/>
          </a:bodyPr>
          <a:lstStyle/>
          <a:p>
            <a:r>
              <a:rPr lang="en-US" altLang="zh-CN" sz="2400" b="1" i="1" dirty="0" smtClean="0">
                <a:solidFill>
                  <a:srgbClr val="FF0000"/>
                </a:solidFill>
              </a:rPr>
              <a:t>good-looking   </a:t>
            </a:r>
            <a:endParaRPr lang="zh-CN" altLang="en-US" sz="2400" b="1" i="1" dirty="0">
              <a:solidFill>
                <a:srgbClr val="FF0000"/>
              </a:solidFill>
            </a:endParaRPr>
          </a:p>
        </p:txBody>
      </p:sp>
      <p:sp>
        <p:nvSpPr>
          <p:cNvPr id="15" name="TextBox 14"/>
          <p:cNvSpPr txBox="1"/>
          <p:nvPr/>
        </p:nvSpPr>
        <p:spPr>
          <a:xfrm>
            <a:off x="2928926" y="4000504"/>
            <a:ext cx="2786082" cy="461665"/>
          </a:xfrm>
          <a:prstGeom prst="rect">
            <a:avLst/>
          </a:prstGeom>
          <a:noFill/>
        </p:spPr>
        <p:txBody>
          <a:bodyPr wrap="square" rtlCol="0">
            <a:spAutoFit/>
          </a:bodyPr>
          <a:lstStyle/>
          <a:p>
            <a:r>
              <a:rPr lang="en-US" altLang="zh-CN" sz="2400" b="1" i="1" dirty="0" smtClean="0">
                <a:solidFill>
                  <a:srgbClr val="FF0000"/>
                </a:solidFill>
              </a:rPr>
              <a:t>start talking to him    </a:t>
            </a:r>
            <a:endParaRPr lang="zh-CN" altLang="en-US" sz="2400" b="1" i="1" dirty="0">
              <a:solidFill>
                <a:srgbClr val="FF0000"/>
              </a:solidFill>
            </a:endParaRPr>
          </a:p>
        </p:txBody>
      </p:sp>
      <p:sp>
        <p:nvSpPr>
          <p:cNvPr id="16" name="TextBox 15"/>
          <p:cNvSpPr txBox="1"/>
          <p:nvPr/>
        </p:nvSpPr>
        <p:spPr>
          <a:xfrm>
            <a:off x="2643174" y="4357694"/>
            <a:ext cx="2857520" cy="461665"/>
          </a:xfrm>
          <a:prstGeom prst="rect">
            <a:avLst/>
          </a:prstGeom>
          <a:noFill/>
        </p:spPr>
        <p:txBody>
          <a:bodyPr wrap="square" rtlCol="0">
            <a:spAutoFit/>
          </a:bodyPr>
          <a:lstStyle/>
          <a:p>
            <a:r>
              <a:rPr lang="en-US" altLang="zh-CN" sz="2400" b="1" i="1" dirty="0" smtClean="0">
                <a:solidFill>
                  <a:srgbClr val="FF0000"/>
                </a:solidFill>
              </a:rPr>
              <a:t>on the dance floor   </a:t>
            </a:r>
            <a:endParaRPr lang="zh-CN" altLang="en-US" sz="2400" b="1" i="1" dirty="0">
              <a:solidFill>
                <a:srgbClr val="FF0000"/>
              </a:solidFill>
            </a:endParaRPr>
          </a:p>
        </p:txBody>
      </p:sp>
      <p:sp>
        <p:nvSpPr>
          <p:cNvPr id="18" name="TextBox 17"/>
          <p:cNvSpPr txBox="1"/>
          <p:nvPr/>
        </p:nvSpPr>
        <p:spPr>
          <a:xfrm>
            <a:off x="4714876" y="4753285"/>
            <a:ext cx="3143272" cy="461665"/>
          </a:xfrm>
          <a:prstGeom prst="rect">
            <a:avLst/>
          </a:prstGeom>
          <a:noFill/>
        </p:spPr>
        <p:txBody>
          <a:bodyPr wrap="square" rtlCol="0">
            <a:spAutoFit/>
          </a:bodyPr>
          <a:lstStyle/>
          <a:p>
            <a:r>
              <a:rPr lang="en-US" altLang="zh-CN" sz="2400" b="1" i="1" dirty="0" smtClean="0">
                <a:solidFill>
                  <a:srgbClr val="FF0000"/>
                </a:solidFill>
              </a:rPr>
              <a:t>haven’t been dancing   </a:t>
            </a:r>
            <a:endParaRPr lang="zh-CN" altLang="en-US" sz="2400" b="1" i="1"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slide(fromBottom)">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slide(fromBottom)">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12" presetClass="entr" presetSubtype="4"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slide(fromBottom)">
                                      <p:cBhvr>
                                        <p:cTn id="22" dur="5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12" presetClass="entr" presetSubtype="4"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slide(fromBottom)">
                                      <p:cBhvr>
                                        <p:cTn id="27" dur="500"/>
                                        <p:tgtEl>
                                          <p:spTgt spid="16"/>
                                        </p:tgtEl>
                                      </p:cBhvr>
                                    </p:animEffect>
                                  </p:childTnLst>
                                </p:cTn>
                              </p:par>
                            </p:childTnLst>
                          </p:cTn>
                        </p:par>
                      </p:childTnLst>
                    </p:cTn>
                  </p:par>
                  <p:par>
                    <p:cTn id="28" fill="hold">
                      <p:stCondLst>
                        <p:cond delay="indefinite"/>
                      </p:stCondLst>
                      <p:childTnLst>
                        <p:par>
                          <p:cTn id="29" fill="hold">
                            <p:stCondLst>
                              <p:cond delay="0"/>
                            </p:stCondLst>
                            <p:childTnLst>
                              <p:par>
                                <p:cTn id="30" presetID="12" presetClass="entr" presetSubtype="4" fill="hold" grpId="0" nodeType="click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slide(fromBottom)">
                                      <p:cBhvr>
                                        <p:cTn id="3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P spid="16" grpId="0"/>
      <p:bldP spid="18"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
            <a:ext cx="9144000" cy="1142984"/>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361950"/>
            <a:r>
              <a:rPr lang="en-US" altLang="zh-CN" sz="4800" b="1" dirty="0" smtClean="0">
                <a:solidFill>
                  <a:schemeClr val="tx1"/>
                </a:solidFill>
                <a:latin typeface="+mj-lt"/>
                <a:ea typeface="微软雅黑" panose="020B0503020204020204" pitchFamily="34" charset="-122"/>
              </a:rPr>
              <a:t>Speaking for communication</a:t>
            </a:r>
            <a:endParaRPr lang="zh-CN" altLang="en-US" sz="4800" b="1" dirty="0">
              <a:solidFill>
                <a:schemeClr val="tx1"/>
              </a:solidFill>
              <a:latin typeface="+mj-lt"/>
              <a:ea typeface="微软雅黑" panose="020B0503020204020204" pitchFamily="34" charset="-122"/>
            </a:endParaRPr>
          </a:p>
        </p:txBody>
      </p:sp>
      <p:sp>
        <p:nvSpPr>
          <p:cNvPr id="5" name="TextBox 4"/>
          <p:cNvSpPr txBox="1"/>
          <p:nvPr/>
        </p:nvSpPr>
        <p:spPr>
          <a:xfrm>
            <a:off x="714348" y="1142984"/>
            <a:ext cx="3455561" cy="646331"/>
          </a:xfrm>
          <a:prstGeom prst="rect">
            <a:avLst/>
          </a:prstGeom>
          <a:noFill/>
        </p:spPr>
        <p:txBody>
          <a:bodyPr wrap="none" rtlCol="0">
            <a:spAutoFit/>
          </a:bodyPr>
          <a:lstStyle/>
          <a:p>
            <a:r>
              <a:rPr lang="en-US" altLang="zh-CN" sz="3600" b="1" u="sng" dirty="0" smtClean="0">
                <a:ln>
                  <a:solidFill>
                    <a:schemeClr val="accent5"/>
                  </a:solidFill>
                </a:ln>
                <a:solidFill>
                  <a:schemeClr val="accent5">
                    <a:lumMod val="75000"/>
                  </a:schemeClr>
                </a:solidFill>
              </a:rPr>
              <a:t>Group discussion</a:t>
            </a:r>
            <a:endParaRPr lang="zh-CN" altLang="en-US" sz="3200" b="1" u="sng" dirty="0">
              <a:ln>
                <a:solidFill>
                  <a:schemeClr val="accent5"/>
                </a:solidFill>
              </a:ln>
              <a:solidFill>
                <a:schemeClr val="accent5">
                  <a:lumMod val="75000"/>
                </a:schemeClr>
              </a:solidFill>
            </a:endParaRPr>
          </a:p>
        </p:txBody>
      </p:sp>
      <p:grpSp>
        <p:nvGrpSpPr>
          <p:cNvPr id="2" name="组合 26"/>
          <p:cNvGrpSpPr/>
          <p:nvPr/>
        </p:nvGrpSpPr>
        <p:grpSpPr>
          <a:xfrm>
            <a:off x="785786" y="2252954"/>
            <a:ext cx="7643866" cy="461666"/>
            <a:chOff x="857224" y="1500174"/>
            <a:chExt cx="7643866" cy="461666"/>
          </a:xfrm>
        </p:grpSpPr>
        <p:sp>
          <p:nvSpPr>
            <p:cNvPr id="7" name="矩形 6"/>
            <p:cNvSpPr/>
            <p:nvPr/>
          </p:nvSpPr>
          <p:spPr>
            <a:xfrm>
              <a:off x="857224" y="1500175"/>
              <a:ext cx="357174" cy="461665"/>
            </a:xfrm>
            <a:prstGeom prst="rect">
              <a:avLst/>
            </a:prstGeom>
            <a:solidFill>
              <a:schemeClr val="accent5">
                <a:lumMod val="75000"/>
              </a:schemeClr>
            </a:solidFill>
          </p:spPr>
          <p:txBody>
            <a:bodyPr wrap="square">
              <a:spAutoFit/>
            </a:bodyPr>
            <a:lstStyle/>
            <a:p>
              <a:r>
                <a:rPr lang="en-US" altLang="zh-CN" sz="2400" b="1" dirty="0" smtClean="0">
                  <a:solidFill>
                    <a:schemeClr val="bg1"/>
                  </a:solidFill>
                </a:rPr>
                <a:t>2</a:t>
              </a:r>
              <a:endParaRPr lang="en-US" altLang="zh-CN" sz="2400" dirty="0" smtClean="0">
                <a:solidFill>
                  <a:schemeClr val="bg1"/>
                </a:solidFill>
              </a:endParaRPr>
            </a:p>
          </p:txBody>
        </p:sp>
        <p:sp>
          <p:nvSpPr>
            <p:cNvPr id="8" name="TextBox 7"/>
            <p:cNvSpPr txBox="1"/>
            <p:nvPr/>
          </p:nvSpPr>
          <p:spPr>
            <a:xfrm>
              <a:off x="1214414" y="1500174"/>
              <a:ext cx="7286676" cy="461665"/>
            </a:xfrm>
            <a:prstGeom prst="rect">
              <a:avLst/>
            </a:prstGeom>
            <a:noFill/>
          </p:spPr>
          <p:txBody>
            <a:bodyPr wrap="square" rtlCol="0">
              <a:spAutoFit/>
            </a:bodyPr>
            <a:lstStyle/>
            <a:p>
              <a:r>
                <a:rPr lang="en-US" altLang="zh-CN" sz="2400" dirty="0" smtClean="0">
                  <a:latin typeface="Arial" pitchFamily="34" charset="0"/>
                  <a:cs typeface="Arial" pitchFamily="34" charset="0"/>
                </a:rPr>
                <a:t>Work in groups and discuss the following questions.</a:t>
              </a:r>
            </a:p>
          </p:txBody>
        </p:sp>
      </p:grpSp>
      <p:sp>
        <p:nvSpPr>
          <p:cNvPr id="9" name="TextBox 8"/>
          <p:cNvSpPr txBox="1"/>
          <p:nvPr/>
        </p:nvSpPr>
        <p:spPr>
          <a:xfrm>
            <a:off x="714348" y="1660556"/>
            <a:ext cx="4703852" cy="553998"/>
          </a:xfrm>
          <a:prstGeom prst="rect">
            <a:avLst/>
          </a:prstGeom>
          <a:noFill/>
        </p:spPr>
        <p:txBody>
          <a:bodyPr wrap="square" rtlCol="0">
            <a:spAutoFit/>
          </a:bodyPr>
          <a:lstStyle/>
          <a:p>
            <a:r>
              <a:rPr lang="en-US" altLang="zh-CN" sz="3000" b="1" dirty="0" smtClean="0"/>
              <a:t>Discuss and organize ideas</a:t>
            </a:r>
            <a:endParaRPr lang="zh-CN" altLang="en-US" sz="3000" b="1" dirty="0"/>
          </a:p>
        </p:txBody>
      </p:sp>
      <p:pic>
        <p:nvPicPr>
          <p:cNvPr id="12" name="图片 11" descr="87699.gif">
            <a:hlinkClick r:id="rId2" action="ppaction://hlinksldjump"/>
          </p:cNvPr>
          <p:cNvPicPr>
            <a:picLocks noChangeAspect="1"/>
          </p:cNvPicPr>
          <p:nvPr/>
        </p:nvPicPr>
        <p:blipFill>
          <a:blip r:embed="rId3"/>
          <a:stretch>
            <a:fillRect/>
          </a:stretch>
        </p:blipFill>
        <p:spPr>
          <a:xfrm>
            <a:off x="8429652" y="6215082"/>
            <a:ext cx="466724" cy="466724"/>
          </a:xfrm>
          <a:prstGeom prst="rect">
            <a:avLst/>
          </a:prstGeom>
        </p:spPr>
      </p:pic>
      <p:sp>
        <p:nvSpPr>
          <p:cNvPr id="11" name="矩形 10"/>
          <p:cNvSpPr/>
          <p:nvPr/>
        </p:nvSpPr>
        <p:spPr>
          <a:xfrm>
            <a:off x="1176314" y="2895596"/>
            <a:ext cx="7072362" cy="461665"/>
          </a:xfrm>
          <a:prstGeom prst="rect">
            <a:avLst/>
          </a:prstGeom>
        </p:spPr>
        <p:txBody>
          <a:bodyPr wrap="square">
            <a:spAutoFit/>
          </a:bodyPr>
          <a:lstStyle/>
          <a:p>
            <a:pPr marL="266700" indent="-266700"/>
            <a:r>
              <a:rPr lang="en-US" altLang="zh-CN" sz="2400" dirty="0" smtClean="0"/>
              <a:t>1  What computer games do you usually play?</a:t>
            </a:r>
          </a:p>
        </p:txBody>
      </p:sp>
      <p:sp>
        <p:nvSpPr>
          <p:cNvPr id="13" name="矩形 12"/>
          <p:cNvSpPr/>
          <p:nvPr/>
        </p:nvSpPr>
        <p:spPr>
          <a:xfrm>
            <a:off x="1214414" y="4253219"/>
            <a:ext cx="7072362" cy="461665"/>
          </a:xfrm>
          <a:prstGeom prst="rect">
            <a:avLst/>
          </a:prstGeom>
        </p:spPr>
        <p:txBody>
          <a:bodyPr wrap="square">
            <a:spAutoFit/>
          </a:bodyPr>
          <a:lstStyle/>
          <a:p>
            <a:r>
              <a:rPr lang="en-US" altLang="zh-CN" sz="2400" dirty="0" smtClean="0"/>
              <a:t>2  Why do you like playing these games?</a:t>
            </a:r>
          </a:p>
        </p:txBody>
      </p:sp>
      <p:sp>
        <p:nvSpPr>
          <p:cNvPr id="14" name="矩形 13"/>
          <p:cNvSpPr/>
          <p:nvPr/>
        </p:nvSpPr>
        <p:spPr>
          <a:xfrm>
            <a:off x="1449366" y="3357562"/>
            <a:ext cx="6572296" cy="461665"/>
          </a:xfrm>
          <a:prstGeom prst="rect">
            <a:avLst/>
          </a:prstGeom>
        </p:spPr>
        <p:txBody>
          <a:bodyPr wrap="square">
            <a:spAutoFit/>
          </a:bodyPr>
          <a:lstStyle/>
          <a:p>
            <a:r>
              <a:rPr lang="en-US" altLang="zh-CN" sz="2400" i="1" dirty="0" smtClean="0">
                <a:solidFill>
                  <a:srgbClr val="FF0000"/>
                </a:solidFill>
              </a:rPr>
              <a:t>Usually I play Angry Birds.</a:t>
            </a:r>
          </a:p>
        </p:txBody>
      </p:sp>
      <p:sp>
        <p:nvSpPr>
          <p:cNvPr id="15" name="矩形 14"/>
          <p:cNvSpPr/>
          <p:nvPr/>
        </p:nvSpPr>
        <p:spPr>
          <a:xfrm>
            <a:off x="1428728" y="4786322"/>
            <a:ext cx="6572296" cy="461665"/>
          </a:xfrm>
          <a:prstGeom prst="rect">
            <a:avLst/>
          </a:prstGeom>
        </p:spPr>
        <p:txBody>
          <a:bodyPr wrap="square">
            <a:spAutoFit/>
          </a:bodyPr>
          <a:lstStyle/>
          <a:p>
            <a:r>
              <a:rPr lang="en-US" altLang="zh-CN" sz="2400" i="1" dirty="0" smtClean="0">
                <a:solidFill>
                  <a:srgbClr val="FF0000"/>
                </a:solidFill>
              </a:rPr>
              <a:t>It’s a good way to kill time and relax myself.</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slide(fromBottom)">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slide(fromBottom)">
                                      <p:cBhvr>
                                        <p:cTn id="1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
            <a:ext cx="9144000" cy="1142984"/>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361950"/>
            <a:r>
              <a:rPr lang="en-US" altLang="zh-CN" sz="4800" b="1" dirty="0" smtClean="0">
                <a:solidFill>
                  <a:schemeClr val="tx1"/>
                </a:solidFill>
                <a:latin typeface="+mj-lt"/>
                <a:ea typeface="微软雅黑" panose="020B0503020204020204" pitchFamily="34" charset="-122"/>
              </a:rPr>
              <a:t>Speaking for communication</a:t>
            </a:r>
            <a:endParaRPr lang="zh-CN" altLang="en-US" sz="4800" b="1" dirty="0">
              <a:solidFill>
                <a:schemeClr val="tx1"/>
              </a:solidFill>
              <a:latin typeface="+mj-lt"/>
              <a:ea typeface="微软雅黑" panose="020B0503020204020204" pitchFamily="34" charset="-122"/>
            </a:endParaRPr>
          </a:p>
        </p:txBody>
      </p:sp>
      <p:sp>
        <p:nvSpPr>
          <p:cNvPr id="5" name="TextBox 4"/>
          <p:cNvSpPr txBox="1"/>
          <p:nvPr/>
        </p:nvSpPr>
        <p:spPr>
          <a:xfrm>
            <a:off x="714348" y="1142984"/>
            <a:ext cx="3455561" cy="646331"/>
          </a:xfrm>
          <a:prstGeom prst="rect">
            <a:avLst/>
          </a:prstGeom>
          <a:noFill/>
        </p:spPr>
        <p:txBody>
          <a:bodyPr wrap="none" rtlCol="0">
            <a:spAutoFit/>
          </a:bodyPr>
          <a:lstStyle/>
          <a:p>
            <a:r>
              <a:rPr lang="en-US" altLang="zh-CN" sz="3600" b="1" u="sng" dirty="0" smtClean="0">
                <a:ln>
                  <a:solidFill>
                    <a:schemeClr val="accent5"/>
                  </a:solidFill>
                </a:ln>
                <a:solidFill>
                  <a:schemeClr val="accent5">
                    <a:lumMod val="75000"/>
                  </a:schemeClr>
                </a:solidFill>
              </a:rPr>
              <a:t>Group discussion</a:t>
            </a:r>
            <a:endParaRPr lang="zh-CN" altLang="en-US" sz="3200" b="1" u="sng" dirty="0">
              <a:ln>
                <a:solidFill>
                  <a:schemeClr val="accent5"/>
                </a:solidFill>
              </a:ln>
              <a:solidFill>
                <a:schemeClr val="accent5">
                  <a:lumMod val="75000"/>
                </a:schemeClr>
              </a:solidFill>
            </a:endParaRPr>
          </a:p>
        </p:txBody>
      </p:sp>
      <p:grpSp>
        <p:nvGrpSpPr>
          <p:cNvPr id="2" name="组合 26"/>
          <p:cNvGrpSpPr/>
          <p:nvPr/>
        </p:nvGrpSpPr>
        <p:grpSpPr>
          <a:xfrm>
            <a:off x="785786" y="2252954"/>
            <a:ext cx="7643866" cy="461666"/>
            <a:chOff x="857224" y="1500174"/>
            <a:chExt cx="7643866" cy="461666"/>
          </a:xfrm>
        </p:grpSpPr>
        <p:sp>
          <p:nvSpPr>
            <p:cNvPr id="7" name="矩形 6"/>
            <p:cNvSpPr/>
            <p:nvPr/>
          </p:nvSpPr>
          <p:spPr>
            <a:xfrm>
              <a:off x="857224" y="1500175"/>
              <a:ext cx="357174" cy="461665"/>
            </a:xfrm>
            <a:prstGeom prst="rect">
              <a:avLst/>
            </a:prstGeom>
            <a:solidFill>
              <a:schemeClr val="accent5">
                <a:lumMod val="75000"/>
              </a:schemeClr>
            </a:solidFill>
          </p:spPr>
          <p:txBody>
            <a:bodyPr wrap="square">
              <a:spAutoFit/>
            </a:bodyPr>
            <a:lstStyle/>
            <a:p>
              <a:r>
                <a:rPr lang="en-US" altLang="zh-CN" sz="2400" b="1" dirty="0" smtClean="0">
                  <a:solidFill>
                    <a:schemeClr val="bg1"/>
                  </a:solidFill>
                </a:rPr>
                <a:t>2</a:t>
              </a:r>
              <a:endParaRPr lang="en-US" altLang="zh-CN" sz="2400" dirty="0" smtClean="0">
                <a:solidFill>
                  <a:schemeClr val="bg1"/>
                </a:solidFill>
              </a:endParaRPr>
            </a:p>
          </p:txBody>
        </p:sp>
        <p:sp>
          <p:nvSpPr>
            <p:cNvPr id="8" name="TextBox 7"/>
            <p:cNvSpPr txBox="1"/>
            <p:nvPr/>
          </p:nvSpPr>
          <p:spPr>
            <a:xfrm>
              <a:off x="1214414" y="1500174"/>
              <a:ext cx="7286676" cy="461665"/>
            </a:xfrm>
            <a:prstGeom prst="rect">
              <a:avLst/>
            </a:prstGeom>
            <a:noFill/>
          </p:spPr>
          <p:txBody>
            <a:bodyPr wrap="square" rtlCol="0">
              <a:spAutoFit/>
            </a:bodyPr>
            <a:lstStyle/>
            <a:p>
              <a:r>
                <a:rPr lang="en-US" altLang="zh-CN" sz="2400" dirty="0" smtClean="0">
                  <a:latin typeface="Arial" pitchFamily="34" charset="0"/>
                  <a:cs typeface="Arial" pitchFamily="34" charset="0"/>
                </a:rPr>
                <a:t>Work in groups and discuss the following questions.</a:t>
              </a:r>
            </a:p>
          </p:txBody>
        </p:sp>
      </p:grpSp>
      <p:sp>
        <p:nvSpPr>
          <p:cNvPr id="9" name="TextBox 8"/>
          <p:cNvSpPr txBox="1"/>
          <p:nvPr/>
        </p:nvSpPr>
        <p:spPr>
          <a:xfrm>
            <a:off x="714348" y="1660556"/>
            <a:ext cx="4703852" cy="553998"/>
          </a:xfrm>
          <a:prstGeom prst="rect">
            <a:avLst/>
          </a:prstGeom>
          <a:noFill/>
        </p:spPr>
        <p:txBody>
          <a:bodyPr wrap="square" rtlCol="0">
            <a:spAutoFit/>
          </a:bodyPr>
          <a:lstStyle/>
          <a:p>
            <a:r>
              <a:rPr lang="en-US" altLang="zh-CN" sz="3000" b="1" dirty="0" smtClean="0"/>
              <a:t>Discuss and organize ideas</a:t>
            </a:r>
            <a:endParaRPr lang="zh-CN" altLang="en-US" sz="3000" b="1" dirty="0"/>
          </a:p>
        </p:txBody>
      </p:sp>
      <p:pic>
        <p:nvPicPr>
          <p:cNvPr id="12" name="图片 11" descr="87699.gif">
            <a:hlinkClick r:id="rId2" action="ppaction://hlinksldjump"/>
          </p:cNvPr>
          <p:cNvPicPr>
            <a:picLocks noChangeAspect="1"/>
          </p:cNvPicPr>
          <p:nvPr/>
        </p:nvPicPr>
        <p:blipFill>
          <a:blip r:embed="rId3"/>
          <a:stretch>
            <a:fillRect/>
          </a:stretch>
        </p:blipFill>
        <p:spPr>
          <a:xfrm>
            <a:off x="8429652" y="6215082"/>
            <a:ext cx="466724" cy="466724"/>
          </a:xfrm>
          <a:prstGeom prst="rect">
            <a:avLst/>
          </a:prstGeom>
        </p:spPr>
      </p:pic>
      <p:sp>
        <p:nvSpPr>
          <p:cNvPr id="11" name="矩形 10"/>
          <p:cNvSpPr/>
          <p:nvPr/>
        </p:nvSpPr>
        <p:spPr>
          <a:xfrm>
            <a:off x="1176314" y="2895596"/>
            <a:ext cx="7072362" cy="461665"/>
          </a:xfrm>
          <a:prstGeom prst="rect">
            <a:avLst/>
          </a:prstGeom>
        </p:spPr>
        <p:txBody>
          <a:bodyPr wrap="square">
            <a:spAutoFit/>
          </a:bodyPr>
          <a:lstStyle/>
          <a:p>
            <a:r>
              <a:rPr lang="en-US" altLang="zh-CN" sz="2400" dirty="0" smtClean="0"/>
              <a:t>3 What new experiences do you have in the games? </a:t>
            </a:r>
          </a:p>
        </p:txBody>
      </p:sp>
      <p:sp>
        <p:nvSpPr>
          <p:cNvPr id="10" name="矩形 9"/>
          <p:cNvSpPr/>
          <p:nvPr/>
        </p:nvSpPr>
        <p:spPr>
          <a:xfrm>
            <a:off x="1176314" y="4300373"/>
            <a:ext cx="7072362" cy="1200329"/>
          </a:xfrm>
          <a:prstGeom prst="rect">
            <a:avLst/>
          </a:prstGeom>
        </p:spPr>
        <p:txBody>
          <a:bodyPr wrap="square">
            <a:spAutoFit/>
          </a:bodyPr>
          <a:lstStyle/>
          <a:p>
            <a:pPr marL="228600" indent="-228600"/>
            <a:r>
              <a:rPr lang="en-US" altLang="zh-CN" sz="2400" dirty="0" smtClean="0"/>
              <a:t>4 Whose experiences in computer games impress you    the most? Why? </a:t>
            </a:r>
          </a:p>
          <a:p>
            <a:endParaRPr lang="en-US" altLang="zh-CN" sz="2400" dirty="0" smtClean="0"/>
          </a:p>
        </p:txBody>
      </p:sp>
      <p:sp>
        <p:nvSpPr>
          <p:cNvPr id="13" name="矩形 12"/>
          <p:cNvSpPr/>
          <p:nvPr/>
        </p:nvSpPr>
        <p:spPr>
          <a:xfrm>
            <a:off x="1449366" y="3357562"/>
            <a:ext cx="6572296" cy="830997"/>
          </a:xfrm>
          <a:prstGeom prst="rect">
            <a:avLst/>
          </a:prstGeom>
        </p:spPr>
        <p:txBody>
          <a:bodyPr wrap="square">
            <a:spAutoFit/>
          </a:bodyPr>
          <a:lstStyle/>
          <a:p>
            <a:r>
              <a:rPr lang="en-US" altLang="zh-CN" sz="2400" i="1" dirty="0" smtClean="0">
                <a:solidFill>
                  <a:srgbClr val="FF0000"/>
                </a:solidFill>
              </a:rPr>
              <a:t>It’s easy for me to pick up. Besides, it makes me feel better when I am angry.</a:t>
            </a:r>
          </a:p>
        </p:txBody>
      </p:sp>
      <p:sp>
        <p:nvSpPr>
          <p:cNvPr id="14" name="矩形 13"/>
          <p:cNvSpPr/>
          <p:nvPr/>
        </p:nvSpPr>
        <p:spPr>
          <a:xfrm>
            <a:off x="1428728" y="5072074"/>
            <a:ext cx="6572296" cy="1569660"/>
          </a:xfrm>
          <a:prstGeom prst="rect">
            <a:avLst/>
          </a:prstGeom>
        </p:spPr>
        <p:txBody>
          <a:bodyPr wrap="square">
            <a:spAutoFit/>
          </a:bodyPr>
          <a:lstStyle/>
          <a:p>
            <a:r>
              <a:rPr lang="en-US" altLang="zh-CN" sz="2400" i="1" dirty="0" smtClean="0">
                <a:solidFill>
                  <a:srgbClr val="FF0000"/>
                </a:solidFill>
              </a:rPr>
              <a:t>X’s. I have never played games for more than two hours, but X played from Thursday night and through the whole weekend. I just couldn’t imagine it.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slide(fromBottom)">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slide(fromBottom)">
                                      <p:cBhvr>
                                        <p:cTn id="1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
            <a:ext cx="9144000" cy="1142984"/>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361950"/>
            <a:r>
              <a:rPr lang="en-US" altLang="zh-CN" sz="4800" b="1" dirty="0" smtClean="0">
                <a:solidFill>
                  <a:schemeClr val="tx1"/>
                </a:solidFill>
                <a:latin typeface="+mj-lt"/>
                <a:ea typeface="微软雅黑" panose="020B0503020204020204" pitchFamily="34" charset="-122"/>
              </a:rPr>
              <a:t>Speaking for communication</a:t>
            </a:r>
            <a:endParaRPr lang="zh-CN" altLang="en-US" sz="4800" b="1" dirty="0">
              <a:solidFill>
                <a:schemeClr val="tx1"/>
              </a:solidFill>
              <a:latin typeface="+mj-lt"/>
              <a:ea typeface="微软雅黑" panose="020B0503020204020204" pitchFamily="34" charset="-122"/>
            </a:endParaRPr>
          </a:p>
        </p:txBody>
      </p:sp>
      <p:sp>
        <p:nvSpPr>
          <p:cNvPr id="5" name="TextBox 4"/>
          <p:cNvSpPr txBox="1"/>
          <p:nvPr/>
        </p:nvSpPr>
        <p:spPr>
          <a:xfrm>
            <a:off x="714348" y="1142984"/>
            <a:ext cx="3455561" cy="646331"/>
          </a:xfrm>
          <a:prstGeom prst="rect">
            <a:avLst/>
          </a:prstGeom>
          <a:noFill/>
        </p:spPr>
        <p:txBody>
          <a:bodyPr wrap="none" rtlCol="0">
            <a:spAutoFit/>
          </a:bodyPr>
          <a:lstStyle/>
          <a:p>
            <a:r>
              <a:rPr lang="en-US" altLang="zh-CN" sz="3600" b="1" u="sng" dirty="0" smtClean="0">
                <a:ln>
                  <a:solidFill>
                    <a:schemeClr val="accent5"/>
                  </a:solidFill>
                </a:ln>
                <a:solidFill>
                  <a:schemeClr val="accent5">
                    <a:lumMod val="75000"/>
                  </a:schemeClr>
                </a:solidFill>
              </a:rPr>
              <a:t>Group discussion</a:t>
            </a:r>
            <a:endParaRPr lang="zh-CN" altLang="en-US" sz="3200" b="1" u="sng" dirty="0">
              <a:ln>
                <a:solidFill>
                  <a:schemeClr val="accent5"/>
                </a:solidFill>
              </a:ln>
              <a:solidFill>
                <a:schemeClr val="accent5">
                  <a:lumMod val="75000"/>
                </a:schemeClr>
              </a:solidFill>
            </a:endParaRPr>
          </a:p>
        </p:txBody>
      </p:sp>
      <p:grpSp>
        <p:nvGrpSpPr>
          <p:cNvPr id="2" name="组合 26"/>
          <p:cNvGrpSpPr/>
          <p:nvPr/>
        </p:nvGrpSpPr>
        <p:grpSpPr>
          <a:xfrm>
            <a:off x="785786" y="2252954"/>
            <a:ext cx="8072494" cy="461666"/>
            <a:chOff x="857224" y="1500174"/>
            <a:chExt cx="8072494" cy="461666"/>
          </a:xfrm>
        </p:grpSpPr>
        <p:sp>
          <p:nvSpPr>
            <p:cNvPr id="7" name="矩形 6"/>
            <p:cNvSpPr/>
            <p:nvPr/>
          </p:nvSpPr>
          <p:spPr>
            <a:xfrm>
              <a:off x="857224" y="1500175"/>
              <a:ext cx="357174" cy="461665"/>
            </a:xfrm>
            <a:prstGeom prst="rect">
              <a:avLst/>
            </a:prstGeom>
            <a:solidFill>
              <a:schemeClr val="accent5">
                <a:lumMod val="75000"/>
              </a:schemeClr>
            </a:solidFill>
          </p:spPr>
          <p:txBody>
            <a:bodyPr wrap="square">
              <a:spAutoFit/>
            </a:bodyPr>
            <a:lstStyle/>
            <a:p>
              <a:r>
                <a:rPr lang="en-US" altLang="zh-CN" sz="2400" b="1" dirty="0" smtClean="0">
                  <a:solidFill>
                    <a:schemeClr val="bg1"/>
                  </a:solidFill>
                </a:rPr>
                <a:t>3</a:t>
              </a:r>
              <a:endParaRPr lang="en-US" altLang="zh-CN" sz="2400" dirty="0" smtClean="0">
                <a:solidFill>
                  <a:schemeClr val="bg1"/>
                </a:solidFill>
              </a:endParaRPr>
            </a:p>
          </p:txBody>
        </p:sp>
        <p:sp>
          <p:nvSpPr>
            <p:cNvPr id="8" name="TextBox 7"/>
            <p:cNvSpPr txBox="1"/>
            <p:nvPr/>
          </p:nvSpPr>
          <p:spPr>
            <a:xfrm>
              <a:off x="1214414" y="1500174"/>
              <a:ext cx="7715304" cy="461665"/>
            </a:xfrm>
            <a:prstGeom prst="rect">
              <a:avLst/>
            </a:prstGeom>
            <a:noFill/>
          </p:spPr>
          <p:txBody>
            <a:bodyPr wrap="square" rtlCol="0">
              <a:spAutoFit/>
            </a:bodyPr>
            <a:lstStyle/>
            <a:p>
              <a:r>
                <a:rPr lang="en-US" altLang="zh-CN" sz="2400" dirty="0" smtClean="0">
                  <a:latin typeface="Arial" pitchFamily="34" charset="0"/>
                  <a:cs typeface="Arial" pitchFamily="34" charset="0"/>
                </a:rPr>
                <a:t>Prepare for a presentation using the following outline.</a:t>
              </a:r>
            </a:p>
          </p:txBody>
        </p:sp>
      </p:grpSp>
      <p:sp>
        <p:nvSpPr>
          <p:cNvPr id="9" name="TextBox 8"/>
          <p:cNvSpPr txBox="1"/>
          <p:nvPr/>
        </p:nvSpPr>
        <p:spPr>
          <a:xfrm>
            <a:off x="714348" y="1660556"/>
            <a:ext cx="4703852" cy="553998"/>
          </a:xfrm>
          <a:prstGeom prst="rect">
            <a:avLst/>
          </a:prstGeom>
          <a:noFill/>
        </p:spPr>
        <p:txBody>
          <a:bodyPr wrap="square" rtlCol="0">
            <a:spAutoFit/>
          </a:bodyPr>
          <a:lstStyle/>
          <a:p>
            <a:r>
              <a:rPr lang="en-US" altLang="zh-CN" sz="3000" b="1" dirty="0" smtClean="0"/>
              <a:t>Discuss and organize ideas</a:t>
            </a:r>
            <a:endParaRPr lang="zh-CN" altLang="en-US" sz="3000" b="1" dirty="0"/>
          </a:p>
        </p:txBody>
      </p:sp>
      <p:pic>
        <p:nvPicPr>
          <p:cNvPr id="12" name="图片 11" descr="87699.gif">
            <a:hlinkClick r:id="rId2" action="ppaction://hlinksldjump"/>
          </p:cNvPr>
          <p:cNvPicPr>
            <a:picLocks noChangeAspect="1"/>
          </p:cNvPicPr>
          <p:nvPr/>
        </p:nvPicPr>
        <p:blipFill>
          <a:blip r:embed="rId3"/>
          <a:stretch>
            <a:fillRect/>
          </a:stretch>
        </p:blipFill>
        <p:spPr>
          <a:xfrm>
            <a:off x="8429652" y="6215082"/>
            <a:ext cx="466724" cy="466724"/>
          </a:xfrm>
          <a:prstGeom prst="rect">
            <a:avLst/>
          </a:prstGeom>
        </p:spPr>
      </p:pic>
      <p:sp>
        <p:nvSpPr>
          <p:cNvPr id="15" name="矩形 14"/>
          <p:cNvSpPr/>
          <p:nvPr/>
        </p:nvSpPr>
        <p:spPr>
          <a:xfrm>
            <a:off x="1142976" y="3003754"/>
            <a:ext cx="7072362" cy="3211328"/>
          </a:xfrm>
          <a:prstGeom prst="rect">
            <a:avLst/>
          </a:prstGeom>
        </p:spPr>
        <p:txBody>
          <a:bodyPr wrap="square">
            <a:spAutoFit/>
          </a:bodyPr>
          <a:lstStyle/>
          <a:p>
            <a:pPr>
              <a:lnSpc>
                <a:spcPct val="70000"/>
              </a:lnSpc>
            </a:pPr>
            <a:r>
              <a:rPr lang="en-US" altLang="zh-CN" sz="2400" dirty="0" smtClean="0"/>
              <a:t>The name of the computer game</a:t>
            </a:r>
          </a:p>
          <a:p>
            <a:pPr>
              <a:lnSpc>
                <a:spcPct val="70000"/>
              </a:lnSpc>
            </a:pPr>
            <a:endParaRPr lang="en-US" altLang="zh-CN" sz="2400" dirty="0" smtClean="0"/>
          </a:p>
          <a:p>
            <a:pPr>
              <a:lnSpc>
                <a:spcPct val="70000"/>
              </a:lnSpc>
            </a:pPr>
            <a:r>
              <a:rPr lang="en-US" altLang="zh-CN" sz="2400" dirty="0" smtClean="0"/>
              <a:t>The reasons for playing the game</a:t>
            </a:r>
          </a:p>
          <a:p>
            <a:pPr>
              <a:lnSpc>
                <a:spcPct val="70000"/>
              </a:lnSpc>
            </a:pPr>
            <a:endParaRPr lang="en-US" altLang="zh-CN" sz="2400" dirty="0" smtClean="0"/>
          </a:p>
          <a:p>
            <a:pPr>
              <a:lnSpc>
                <a:spcPct val="70000"/>
              </a:lnSpc>
            </a:pPr>
            <a:r>
              <a:rPr lang="en-US" altLang="zh-CN" sz="2400" dirty="0" smtClean="0"/>
              <a:t>The things people can do in the game</a:t>
            </a:r>
          </a:p>
          <a:p>
            <a:pPr>
              <a:lnSpc>
                <a:spcPct val="70000"/>
              </a:lnSpc>
            </a:pPr>
            <a:endParaRPr lang="en-US" altLang="zh-CN" sz="2400" dirty="0" smtClean="0"/>
          </a:p>
          <a:p>
            <a:pPr>
              <a:lnSpc>
                <a:spcPct val="70000"/>
              </a:lnSpc>
            </a:pPr>
            <a:r>
              <a:rPr lang="en-US" altLang="zh-CN" sz="2400" dirty="0" smtClean="0"/>
              <a:t>The new / different experiences people may have in the game</a:t>
            </a:r>
          </a:p>
          <a:p>
            <a:pPr>
              <a:lnSpc>
                <a:spcPct val="70000"/>
              </a:lnSpc>
            </a:pPr>
            <a:endParaRPr lang="en-US" altLang="zh-CN" sz="2400" dirty="0" smtClean="0"/>
          </a:p>
          <a:p>
            <a:pPr>
              <a:lnSpc>
                <a:spcPct val="70000"/>
              </a:lnSpc>
            </a:pPr>
            <a:r>
              <a:rPr lang="en-US" altLang="zh-CN" sz="2400" dirty="0" smtClean="0"/>
              <a:t>How I feel about the experiences</a:t>
            </a:r>
          </a:p>
          <a:p>
            <a:pPr>
              <a:lnSpc>
                <a:spcPct val="70000"/>
              </a:lnSpc>
            </a:pPr>
            <a:endParaRPr lang="en-US" altLang="zh-CN" sz="2400" dirty="0" smtClean="0"/>
          </a:p>
          <a:p>
            <a:pPr>
              <a:lnSpc>
                <a:spcPct val="70000"/>
              </a:lnSpc>
            </a:pPr>
            <a:r>
              <a:rPr lang="en-US" altLang="zh-CN" sz="2400" dirty="0" smtClean="0"/>
              <a:t>My opinions on computer games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slide(fromBottom)">
                                      <p:cBhvr>
                                        <p:cTn id="1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
            <a:ext cx="9144000" cy="1142984"/>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361950"/>
            <a:r>
              <a:rPr lang="en-US" altLang="zh-CN" sz="4800" b="1" dirty="0" smtClean="0">
                <a:solidFill>
                  <a:schemeClr val="tx1"/>
                </a:solidFill>
                <a:latin typeface="+mj-lt"/>
                <a:ea typeface="微软雅黑" panose="020B0503020204020204" pitchFamily="34" charset="-122"/>
              </a:rPr>
              <a:t>Speaking for communication</a:t>
            </a:r>
            <a:endParaRPr lang="zh-CN" altLang="en-US" sz="4800" b="1" dirty="0">
              <a:solidFill>
                <a:schemeClr val="tx1"/>
              </a:solidFill>
              <a:latin typeface="+mj-lt"/>
              <a:ea typeface="微软雅黑" panose="020B0503020204020204" pitchFamily="34" charset="-122"/>
            </a:endParaRPr>
          </a:p>
        </p:txBody>
      </p:sp>
      <p:sp>
        <p:nvSpPr>
          <p:cNvPr id="5" name="TextBox 4"/>
          <p:cNvSpPr txBox="1"/>
          <p:nvPr/>
        </p:nvSpPr>
        <p:spPr>
          <a:xfrm>
            <a:off x="714348" y="1214422"/>
            <a:ext cx="3455561" cy="646331"/>
          </a:xfrm>
          <a:prstGeom prst="rect">
            <a:avLst/>
          </a:prstGeom>
          <a:noFill/>
        </p:spPr>
        <p:txBody>
          <a:bodyPr wrap="none" rtlCol="0">
            <a:spAutoFit/>
          </a:bodyPr>
          <a:lstStyle/>
          <a:p>
            <a:r>
              <a:rPr lang="en-US" altLang="zh-CN" sz="3600" b="1" u="sng" dirty="0" smtClean="0">
                <a:ln>
                  <a:solidFill>
                    <a:schemeClr val="accent5"/>
                  </a:solidFill>
                </a:ln>
                <a:solidFill>
                  <a:schemeClr val="accent5">
                    <a:lumMod val="75000"/>
                  </a:schemeClr>
                </a:solidFill>
              </a:rPr>
              <a:t>Group discussion</a:t>
            </a:r>
            <a:endParaRPr lang="zh-CN" altLang="en-US" sz="3200" b="1" u="sng" dirty="0">
              <a:ln>
                <a:solidFill>
                  <a:schemeClr val="accent5"/>
                </a:solidFill>
              </a:ln>
              <a:solidFill>
                <a:schemeClr val="accent5">
                  <a:lumMod val="75000"/>
                </a:schemeClr>
              </a:solidFill>
            </a:endParaRPr>
          </a:p>
        </p:txBody>
      </p:sp>
      <p:grpSp>
        <p:nvGrpSpPr>
          <p:cNvPr id="2" name="组合 26"/>
          <p:cNvGrpSpPr/>
          <p:nvPr/>
        </p:nvGrpSpPr>
        <p:grpSpPr>
          <a:xfrm>
            <a:off x="785786" y="2214554"/>
            <a:ext cx="7122152" cy="830997"/>
            <a:chOff x="857224" y="1407841"/>
            <a:chExt cx="6715172" cy="1074057"/>
          </a:xfrm>
        </p:grpSpPr>
        <p:sp>
          <p:nvSpPr>
            <p:cNvPr id="7" name="矩形 6"/>
            <p:cNvSpPr/>
            <p:nvPr/>
          </p:nvSpPr>
          <p:spPr>
            <a:xfrm>
              <a:off x="857224" y="1500174"/>
              <a:ext cx="357174" cy="596698"/>
            </a:xfrm>
            <a:prstGeom prst="rect">
              <a:avLst/>
            </a:prstGeom>
            <a:solidFill>
              <a:schemeClr val="accent5">
                <a:lumMod val="75000"/>
              </a:schemeClr>
            </a:solidFill>
          </p:spPr>
          <p:txBody>
            <a:bodyPr wrap="square">
              <a:spAutoFit/>
            </a:bodyPr>
            <a:lstStyle/>
            <a:p>
              <a:r>
                <a:rPr lang="en-US" altLang="zh-CN" sz="2400" b="1" dirty="0" smtClean="0">
                  <a:solidFill>
                    <a:schemeClr val="bg1"/>
                  </a:solidFill>
                </a:rPr>
                <a:t>4</a:t>
              </a:r>
              <a:endParaRPr lang="en-US" altLang="zh-CN" sz="2400" dirty="0" smtClean="0">
                <a:solidFill>
                  <a:schemeClr val="bg1"/>
                </a:solidFill>
              </a:endParaRPr>
            </a:p>
          </p:txBody>
        </p:sp>
        <p:sp>
          <p:nvSpPr>
            <p:cNvPr id="8" name="TextBox 7"/>
            <p:cNvSpPr txBox="1"/>
            <p:nvPr/>
          </p:nvSpPr>
          <p:spPr>
            <a:xfrm>
              <a:off x="1194003" y="1407841"/>
              <a:ext cx="6378393" cy="1074057"/>
            </a:xfrm>
            <a:prstGeom prst="rect">
              <a:avLst/>
            </a:prstGeom>
            <a:noFill/>
          </p:spPr>
          <p:txBody>
            <a:bodyPr wrap="square" rtlCol="0">
              <a:spAutoFit/>
            </a:bodyPr>
            <a:lstStyle/>
            <a:p>
              <a:r>
                <a:rPr lang="en-US" altLang="zh-CN" sz="2400" dirty="0" smtClean="0"/>
                <a:t>Present the most impressive experiences of playing computer games to the class. </a:t>
              </a:r>
            </a:p>
          </p:txBody>
        </p:sp>
      </p:grpSp>
      <p:sp>
        <p:nvSpPr>
          <p:cNvPr id="9" name="TextBox 8"/>
          <p:cNvSpPr txBox="1"/>
          <p:nvPr/>
        </p:nvSpPr>
        <p:spPr>
          <a:xfrm>
            <a:off x="725404" y="1785926"/>
            <a:ext cx="4703852" cy="553998"/>
          </a:xfrm>
          <a:prstGeom prst="rect">
            <a:avLst/>
          </a:prstGeom>
          <a:noFill/>
        </p:spPr>
        <p:txBody>
          <a:bodyPr wrap="square" rtlCol="0">
            <a:spAutoFit/>
          </a:bodyPr>
          <a:lstStyle/>
          <a:p>
            <a:r>
              <a:rPr lang="en-US" altLang="zh-CN" sz="3000" b="1" dirty="0" smtClean="0"/>
              <a:t>Present ideas</a:t>
            </a:r>
            <a:endParaRPr lang="zh-CN" altLang="en-US" sz="3000" b="1" dirty="0"/>
          </a:p>
        </p:txBody>
      </p:sp>
      <p:pic>
        <p:nvPicPr>
          <p:cNvPr id="11" name="图片 10" descr="87699.gif">
            <a:hlinkClick r:id="rId2" action="ppaction://hlinksldjump"/>
          </p:cNvPr>
          <p:cNvPicPr>
            <a:picLocks noChangeAspect="1"/>
          </p:cNvPicPr>
          <p:nvPr/>
        </p:nvPicPr>
        <p:blipFill>
          <a:blip r:embed="rId3"/>
          <a:stretch>
            <a:fillRect/>
          </a:stretch>
        </p:blipFill>
        <p:spPr>
          <a:xfrm>
            <a:off x="8429652" y="6215082"/>
            <a:ext cx="466724" cy="466724"/>
          </a:xfrm>
          <a:prstGeom prst="rect">
            <a:avLst/>
          </a:prstGeom>
        </p:spPr>
      </p:pic>
      <p:pic>
        <p:nvPicPr>
          <p:cNvPr id="7170" name="Picture 2" descr="技术,摄影,人,休闲装,影棚拍摄_143561160_two boys playing games_创意图片_Getty Images China"/>
          <p:cNvPicPr>
            <a:picLocks noChangeAspect="1" noChangeArrowheads="1"/>
          </p:cNvPicPr>
          <p:nvPr/>
        </p:nvPicPr>
        <p:blipFill>
          <a:blip r:embed="rId4"/>
          <a:srcRect/>
          <a:stretch>
            <a:fillRect/>
          </a:stretch>
        </p:blipFill>
        <p:spPr bwMode="auto">
          <a:xfrm>
            <a:off x="2000232" y="3143248"/>
            <a:ext cx="4829175" cy="3219451"/>
          </a:xfrm>
          <a:prstGeom prst="rect">
            <a:avLst/>
          </a:prstGeom>
          <a:noFill/>
        </p:spPr>
      </p:pic>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
            <a:ext cx="9144000" cy="1142984"/>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361950"/>
            <a:r>
              <a:rPr lang="en-US" altLang="zh-CN" sz="4800" b="1" dirty="0" smtClean="0">
                <a:solidFill>
                  <a:schemeClr val="tx1"/>
                </a:solidFill>
                <a:latin typeface="+mj-lt"/>
                <a:ea typeface="微软雅黑" panose="020B0503020204020204" pitchFamily="34" charset="-122"/>
              </a:rPr>
              <a:t>Further practice in listening</a:t>
            </a:r>
            <a:endParaRPr lang="zh-CN" altLang="en-US" sz="4800" b="1" dirty="0">
              <a:solidFill>
                <a:schemeClr val="tx1"/>
              </a:solidFill>
              <a:latin typeface="+mj-lt"/>
              <a:ea typeface="微软雅黑" panose="020B0503020204020204" pitchFamily="34" charset="-122"/>
            </a:endParaRPr>
          </a:p>
        </p:txBody>
      </p:sp>
      <p:sp>
        <p:nvSpPr>
          <p:cNvPr id="3" name="TextBox 2"/>
          <p:cNvSpPr txBox="1"/>
          <p:nvPr/>
        </p:nvSpPr>
        <p:spPr>
          <a:xfrm>
            <a:off x="785786" y="1274280"/>
            <a:ext cx="3976794" cy="646331"/>
          </a:xfrm>
          <a:prstGeom prst="rect">
            <a:avLst/>
          </a:prstGeom>
          <a:noFill/>
        </p:spPr>
        <p:txBody>
          <a:bodyPr wrap="none" rtlCol="0">
            <a:spAutoFit/>
          </a:bodyPr>
          <a:lstStyle/>
          <a:p>
            <a:r>
              <a:rPr lang="en-US" altLang="zh-CN" sz="3600" b="1" u="sng" dirty="0" smtClean="0">
                <a:ln>
                  <a:solidFill>
                    <a:schemeClr val="accent5"/>
                  </a:solidFill>
                </a:ln>
                <a:solidFill>
                  <a:schemeClr val="accent5">
                    <a:lumMod val="75000"/>
                  </a:schemeClr>
                </a:solidFill>
              </a:rPr>
              <a:t>Short conversations</a:t>
            </a:r>
            <a:endParaRPr lang="zh-CN" altLang="en-US" sz="3200" b="1" u="sng" dirty="0">
              <a:ln>
                <a:solidFill>
                  <a:schemeClr val="accent5"/>
                </a:solidFill>
              </a:ln>
              <a:solidFill>
                <a:schemeClr val="accent5">
                  <a:lumMod val="75000"/>
                </a:schemeClr>
              </a:solidFill>
            </a:endParaRPr>
          </a:p>
        </p:txBody>
      </p:sp>
      <p:sp>
        <p:nvSpPr>
          <p:cNvPr id="5" name="矩形 4"/>
          <p:cNvSpPr/>
          <p:nvPr/>
        </p:nvSpPr>
        <p:spPr>
          <a:xfrm>
            <a:off x="857224" y="1845784"/>
            <a:ext cx="7715304" cy="4154984"/>
          </a:xfrm>
          <a:prstGeom prst="rect">
            <a:avLst/>
          </a:prstGeom>
        </p:spPr>
        <p:txBody>
          <a:bodyPr wrap="square">
            <a:spAutoFit/>
          </a:bodyPr>
          <a:lstStyle/>
          <a:p>
            <a:pPr marL="576000" indent="-684000"/>
            <a:r>
              <a:rPr lang="en-US" altLang="zh-CN" sz="2400" dirty="0" smtClean="0"/>
              <a:t>1 Q: What does the woman suggest the man do? </a:t>
            </a:r>
          </a:p>
          <a:p>
            <a:pPr marL="288000" indent="-457200"/>
            <a:r>
              <a:rPr lang="en-US" altLang="zh-CN" sz="2400" i="1" dirty="0" smtClean="0">
                <a:solidFill>
                  <a:srgbClr val="FF0000"/>
                </a:solidFill>
              </a:rPr>
              <a:t>         B Search for information on the Internet.</a:t>
            </a:r>
          </a:p>
          <a:p>
            <a:pPr marL="576000" indent="-684000"/>
            <a:r>
              <a:rPr lang="en-US" altLang="zh-CN" sz="2400" dirty="0" smtClean="0"/>
              <a:t>2 Q: What do you think Mr. Johnson will most probably do? </a:t>
            </a:r>
          </a:p>
          <a:p>
            <a:pPr marL="288000" indent="-457200"/>
            <a:r>
              <a:rPr lang="en-US" altLang="zh-CN" sz="2400" i="1" dirty="0" smtClean="0">
                <a:solidFill>
                  <a:srgbClr val="FF0000"/>
                </a:solidFill>
              </a:rPr>
              <a:t>        C He will tell his son not to take his phone to school.</a:t>
            </a:r>
          </a:p>
          <a:p>
            <a:pPr marL="266700" indent="-266700"/>
            <a:r>
              <a:rPr lang="en-US" altLang="zh-CN" sz="2400" dirty="0" smtClean="0"/>
              <a:t>3 Q: What does the woman say about people aged 50 to 65? </a:t>
            </a:r>
          </a:p>
          <a:p>
            <a:pPr marL="828000" indent="-936000"/>
            <a:r>
              <a:rPr lang="en-US" altLang="zh-CN" sz="2400" i="1" dirty="0" smtClean="0">
                <a:solidFill>
                  <a:srgbClr val="FF0000"/>
                </a:solidFill>
              </a:rPr>
              <a:t>        D They are not very likely to get involved in online dating.</a:t>
            </a:r>
          </a:p>
          <a:p>
            <a:pPr marL="576000" indent="-684000"/>
            <a:r>
              <a:rPr lang="en-US" altLang="zh-CN" sz="2400" dirty="0" smtClean="0"/>
              <a:t>4 Q: What does Jennifer want to know? </a:t>
            </a:r>
          </a:p>
          <a:p>
            <a:pPr marL="266700" indent="-266700"/>
            <a:r>
              <a:rPr lang="en-US" altLang="zh-CN" sz="2400" i="1" dirty="0" smtClean="0">
                <a:solidFill>
                  <a:srgbClr val="FF0000"/>
                </a:solidFill>
              </a:rPr>
              <a:t>        D Which online platform suits her needs.</a:t>
            </a:r>
          </a:p>
          <a:p>
            <a:pPr marL="576000" indent="-684000"/>
            <a:r>
              <a:rPr lang="en-US" altLang="zh-CN" sz="2400" dirty="0" smtClean="0"/>
              <a:t>5 Q: What does the woman imply? </a:t>
            </a:r>
          </a:p>
          <a:p>
            <a:pPr marL="828000" indent="-828000"/>
            <a:r>
              <a:rPr lang="en-US" altLang="zh-CN" sz="2400" i="1" dirty="0" smtClean="0">
                <a:solidFill>
                  <a:srgbClr val="FF0000"/>
                </a:solidFill>
              </a:rPr>
              <a:t>        C  The man’s personal information was leaked online. </a:t>
            </a:r>
          </a:p>
          <a:p>
            <a:pPr marL="828000" indent="-828000"/>
            <a:endParaRPr lang="en-US" altLang="zh-CN" sz="2400" i="1" dirty="0" smtClean="0">
              <a:solidFill>
                <a:srgbClr val="FF0000"/>
              </a:solidFill>
            </a:endParaRPr>
          </a:p>
        </p:txBody>
      </p:sp>
      <p:pic>
        <p:nvPicPr>
          <p:cNvPr id="6" name="图片 5" descr="87699.gif">
            <a:hlinkClick r:id="rId2" action="ppaction://hlinksldjump"/>
          </p:cNvPr>
          <p:cNvPicPr>
            <a:picLocks noChangeAspect="1"/>
          </p:cNvPicPr>
          <p:nvPr/>
        </p:nvPicPr>
        <p:blipFill>
          <a:blip r:embed="rId3"/>
          <a:stretch>
            <a:fillRect/>
          </a:stretch>
        </p:blipFill>
        <p:spPr>
          <a:xfrm>
            <a:off x="8429652" y="6215082"/>
            <a:ext cx="466724" cy="46672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slide(fromBottom)">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2" presetClass="entr" presetSubtype="4"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slide(fromBottom)">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5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2" presetClass="entr" presetSubtype="4" fill="hold" grpId="0"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slide(fromBottom)">
                                      <p:cBhvr>
                                        <p:cTn id="32" dur="500"/>
                                        <p:tgtEl>
                                          <p:spTgt spid="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5">
                                            <p:txEl>
                                              <p:pRg st="6" end="6"/>
                                            </p:txEl>
                                          </p:spTgt>
                                        </p:tgtEl>
                                        <p:attrNameLst>
                                          <p:attrName>style.visibility</p:attrName>
                                        </p:attrNameLst>
                                      </p:cBhvr>
                                      <p:to>
                                        <p:strVal val="visible"/>
                                      </p:to>
                                    </p:set>
                                    <p:animEffect transition="in" filter="fade">
                                      <p:cBhvr>
                                        <p:cTn id="37" dur="500"/>
                                        <p:tgtEl>
                                          <p:spTgt spid="5">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2" presetClass="entr" presetSubtype="4" fill="hold" grpId="0" nodeType="clickEffect">
                                  <p:stCondLst>
                                    <p:cond delay="0"/>
                                  </p:stCondLst>
                                  <p:childTnLst>
                                    <p:set>
                                      <p:cBhvr>
                                        <p:cTn id="41" dur="1" fill="hold">
                                          <p:stCondLst>
                                            <p:cond delay="0"/>
                                          </p:stCondLst>
                                        </p:cTn>
                                        <p:tgtEl>
                                          <p:spTgt spid="5">
                                            <p:txEl>
                                              <p:pRg st="7" end="7"/>
                                            </p:txEl>
                                          </p:spTgt>
                                        </p:tgtEl>
                                        <p:attrNameLst>
                                          <p:attrName>style.visibility</p:attrName>
                                        </p:attrNameLst>
                                      </p:cBhvr>
                                      <p:to>
                                        <p:strVal val="visible"/>
                                      </p:to>
                                    </p:set>
                                    <p:animEffect transition="in" filter="slide(fromBottom)">
                                      <p:cBhvr>
                                        <p:cTn id="42" dur="500"/>
                                        <p:tgtEl>
                                          <p:spTgt spid="5">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5">
                                            <p:txEl>
                                              <p:pRg st="8" end="8"/>
                                            </p:txEl>
                                          </p:spTgt>
                                        </p:tgtEl>
                                        <p:attrNameLst>
                                          <p:attrName>style.visibility</p:attrName>
                                        </p:attrNameLst>
                                      </p:cBhvr>
                                      <p:to>
                                        <p:strVal val="visible"/>
                                      </p:to>
                                    </p:set>
                                    <p:animEffect transition="in" filter="fade">
                                      <p:cBhvr>
                                        <p:cTn id="47" dur="500"/>
                                        <p:tgtEl>
                                          <p:spTgt spid="5">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2" presetClass="entr" presetSubtype="4" fill="hold" grpId="0" nodeType="clickEffect">
                                  <p:stCondLst>
                                    <p:cond delay="0"/>
                                  </p:stCondLst>
                                  <p:childTnLst>
                                    <p:set>
                                      <p:cBhvr>
                                        <p:cTn id="51" dur="1" fill="hold">
                                          <p:stCondLst>
                                            <p:cond delay="0"/>
                                          </p:stCondLst>
                                        </p:cTn>
                                        <p:tgtEl>
                                          <p:spTgt spid="5">
                                            <p:txEl>
                                              <p:pRg st="9" end="9"/>
                                            </p:txEl>
                                          </p:spTgt>
                                        </p:tgtEl>
                                        <p:attrNameLst>
                                          <p:attrName>style.visibility</p:attrName>
                                        </p:attrNameLst>
                                      </p:cBhvr>
                                      <p:to>
                                        <p:strVal val="visible"/>
                                      </p:to>
                                    </p:set>
                                    <p:animEffect transition="in" filter="slide(fromBottom)">
                                      <p:cBhvr>
                                        <p:cTn id="52" dur="500"/>
                                        <p:tgtEl>
                                          <p:spTgt spid="5">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
            <a:ext cx="9144000" cy="114298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361950"/>
            <a:r>
              <a:rPr lang="en-US" altLang="zh-CN" sz="4800" b="1" dirty="0" smtClean="0">
                <a:solidFill>
                  <a:schemeClr val="tx1"/>
                </a:solidFill>
                <a:ea typeface="微软雅黑" panose="020B0503020204020204" pitchFamily="34" charset="-122"/>
              </a:rPr>
              <a:t>Opening up </a:t>
            </a:r>
            <a:endParaRPr lang="zh-CN" altLang="en-US" sz="4800" b="1" dirty="0">
              <a:solidFill>
                <a:schemeClr val="tx1"/>
              </a:solidFill>
              <a:ea typeface="微软雅黑" panose="020B0503020204020204" pitchFamily="34" charset="-122"/>
            </a:endParaRPr>
          </a:p>
        </p:txBody>
      </p:sp>
      <p:grpSp>
        <p:nvGrpSpPr>
          <p:cNvPr id="2" name="组合 26"/>
          <p:cNvGrpSpPr/>
          <p:nvPr/>
        </p:nvGrpSpPr>
        <p:grpSpPr>
          <a:xfrm>
            <a:off x="785786" y="1357298"/>
            <a:ext cx="7072362" cy="500066"/>
            <a:chOff x="857224" y="1500174"/>
            <a:chExt cx="7072362" cy="500066"/>
          </a:xfrm>
        </p:grpSpPr>
        <p:sp>
          <p:nvSpPr>
            <p:cNvPr id="29" name="矩形 28"/>
            <p:cNvSpPr/>
            <p:nvPr/>
          </p:nvSpPr>
          <p:spPr>
            <a:xfrm>
              <a:off x="857224" y="1500174"/>
              <a:ext cx="357174" cy="461665"/>
            </a:xfrm>
            <a:prstGeom prst="rect">
              <a:avLst/>
            </a:prstGeom>
            <a:solidFill>
              <a:schemeClr val="accent5">
                <a:lumMod val="75000"/>
              </a:schemeClr>
            </a:solidFill>
          </p:spPr>
          <p:txBody>
            <a:bodyPr wrap="square">
              <a:spAutoFit/>
            </a:bodyPr>
            <a:lstStyle/>
            <a:p>
              <a:r>
                <a:rPr lang="en-US" altLang="zh-CN" sz="2400" b="1" dirty="0" smtClean="0">
                  <a:solidFill>
                    <a:schemeClr val="bg1"/>
                  </a:solidFill>
                </a:rPr>
                <a:t>1</a:t>
              </a:r>
              <a:endParaRPr lang="en-US" altLang="zh-CN" sz="2400" dirty="0" smtClean="0">
                <a:solidFill>
                  <a:schemeClr val="bg1"/>
                </a:solidFill>
              </a:endParaRPr>
            </a:p>
          </p:txBody>
        </p:sp>
        <p:sp>
          <p:nvSpPr>
            <p:cNvPr id="30" name="TextBox 29"/>
            <p:cNvSpPr txBox="1"/>
            <p:nvPr/>
          </p:nvSpPr>
          <p:spPr>
            <a:xfrm>
              <a:off x="1214414" y="1538575"/>
              <a:ext cx="6715172" cy="461665"/>
            </a:xfrm>
            <a:prstGeom prst="rect">
              <a:avLst/>
            </a:prstGeom>
            <a:noFill/>
          </p:spPr>
          <p:txBody>
            <a:bodyPr wrap="square" rtlCol="0">
              <a:spAutoFit/>
            </a:bodyPr>
            <a:lstStyle/>
            <a:p>
              <a:r>
                <a:rPr lang="en-US" altLang="zh-CN" sz="2400" dirty="0" smtClean="0">
                  <a:latin typeface="Arial" pitchFamily="34" charset="0"/>
                  <a:cs typeface="Arial" pitchFamily="34" charset="0"/>
                </a:rPr>
                <a:t>Work in pairs and discuss the questions.</a:t>
              </a:r>
              <a:endParaRPr lang="zh-CN" altLang="en-US" sz="2400" dirty="0">
                <a:latin typeface="Arial" pitchFamily="34" charset="0"/>
                <a:cs typeface="Arial" pitchFamily="34" charset="0"/>
              </a:endParaRPr>
            </a:p>
          </p:txBody>
        </p:sp>
      </p:grpSp>
      <p:pic>
        <p:nvPicPr>
          <p:cNvPr id="49" name="图片 48" descr="87699.gif">
            <a:hlinkClick r:id="rId2" action="ppaction://hlinksldjump"/>
          </p:cNvPr>
          <p:cNvPicPr>
            <a:picLocks noChangeAspect="1"/>
          </p:cNvPicPr>
          <p:nvPr/>
        </p:nvPicPr>
        <p:blipFill>
          <a:blip r:embed="rId3"/>
          <a:stretch>
            <a:fillRect/>
          </a:stretch>
        </p:blipFill>
        <p:spPr>
          <a:xfrm>
            <a:off x="8429652" y="6215082"/>
            <a:ext cx="466724" cy="466724"/>
          </a:xfrm>
          <a:prstGeom prst="rect">
            <a:avLst/>
          </a:prstGeom>
        </p:spPr>
      </p:pic>
      <p:sp>
        <p:nvSpPr>
          <p:cNvPr id="9" name="TextBox 8"/>
          <p:cNvSpPr txBox="1"/>
          <p:nvPr/>
        </p:nvSpPr>
        <p:spPr>
          <a:xfrm>
            <a:off x="928662" y="1857364"/>
            <a:ext cx="7715304" cy="1569660"/>
          </a:xfrm>
          <a:prstGeom prst="rect">
            <a:avLst/>
          </a:prstGeom>
          <a:noFill/>
        </p:spPr>
        <p:txBody>
          <a:bodyPr wrap="square" rtlCol="0">
            <a:spAutoFit/>
          </a:bodyPr>
          <a:lstStyle/>
          <a:p>
            <a:pPr marL="252000" indent="-324000"/>
            <a:r>
              <a:rPr lang="en-US" altLang="zh-CN" sz="2400" dirty="0" smtClean="0"/>
              <a:t>	How often do you and your partner do these things? Write O for </a:t>
            </a:r>
            <a:r>
              <a:rPr lang="en-US" altLang="zh-CN" sz="2400" i="1" dirty="0" smtClean="0"/>
              <a:t>often, S for sometimes or N for never. Then discuss your answers with your partner.</a:t>
            </a:r>
          </a:p>
          <a:p>
            <a:pPr marL="252000" indent="-324000"/>
            <a:endParaRPr lang="zh-CN" altLang="en-US" sz="2400" dirty="0"/>
          </a:p>
        </p:txBody>
      </p:sp>
      <p:sp>
        <p:nvSpPr>
          <p:cNvPr id="10" name="矩形 9"/>
          <p:cNvSpPr/>
          <p:nvPr/>
        </p:nvSpPr>
        <p:spPr>
          <a:xfrm>
            <a:off x="1142977" y="3286124"/>
            <a:ext cx="7715303" cy="461665"/>
          </a:xfrm>
          <a:prstGeom prst="rect">
            <a:avLst/>
          </a:prstGeom>
        </p:spPr>
        <p:txBody>
          <a:bodyPr wrap="square">
            <a:spAutoFit/>
          </a:bodyPr>
          <a:lstStyle/>
          <a:p>
            <a:pPr lvl="0"/>
            <a:r>
              <a:rPr lang="en-US" altLang="zh-CN" sz="2400" dirty="0" smtClean="0">
                <a:solidFill>
                  <a:prstClr val="black"/>
                </a:solidFill>
              </a:rPr>
              <a:t>____ Chatting online</a:t>
            </a:r>
          </a:p>
        </p:txBody>
      </p:sp>
      <p:sp>
        <p:nvSpPr>
          <p:cNvPr id="11" name="TextBox 10"/>
          <p:cNvSpPr txBox="1"/>
          <p:nvPr/>
        </p:nvSpPr>
        <p:spPr>
          <a:xfrm>
            <a:off x="1285852" y="3201415"/>
            <a:ext cx="357190" cy="584775"/>
          </a:xfrm>
          <a:prstGeom prst="rect">
            <a:avLst/>
          </a:prstGeom>
          <a:noFill/>
        </p:spPr>
        <p:txBody>
          <a:bodyPr wrap="square" rtlCol="0">
            <a:spAutoFit/>
          </a:bodyPr>
          <a:lstStyle/>
          <a:p>
            <a:r>
              <a:rPr lang="en-US" altLang="zh-CN" sz="3200" b="1" dirty="0" smtClean="0">
                <a:solidFill>
                  <a:srgbClr val="FF0000"/>
                </a:solidFill>
              </a:rPr>
              <a:t>O</a:t>
            </a:r>
            <a:endParaRPr lang="zh-CN" altLang="en-US" sz="3200" b="1" dirty="0">
              <a:solidFill>
                <a:srgbClr val="FF0000"/>
              </a:solidFill>
            </a:endParaRPr>
          </a:p>
        </p:txBody>
      </p:sp>
      <p:sp>
        <p:nvSpPr>
          <p:cNvPr id="12" name="矩形 11"/>
          <p:cNvSpPr/>
          <p:nvPr/>
        </p:nvSpPr>
        <p:spPr>
          <a:xfrm>
            <a:off x="1142976" y="4143380"/>
            <a:ext cx="6215106" cy="1938992"/>
          </a:xfrm>
          <a:prstGeom prst="rect">
            <a:avLst/>
          </a:prstGeom>
        </p:spPr>
        <p:txBody>
          <a:bodyPr wrap="square">
            <a:spAutoFit/>
          </a:bodyPr>
          <a:lstStyle/>
          <a:p>
            <a:r>
              <a:rPr lang="en-US" altLang="zh-CN" sz="2400" i="1" dirty="0" smtClean="0">
                <a:solidFill>
                  <a:srgbClr val="FF0000"/>
                </a:solidFill>
              </a:rPr>
              <a:t>I often use </a:t>
            </a:r>
            <a:r>
              <a:rPr lang="en-US" altLang="zh-CN" sz="2400" i="1" dirty="0" err="1" smtClean="0">
                <a:solidFill>
                  <a:srgbClr val="FF0000"/>
                </a:solidFill>
              </a:rPr>
              <a:t>WeChat</a:t>
            </a:r>
            <a:r>
              <a:rPr lang="en-US" altLang="zh-CN" sz="2400" i="1" dirty="0" smtClean="0">
                <a:solidFill>
                  <a:srgbClr val="FF0000"/>
                </a:solidFill>
              </a:rPr>
              <a:t> to chat online with my family, friends or classmates. I love </a:t>
            </a:r>
            <a:r>
              <a:rPr lang="en-US" altLang="zh-CN" sz="2400" i="1" dirty="0" err="1" smtClean="0">
                <a:solidFill>
                  <a:srgbClr val="FF0000"/>
                </a:solidFill>
              </a:rPr>
              <a:t>WeChat</a:t>
            </a:r>
            <a:r>
              <a:rPr lang="en-US" altLang="zh-CN" sz="2400" i="1" dirty="0" smtClean="0">
                <a:solidFill>
                  <a:srgbClr val="FF0000"/>
                </a:solidFill>
              </a:rPr>
              <a:t>. I can send not only text message, but also pictures, voice messages and videos. The best thing of </a:t>
            </a:r>
            <a:r>
              <a:rPr lang="en-US" altLang="zh-CN" sz="2400" i="1" dirty="0" err="1" smtClean="0">
                <a:solidFill>
                  <a:srgbClr val="FF0000"/>
                </a:solidFill>
              </a:rPr>
              <a:t>WeChat</a:t>
            </a:r>
            <a:r>
              <a:rPr lang="en-US" altLang="zh-CN" sz="2400" i="1" dirty="0" smtClean="0">
                <a:solidFill>
                  <a:srgbClr val="FF0000"/>
                </a:solidFill>
              </a:rPr>
              <a:t> is that it’s free.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slide(fromBottom)">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additive="base">
                                        <p:cTn id="12" dur="500" fill="hold"/>
                                        <p:tgtEl>
                                          <p:spTgt spid="11"/>
                                        </p:tgtEl>
                                        <p:attrNameLst>
                                          <p:attrName>ppt_x</p:attrName>
                                        </p:attrNameLst>
                                      </p:cBhvr>
                                      <p:tavLst>
                                        <p:tav tm="0">
                                          <p:val>
                                            <p:strVal val="#ppt_x"/>
                                          </p:val>
                                        </p:tav>
                                        <p:tav tm="100000">
                                          <p:val>
                                            <p:strVal val="#ppt_x"/>
                                          </p:val>
                                        </p:tav>
                                      </p:tavLst>
                                    </p:anim>
                                    <p:anim calcmode="lin" valueType="num">
                                      <p:cBhvr additive="base">
                                        <p:cTn id="13"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
            <a:ext cx="9144000" cy="1142984"/>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361950"/>
            <a:r>
              <a:rPr lang="en-US" altLang="zh-CN" sz="4800" b="1" dirty="0" smtClean="0">
                <a:solidFill>
                  <a:schemeClr val="tx1"/>
                </a:solidFill>
                <a:latin typeface="+mj-lt"/>
                <a:ea typeface="微软雅黑" panose="020B0503020204020204" pitchFamily="34" charset="-122"/>
              </a:rPr>
              <a:t>Further practice in listening</a:t>
            </a:r>
            <a:endParaRPr lang="zh-CN" altLang="en-US" sz="4800" b="1" dirty="0">
              <a:solidFill>
                <a:schemeClr val="tx1"/>
              </a:solidFill>
              <a:latin typeface="+mj-lt"/>
              <a:ea typeface="微软雅黑" panose="020B0503020204020204" pitchFamily="34" charset="-122"/>
            </a:endParaRPr>
          </a:p>
        </p:txBody>
      </p:sp>
      <p:sp>
        <p:nvSpPr>
          <p:cNvPr id="3" name="TextBox 2"/>
          <p:cNvSpPr txBox="1"/>
          <p:nvPr/>
        </p:nvSpPr>
        <p:spPr>
          <a:xfrm>
            <a:off x="714348" y="1214422"/>
            <a:ext cx="3665812" cy="646331"/>
          </a:xfrm>
          <a:prstGeom prst="rect">
            <a:avLst/>
          </a:prstGeom>
          <a:noFill/>
        </p:spPr>
        <p:txBody>
          <a:bodyPr wrap="none" rtlCol="0">
            <a:spAutoFit/>
          </a:bodyPr>
          <a:lstStyle/>
          <a:p>
            <a:r>
              <a:rPr lang="en-US" altLang="zh-CN" sz="3600" b="1" u="sng" dirty="0" smtClean="0">
                <a:ln>
                  <a:solidFill>
                    <a:schemeClr val="accent5"/>
                  </a:solidFill>
                </a:ln>
                <a:solidFill>
                  <a:schemeClr val="accent5">
                    <a:lumMod val="75000"/>
                  </a:schemeClr>
                </a:solidFill>
              </a:rPr>
              <a:t>Long conversation</a:t>
            </a:r>
            <a:endParaRPr lang="zh-CN" altLang="en-US" sz="3200" b="1" u="sng" dirty="0">
              <a:ln>
                <a:solidFill>
                  <a:schemeClr val="accent5"/>
                </a:solidFill>
              </a:ln>
              <a:solidFill>
                <a:schemeClr val="accent5">
                  <a:lumMod val="75000"/>
                </a:schemeClr>
              </a:solidFill>
            </a:endParaRPr>
          </a:p>
        </p:txBody>
      </p:sp>
      <p:sp>
        <p:nvSpPr>
          <p:cNvPr id="5" name="矩形 4"/>
          <p:cNvSpPr/>
          <p:nvPr/>
        </p:nvSpPr>
        <p:spPr>
          <a:xfrm>
            <a:off x="857224" y="1785926"/>
            <a:ext cx="7715304" cy="4524315"/>
          </a:xfrm>
          <a:prstGeom prst="rect">
            <a:avLst/>
          </a:prstGeom>
        </p:spPr>
        <p:txBody>
          <a:bodyPr wrap="square">
            <a:spAutoFit/>
          </a:bodyPr>
          <a:lstStyle/>
          <a:p>
            <a:pPr marL="576000" indent="-684000"/>
            <a:r>
              <a:rPr lang="en-US" altLang="zh-CN" sz="2400" dirty="0" smtClean="0"/>
              <a:t>1 Q: What did the man do for his grandmother?</a:t>
            </a:r>
          </a:p>
          <a:p>
            <a:pPr marL="639763" indent="-809625"/>
            <a:r>
              <a:rPr lang="en-US" altLang="zh-CN" sz="2400" i="1" dirty="0" smtClean="0">
                <a:solidFill>
                  <a:srgbClr val="FF0000"/>
                </a:solidFill>
              </a:rPr>
              <a:t>         B He taught his grandmother how to use electronic   gadgets. </a:t>
            </a:r>
          </a:p>
          <a:p>
            <a:pPr marL="576000" indent="-684000"/>
            <a:r>
              <a:rPr lang="en-US" altLang="zh-CN" sz="2400" dirty="0" smtClean="0"/>
              <a:t>2 Q: What problem does the man’s grandmother have?</a:t>
            </a:r>
          </a:p>
          <a:p>
            <a:pPr marL="828000" indent="-936000"/>
            <a:r>
              <a:rPr lang="en-US" altLang="zh-CN" sz="2400" i="1" dirty="0" smtClean="0">
                <a:solidFill>
                  <a:srgbClr val="FF0000"/>
                </a:solidFill>
              </a:rPr>
              <a:t>         B She is unable to use her household electronic items.</a:t>
            </a:r>
          </a:p>
          <a:p>
            <a:pPr marL="576000" indent="-684000"/>
            <a:r>
              <a:rPr lang="en-US" altLang="zh-CN" sz="2400" dirty="0" smtClean="0"/>
              <a:t>3 Q: What do the man’s grandmother and the woman’s aunt have in common?</a:t>
            </a:r>
          </a:p>
          <a:p>
            <a:pPr marL="577850" indent="-685800"/>
            <a:r>
              <a:rPr lang="en-US" altLang="zh-CN" sz="2400" i="1" dirty="0" smtClean="0">
                <a:solidFill>
                  <a:srgbClr val="FF0000"/>
                </a:solidFill>
              </a:rPr>
              <a:t>         A They are both reluctant to learn how to use electric items.</a:t>
            </a:r>
          </a:p>
          <a:p>
            <a:pPr marL="576000" indent="-684000"/>
            <a:r>
              <a:rPr lang="en-US" altLang="zh-CN" sz="2400" dirty="0" smtClean="0"/>
              <a:t>4 Q: What will the man do to help his grandmother?</a:t>
            </a:r>
          </a:p>
          <a:p>
            <a:pPr marL="828000" indent="-936000"/>
            <a:r>
              <a:rPr lang="en-US" altLang="zh-CN" sz="2400" i="1" dirty="0" smtClean="0">
                <a:solidFill>
                  <a:srgbClr val="FF0000"/>
                </a:solidFill>
              </a:rPr>
              <a:t>         C Try to make her interested in electronic items. </a:t>
            </a:r>
          </a:p>
          <a:p>
            <a:pPr marL="828000" indent="-936000"/>
            <a:endParaRPr lang="en-US" altLang="zh-CN" sz="2400" i="1" dirty="0" smtClean="0">
              <a:solidFill>
                <a:srgbClr val="FF0000"/>
              </a:solidFill>
            </a:endParaRPr>
          </a:p>
        </p:txBody>
      </p:sp>
      <p:pic>
        <p:nvPicPr>
          <p:cNvPr id="6" name="图片 5" descr="87699.gif">
            <a:hlinkClick r:id="rId2" action="ppaction://hlinksldjump"/>
          </p:cNvPr>
          <p:cNvPicPr>
            <a:picLocks noChangeAspect="1"/>
          </p:cNvPicPr>
          <p:nvPr/>
        </p:nvPicPr>
        <p:blipFill>
          <a:blip r:embed="rId3"/>
          <a:stretch>
            <a:fillRect/>
          </a:stretch>
        </p:blipFill>
        <p:spPr>
          <a:xfrm>
            <a:off x="8429652" y="6215082"/>
            <a:ext cx="466724" cy="46672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slide(fromBottom)">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2" presetClass="entr" presetSubtype="4"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slide(fromBottom)">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5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2" presetClass="entr" presetSubtype="4" fill="hold" grpId="0"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slide(fromBottom)">
                                      <p:cBhvr>
                                        <p:cTn id="32" dur="500"/>
                                        <p:tgtEl>
                                          <p:spTgt spid="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5">
                                            <p:txEl>
                                              <p:pRg st="6" end="6"/>
                                            </p:txEl>
                                          </p:spTgt>
                                        </p:tgtEl>
                                        <p:attrNameLst>
                                          <p:attrName>style.visibility</p:attrName>
                                        </p:attrNameLst>
                                      </p:cBhvr>
                                      <p:to>
                                        <p:strVal val="visible"/>
                                      </p:to>
                                    </p:set>
                                    <p:animEffect transition="in" filter="fade">
                                      <p:cBhvr>
                                        <p:cTn id="37" dur="500"/>
                                        <p:tgtEl>
                                          <p:spTgt spid="5">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2" presetClass="entr" presetSubtype="4" fill="hold" grpId="0" nodeType="clickEffect">
                                  <p:stCondLst>
                                    <p:cond delay="0"/>
                                  </p:stCondLst>
                                  <p:childTnLst>
                                    <p:set>
                                      <p:cBhvr>
                                        <p:cTn id="41" dur="1" fill="hold">
                                          <p:stCondLst>
                                            <p:cond delay="0"/>
                                          </p:stCondLst>
                                        </p:cTn>
                                        <p:tgtEl>
                                          <p:spTgt spid="5">
                                            <p:txEl>
                                              <p:pRg st="7" end="7"/>
                                            </p:txEl>
                                          </p:spTgt>
                                        </p:tgtEl>
                                        <p:attrNameLst>
                                          <p:attrName>style.visibility</p:attrName>
                                        </p:attrNameLst>
                                      </p:cBhvr>
                                      <p:to>
                                        <p:strVal val="visible"/>
                                      </p:to>
                                    </p:set>
                                    <p:animEffect transition="in" filter="slide(fromBottom)">
                                      <p:cBhvr>
                                        <p:cTn id="42" dur="500"/>
                                        <p:tgtEl>
                                          <p:spTgt spid="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
            <a:ext cx="9144000" cy="1142984"/>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361950"/>
            <a:r>
              <a:rPr lang="en-US" altLang="zh-CN" sz="4800" b="1" dirty="0" smtClean="0">
                <a:solidFill>
                  <a:schemeClr val="tx1"/>
                </a:solidFill>
                <a:latin typeface="+mj-lt"/>
                <a:ea typeface="微软雅黑" panose="020B0503020204020204" pitchFamily="34" charset="-122"/>
              </a:rPr>
              <a:t>Further practice in listening</a:t>
            </a:r>
            <a:endParaRPr lang="zh-CN" altLang="en-US" sz="4800" b="1" dirty="0">
              <a:solidFill>
                <a:schemeClr val="tx1"/>
              </a:solidFill>
              <a:latin typeface="+mj-lt"/>
              <a:ea typeface="微软雅黑" panose="020B0503020204020204" pitchFamily="34" charset="-122"/>
            </a:endParaRPr>
          </a:p>
        </p:txBody>
      </p:sp>
      <p:sp>
        <p:nvSpPr>
          <p:cNvPr id="3" name="TextBox 2"/>
          <p:cNvSpPr txBox="1"/>
          <p:nvPr/>
        </p:nvSpPr>
        <p:spPr>
          <a:xfrm>
            <a:off x="714348" y="1214422"/>
            <a:ext cx="2030171" cy="646331"/>
          </a:xfrm>
          <a:prstGeom prst="rect">
            <a:avLst/>
          </a:prstGeom>
          <a:noFill/>
        </p:spPr>
        <p:txBody>
          <a:bodyPr wrap="none" rtlCol="0">
            <a:spAutoFit/>
          </a:bodyPr>
          <a:lstStyle/>
          <a:p>
            <a:r>
              <a:rPr lang="en-US" altLang="zh-CN" sz="3600" b="1" u="sng" dirty="0" smtClean="0">
                <a:ln>
                  <a:solidFill>
                    <a:schemeClr val="accent5"/>
                  </a:solidFill>
                </a:ln>
                <a:solidFill>
                  <a:schemeClr val="accent5">
                    <a:lumMod val="75000"/>
                  </a:schemeClr>
                </a:solidFill>
              </a:rPr>
              <a:t>Passage 1</a:t>
            </a:r>
            <a:endParaRPr lang="zh-CN" altLang="en-US" sz="3200" b="1" u="sng" dirty="0">
              <a:ln>
                <a:solidFill>
                  <a:schemeClr val="accent5"/>
                </a:solidFill>
              </a:ln>
              <a:solidFill>
                <a:schemeClr val="accent5">
                  <a:lumMod val="75000"/>
                </a:schemeClr>
              </a:solidFill>
            </a:endParaRPr>
          </a:p>
        </p:txBody>
      </p:sp>
      <p:sp>
        <p:nvSpPr>
          <p:cNvPr id="5" name="矩形 4"/>
          <p:cNvSpPr/>
          <p:nvPr/>
        </p:nvSpPr>
        <p:spPr>
          <a:xfrm>
            <a:off x="1214414" y="2973545"/>
            <a:ext cx="7072362" cy="3170099"/>
          </a:xfrm>
          <a:prstGeom prst="rect">
            <a:avLst/>
          </a:prstGeom>
        </p:spPr>
        <p:txBody>
          <a:bodyPr wrap="square">
            <a:spAutoFit/>
          </a:bodyPr>
          <a:lstStyle/>
          <a:p>
            <a:pPr marL="266700" indent="-266700"/>
            <a:r>
              <a:rPr lang="en-US" altLang="zh-CN" sz="2200" dirty="0" smtClean="0"/>
              <a:t>1 Q: </a:t>
            </a:r>
            <a:r>
              <a:rPr lang="en-US" altLang="zh-CN" sz="2400" dirty="0" smtClean="0"/>
              <a:t>What does the writer compare “</a:t>
            </a:r>
            <a:r>
              <a:rPr lang="en-US" altLang="zh-CN" sz="2400" dirty="0" err="1" smtClean="0"/>
              <a:t>wilfing</a:t>
            </a:r>
            <a:r>
              <a:rPr lang="en-US" altLang="zh-CN" sz="2400" dirty="0" smtClean="0"/>
              <a:t>” to?</a:t>
            </a:r>
            <a:endParaRPr lang="en-US" altLang="zh-CN" sz="2200" dirty="0" smtClean="0"/>
          </a:p>
          <a:p>
            <a:pPr marL="216000" indent="-457200"/>
            <a:r>
              <a:rPr lang="en-US" altLang="zh-CN" sz="2200" i="1" dirty="0" smtClean="0">
                <a:solidFill>
                  <a:srgbClr val="FF0000"/>
                </a:solidFill>
              </a:rPr>
              <a:t>         D Window shopping.</a:t>
            </a:r>
          </a:p>
          <a:p>
            <a:pPr marL="266700" indent="-266700"/>
            <a:r>
              <a:rPr lang="en-US" altLang="zh-CN" sz="2200" dirty="0" smtClean="0"/>
              <a:t>2 Q: What websites are the most popular among </a:t>
            </a:r>
            <a:r>
              <a:rPr lang="en-US" altLang="zh-CN" sz="2200" dirty="0" err="1" smtClean="0"/>
              <a:t>wilfers</a:t>
            </a:r>
            <a:r>
              <a:rPr lang="en-US" altLang="zh-CN" sz="2200" dirty="0" smtClean="0"/>
              <a:t>?</a:t>
            </a:r>
          </a:p>
          <a:p>
            <a:pPr marL="360000" indent="-432000"/>
            <a:r>
              <a:rPr lang="en-US" altLang="zh-CN" sz="2200" i="1" dirty="0" smtClean="0">
                <a:solidFill>
                  <a:srgbClr val="FF0000"/>
                </a:solidFill>
              </a:rPr>
              <a:t>        A Shopping websites.</a:t>
            </a:r>
          </a:p>
          <a:p>
            <a:pPr marL="266700" indent="-266700"/>
            <a:r>
              <a:rPr lang="en-US" altLang="zh-CN" sz="2200" dirty="0" smtClean="0"/>
              <a:t>3 Q: What did the poll find out about </a:t>
            </a:r>
            <a:r>
              <a:rPr lang="en-US" altLang="zh-CN" sz="2200" dirty="0" err="1" smtClean="0"/>
              <a:t>wilfing</a:t>
            </a:r>
            <a:r>
              <a:rPr lang="en-US" altLang="zh-CN" sz="2200" dirty="0" smtClean="0"/>
              <a:t>?</a:t>
            </a:r>
          </a:p>
          <a:p>
            <a:pPr marL="481013" indent="-758825"/>
            <a:r>
              <a:rPr lang="en-US" altLang="zh-CN" sz="2200" i="1" dirty="0" smtClean="0">
                <a:solidFill>
                  <a:srgbClr val="FF0000"/>
                </a:solidFill>
              </a:rPr>
              <a:t>        A People under 25 were more likely to </a:t>
            </a:r>
            <a:r>
              <a:rPr lang="en-US" altLang="zh-CN" sz="2200" i="1" dirty="0" err="1" smtClean="0">
                <a:solidFill>
                  <a:srgbClr val="FF0000"/>
                </a:solidFill>
              </a:rPr>
              <a:t>wilf</a:t>
            </a:r>
            <a:r>
              <a:rPr lang="en-US" altLang="zh-CN" sz="2200" i="1" dirty="0" smtClean="0">
                <a:solidFill>
                  <a:srgbClr val="FF0000"/>
                </a:solidFill>
              </a:rPr>
              <a:t> than those    aged 55 and above.</a:t>
            </a:r>
          </a:p>
          <a:p>
            <a:pPr marL="144000" indent="-457200"/>
            <a:r>
              <a:rPr lang="en-US" altLang="zh-CN" sz="2200" dirty="0" smtClean="0"/>
              <a:t>4 Q: How do adult entertainment websites attract users?</a:t>
            </a:r>
          </a:p>
          <a:p>
            <a:pPr marL="360000" indent="-432000"/>
            <a:r>
              <a:rPr lang="en-US" altLang="zh-CN" sz="2200" i="1" dirty="0" smtClean="0">
                <a:solidFill>
                  <a:srgbClr val="FF0000"/>
                </a:solidFill>
              </a:rPr>
              <a:t>       D By using pop-up technology and bulk emails. </a:t>
            </a:r>
          </a:p>
        </p:txBody>
      </p:sp>
      <p:pic>
        <p:nvPicPr>
          <p:cNvPr id="6" name="图片 5" descr="87699.gif">
            <a:hlinkClick r:id="rId2" action="ppaction://hlinksldjump"/>
          </p:cNvPr>
          <p:cNvPicPr>
            <a:picLocks noChangeAspect="1"/>
          </p:cNvPicPr>
          <p:nvPr/>
        </p:nvPicPr>
        <p:blipFill>
          <a:blip r:embed="rId3"/>
          <a:stretch>
            <a:fillRect/>
          </a:stretch>
        </p:blipFill>
        <p:spPr>
          <a:xfrm>
            <a:off x="8429652" y="6215082"/>
            <a:ext cx="466724" cy="466724"/>
          </a:xfrm>
          <a:prstGeom prst="rect">
            <a:avLst/>
          </a:prstGeom>
        </p:spPr>
      </p:pic>
      <p:sp>
        <p:nvSpPr>
          <p:cNvPr id="9" name="TextBox 8"/>
          <p:cNvSpPr txBox="1"/>
          <p:nvPr/>
        </p:nvSpPr>
        <p:spPr>
          <a:xfrm>
            <a:off x="714348" y="1928802"/>
            <a:ext cx="7286676" cy="830997"/>
          </a:xfrm>
          <a:prstGeom prst="rect">
            <a:avLst/>
          </a:prstGeom>
          <a:noFill/>
        </p:spPr>
        <p:txBody>
          <a:bodyPr wrap="square" rtlCol="0">
            <a:spAutoFit/>
          </a:bodyPr>
          <a:lstStyle/>
          <a:p>
            <a:r>
              <a:rPr lang="en-US" altLang="zh-CN" sz="2400" dirty="0" smtClean="0">
                <a:latin typeface="Arial" pitchFamily="34" charset="0"/>
                <a:cs typeface="Arial" pitchFamily="34" charset="0"/>
              </a:rPr>
              <a:t>Listen to a passage and choose the best answer to each question.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slide(fromBottom)">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2" presetClass="entr" presetSubtype="4"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slide(fromBottom)">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5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2" presetClass="entr" presetSubtype="4" fill="hold" grpId="0"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slide(fromBottom)">
                                      <p:cBhvr>
                                        <p:cTn id="32" dur="500"/>
                                        <p:tgtEl>
                                          <p:spTgt spid="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5">
                                            <p:txEl>
                                              <p:pRg st="6" end="6"/>
                                            </p:txEl>
                                          </p:spTgt>
                                        </p:tgtEl>
                                        <p:attrNameLst>
                                          <p:attrName>style.visibility</p:attrName>
                                        </p:attrNameLst>
                                      </p:cBhvr>
                                      <p:to>
                                        <p:strVal val="visible"/>
                                      </p:to>
                                    </p:set>
                                    <p:animEffect transition="in" filter="fade">
                                      <p:cBhvr>
                                        <p:cTn id="37" dur="2000"/>
                                        <p:tgtEl>
                                          <p:spTgt spid="5">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2" presetClass="entr" presetSubtype="4" fill="hold" grpId="0" nodeType="clickEffect">
                                  <p:stCondLst>
                                    <p:cond delay="0"/>
                                  </p:stCondLst>
                                  <p:childTnLst>
                                    <p:set>
                                      <p:cBhvr>
                                        <p:cTn id="41" dur="1" fill="hold">
                                          <p:stCondLst>
                                            <p:cond delay="0"/>
                                          </p:stCondLst>
                                        </p:cTn>
                                        <p:tgtEl>
                                          <p:spTgt spid="5">
                                            <p:txEl>
                                              <p:pRg st="7" end="7"/>
                                            </p:txEl>
                                          </p:spTgt>
                                        </p:tgtEl>
                                        <p:attrNameLst>
                                          <p:attrName>style.visibility</p:attrName>
                                        </p:attrNameLst>
                                      </p:cBhvr>
                                      <p:to>
                                        <p:strVal val="visible"/>
                                      </p:to>
                                    </p:set>
                                    <p:animEffect transition="in" filter="slide(fromBottom)">
                                      <p:cBhvr>
                                        <p:cTn id="42" dur="500"/>
                                        <p:tgtEl>
                                          <p:spTgt spid="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
            <a:ext cx="9144000" cy="1142984"/>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361950"/>
            <a:r>
              <a:rPr lang="en-US" altLang="zh-CN" sz="4800" b="1" dirty="0" smtClean="0">
                <a:solidFill>
                  <a:schemeClr val="tx1"/>
                </a:solidFill>
                <a:latin typeface="+mj-lt"/>
                <a:ea typeface="微软雅黑" panose="020B0503020204020204" pitchFamily="34" charset="-122"/>
              </a:rPr>
              <a:t>Further practice in listening</a:t>
            </a:r>
            <a:endParaRPr lang="zh-CN" altLang="en-US" sz="4800" b="1" dirty="0">
              <a:solidFill>
                <a:schemeClr val="tx1"/>
              </a:solidFill>
              <a:latin typeface="+mj-lt"/>
              <a:ea typeface="微软雅黑" panose="020B0503020204020204" pitchFamily="34" charset="-122"/>
            </a:endParaRPr>
          </a:p>
        </p:txBody>
      </p:sp>
      <p:sp>
        <p:nvSpPr>
          <p:cNvPr id="3" name="TextBox 2"/>
          <p:cNvSpPr txBox="1"/>
          <p:nvPr/>
        </p:nvSpPr>
        <p:spPr>
          <a:xfrm>
            <a:off x="714348" y="1214422"/>
            <a:ext cx="2030171" cy="646331"/>
          </a:xfrm>
          <a:prstGeom prst="rect">
            <a:avLst/>
          </a:prstGeom>
          <a:noFill/>
        </p:spPr>
        <p:txBody>
          <a:bodyPr wrap="none" rtlCol="0">
            <a:spAutoFit/>
          </a:bodyPr>
          <a:lstStyle/>
          <a:p>
            <a:r>
              <a:rPr lang="en-US" altLang="zh-CN" sz="3600" b="1" u="sng" dirty="0" smtClean="0">
                <a:ln>
                  <a:solidFill>
                    <a:schemeClr val="accent5"/>
                  </a:solidFill>
                </a:ln>
                <a:solidFill>
                  <a:schemeClr val="accent5">
                    <a:lumMod val="75000"/>
                  </a:schemeClr>
                </a:solidFill>
              </a:rPr>
              <a:t>Passage 2</a:t>
            </a:r>
            <a:endParaRPr lang="zh-CN" altLang="en-US" sz="3200" b="1" u="sng" dirty="0">
              <a:ln>
                <a:solidFill>
                  <a:schemeClr val="accent5"/>
                </a:solidFill>
              </a:ln>
              <a:solidFill>
                <a:schemeClr val="accent5">
                  <a:lumMod val="75000"/>
                </a:schemeClr>
              </a:solidFill>
            </a:endParaRPr>
          </a:p>
        </p:txBody>
      </p:sp>
      <p:pic>
        <p:nvPicPr>
          <p:cNvPr id="6" name="图片 5" descr="87699.gif">
            <a:hlinkClick r:id="rId2" action="ppaction://hlinksldjump"/>
          </p:cNvPr>
          <p:cNvPicPr>
            <a:picLocks noChangeAspect="1"/>
          </p:cNvPicPr>
          <p:nvPr/>
        </p:nvPicPr>
        <p:blipFill>
          <a:blip r:embed="rId3"/>
          <a:stretch>
            <a:fillRect/>
          </a:stretch>
        </p:blipFill>
        <p:spPr>
          <a:xfrm>
            <a:off x="8429652" y="6215082"/>
            <a:ext cx="466724" cy="466724"/>
          </a:xfrm>
          <a:prstGeom prst="rect">
            <a:avLst/>
          </a:prstGeom>
        </p:spPr>
      </p:pic>
      <p:sp>
        <p:nvSpPr>
          <p:cNvPr id="8" name="TextBox 7"/>
          <p:cNvSpPr txBox="1"/>
          <p:nvPr/>
        </p:nvSpPr>
        <p:spPr>
          <a:xfrm>
            <a:off x="714348" y="1928802"/>
            <a:ext cx="7286676" cy="461665"/>
          </a:xfrm>
          <a:prstGeom prst="rect">
            <a:avLst/>
          </a:prstGeom>
          <a:noFill/>
        </p:spPr>
        <p:txBody>
          <a:bodyPr wrap="square" rtlCol="0">
            <a:spAutoFit/>
          </a:bodyPr>
          <a:lstStyle/>
          <a:p>
            <a:r>
              <a:rPr lang="en-US" altLang="zh-CN" sz="2400" dirty="0" smtClean="0">
                <a:latin typeface="Arial" pitchFamily="34" charset="0"/>
                <a:cs typeface="Arial" pitchFamily="34" charset="0"/>
              </a:rPr>
              <a:t>Listen to a passage three times and fill in the blanks.</a:t>
            </a:r>
          </a:p>
        </p:txBody>
      </p:sp>
      <p:sp>
        <p:nvSpPr>
          <p:cNvPr id="10" name="矩形 9"/>
          <p:cNvSpPr/>
          <p:nvPr/>
        </p:nvSpPr>
        <p:spPr>
          <a:xfrm>
            <a:off x="714348" y="2500306"/>
            <a:ext cx="7786742" cy="3785652"/>
          </a:xfrm>
          <a:prstGeom prst="rect">
            <a:avLst/>
          </a:prstGeom>
        </p:spPr>
        <p:txBody>
          <a:bodyPr wrap="square">
            <a:spAutoFit/>
          </a:bodyPr>
          <a:lstStyle/>
          <a:p>
            <a:r>
              <a:rPr lang="en-US" altLang="zh-CN" sz="2400" dirty="0" smtClean="0"/>
              <a:t>The New York Police Department (NYPD) announced it will form a new unit to search social media as part of the combined efforts against criminals. This is an official </a:t>
            </a:r>
          </a:p>
          <a:p>
            <a:r>
              <a:rPr lang="en-US" altLang="zh-CN" sz="2400" dirty="0" smtClean="0"/>
              <a:t>1) __________ to criminals’ growing use of some websites to plan and celebrate 2) ___________ achievements. </a:t>
            </a:r>
          </a:p>
          <a:p>
            <a:endParaRPr lang="en-US" altLang="zh-CN" sz="2400" dirty="0" smtClean="0"/>
          </a:p>
          <a:p>
            <a:r>
              <a:rPr lang="en-US" altLang="zh-CN" sz="2400" dirty="0" smtClean="0"/>
              <a:t>A police chief, Kevin O’Connor, is 3) _____________ an NYPD unit created specifically to comb social media sites like </a:t>
            </a:r>
            <a:r>
              <a:rPr lang="en-US" altLang="zh-CN" sz="2400" dirty="0" err="1" smtClean="0"/>
              <a:t>Facebook</a:t>
            </a:r>
            <a:r>
              <a:rPr lang="en-US" altLang="zh-CN" sz="2400" dirty="0" smtClean="0"/>
              <a:t>, Twitter, and BlackBerry Messenger for information on planned crimes and their offenders. </a:t>
            </a:r>
          </a:p>
        </p:txBody>
      </p:sp>
      <p:sp>
        <p:nvSpPr>
          <p:cNvPr id="11" name="矩形 10"/>
          <p:cNvSpPr/>
          <p:nvPr/>
        </p:nvSpPr>
        <p:spPr>
          <a:xfrm>
            <a:off x="1214414" y="3571876"/>
            <a:ext cx="1714512" cy="461665"/>
          </a:xfrm>
          <a:prstGeom prst="rect">
            <a:avLst/>
          </a:prstGeom>
        </p:spPr>
        <p:txBody>
          <a:bodyPr wrap="square">
            <a:spAutoFit/>
          </a:bodyPr>
          <a:lstStyle/>
          <a:p>
            <a:r>
              <a:rPr lang="en-US" altLang="zh-CN" sz="2400" b="1" i="1" dirty="0" smtClean="0">
                <a:solidFill>
                  <a:srgbClr val="FF0000"/>
                </a:solidFill>
              </a:rPr>
              <a:t>response </a:t>
            </a:r>
          </a:p>
        </p:txBody>
      </p:sp>
      <p:sp>
        <p:nvSpPr>
          <p:cNvPr id="12" name="矩形 11"/>
          <p:cNvSpPr/>
          <p:nvPr/>
        </p:nvSpPr>
        <p:spPr>
          <a:xfrm>
            <a:off x="3714744" y="3929066"/>
            <a:ext cx="1000132" cy="461665"/>
          </a:xfrm>
          <a:prstGeom prst="rect">
            <a:avLst/>
          </a:prstGeom>
        </p:spPr>
        <p:txBody>
          <a:bodyPr wrap="square">
            <a:spAutoFit/>
          </a:bodyPr>
          <a:lstStyle/>
          <a:p>
            <a:r>
              <a:rPr lang="en-US" altLang="zh-CN" sz="2400" b="1" i="1" dirty="0" smtClean="0">
                <a:solidFill>
                  <a:srgbClr val="FF0000"/>
                </a:solidFill>
              </a:rPr>
              <a:t>illegal  </a:t>
            </a:r>
          </a:p>
        </p:txBody>
      </p:sp>
      <p:sp>
        <p:nvSpPr>
          <p:cNvPr id="13" name="矩形 12"/>
          <p:cNvSpPr/>
          <p:nvPr/>
        </p:nvSpPr>
        <p:spPr>
          <a:xfrm>
            <a:off x="5286380" y="4681847"/>
            <a:ext cx="2000264" cy="461665"/>
          </a:xfrm>
          <a:prstGeom prst="rect">
            <a:avLst/>
          </a:prstGeom>
        </p:spPr>
        <p:txBody>
          <a:bodyPr wrap="square">
            <a:spAutoFit/>
          </a:bodyPr>
          <a:lstStyle/>
          <a:p>
            <a:r>
              <a:rPr lang="en-US" altLang="zh-CN" sz="2400" b="1" i="1" dirty="0" smtClean="0">
                <a:solidFill>
                  <a:srgbClr val="FF0000"/>
                </a:solidFill>
              </a:rPr>
              <a:t>in charge of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slide(fromBottom)">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slide(fromBottom)">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slide(fromBottom)">
                                      <p:cBhvr>
                                        <p:cTn id="1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
            <a:ext cx="9144000" cy="1142984"/>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361950"/>
            <a:r>
              <a:rPr lang="en-US" altLang="zh-CN" sz="4800" b="1" dirty="0" smtClean="0">
                <a:solidFill>
                  <a:schemeClr val="tx1"/>
                </a:solidFill>
                <a:latin typeface="+mj-lt"/>
                <a:ea typeface="微软雅黑" panose="020B0503020204020204" pitchFamily="34" charset="-122"/>
              </a:rPr>
              <a:t>Further practice in listening</a:t>
            </a:r>
            <a:endParaRPr lang="zh-CN" altLang="en-US" sz="4800" b="1" dirty="0">
              <a:solidFill>
                <a:schemeClr val="tx1"/>
              </a:solidFill>
              <a:latin typeface="+mj-lt"/>
              <a:ea typeface="微软雅黑" panose="020B0503020204020204" pitchFamily="34" charset="-122"/>
            </a:endParaRPr>
          </a:p>
        </p:txBody>
      </p:sp>
      <p:sp>
        <p:nvSpPr>
          <p:cNvPr id="3" name="TextBox 2"/>
          <p:cNvSpPr txBox="1"/>
          <p:nvPr/>
        </p:nvSpPr>
        <p:spPr>
          <a:xfrm>
            <a:off x="714348" y="1214422"/>
            <a:ext cx="2030171" cy="646331"/>
          </a:xfrm>
          <a:prstGeom prst="rect">
            <a:avLst/>
          </a:prstGeom>
          <a:noFill/>
        </p:spPr>
        <p:txBody>
          <a:bodyPr wrap="none" rtlCol="0">
            <a:spAutoFit/>
          </a:bodyPr>
          <a:lstStyle/>
          <a:p>
            <a:r>
              <a:rPr lang="en-US" altLang="zh-CN" sz="3600" b="1" u="sng" dirty="0" smtClean="0">
                <a:ln>
                  <a:solidFill>
                    <a:schemeClr val="accent5"/>
                  </a:solidFill>
                </a:ln>
                <a:solidFill>
                  <a:schemeClr val="accent5">
                    <a:lumMod val="75000"/>
                  </a:schemeClr>
                </a:solidFill>
              </a:rPr>
              <a:t>Passage 2</a:t>
            </a:r>
            <a:endParaRPr lang="zh-CN" altLang="en-US" sz="3200" b="1" u="sng" dirty="0">
              <a:ln>
                <a:solidFill>
                  <a:schemeClr val="accent5"/>
                </a:solidFill>
              </a:ln>
              <a:solidFill>
                <a:schemeClr val="accent5">
                  <a:lumMod val="75000"/>
                </a:schemeClr>
              </a:solidFill>
            </a:endParaRPr>
          </a:p>
        </p:txBody>
      </p:sp>
      <p:pic>
        <p:nvPicPr>
          <p:cNvPr id="6" name="图片 5" descr="87699.gif">
            <a:hlinkClick r:id="rId2" action="ppaction://hlinksldjump"/>
          </p:cNvPr>
          <p:cNvPicPr>
            <a:picLocks noChangeAspect="1"/>
          </p:cNvPicPr>
          <p:nvPr/>
        </p:nvPicPr>
        <p:blipFill>
          <a:blip r:embed="rId3"/>
          <a:stretch>
            <a:fillRect/>
          </a:stretch>
        </p:blipFill>
        <p:spPr>
          <a:xfrm>
            <a:off x="8429652" y="6215082"/>
            <a:ext cx="466724" cy="466724"/>
          </a:xfrm>
          <a:prstGeom prst="rect">
            <a:avLst/>
          </a:prstGeom>
        </p:spPr>
      </p:pic>
      <p:sp>
        <p:nvSpPr>
          <p:cNvPr id="10" name="矩形 9"/>
          <p:cNvSpPr/>
          <p:nvPr/>
        </p:nvSpPr>
        <p:spPr>
          <a:xfrm>
            <a:off x="714348" y="2000240"/>
            <a:ext cx="8143932" cy="4154984"/>
          </a:xfrm>
          <a:prstGeom prst="rect">
            <a:avLst/>
          </a:prstGeom>
        </p:spPr>
        <p:txBody>
          <a:bodyPr wrap="square">
            <a:spAutoFit/>
          </a:bodyPr>
          <a:lstStyle/>
          <a:p>
            <a:r>
              <a:rPr lang="en-US" altLang="zh-CN" sz="2400" dirty="0" smtClean="0"/>
              <a:t>The efforts against criminals have linked social media to increasing incidents of robberies in the United States and the recent rioting in London. Public safety agencies are </a:t>
            </a:r>
          </a:p>
          <a:p>
            <a:r>
              <a:rPr lang="en-US" altLang="zh-CN" sz="2400" dirty="0" smtClean="0"/>
              <a:t>4) ____________ looking to step up their efforts in order to better protect citizens against these trends. </a:t>
            </a:r>
          </a:p>
          <a:p>
            <a:endParaRPr lang="en-US" altLang="zh-CN" sz="2400" dirty="0" smtClean="0"/>
          </a:p>
          <a:p>
            <a:r>
              <a:rPr lang="en-US" altLang="zh-CN" sz="2400" dirty="0" smtClean="0"/>
              <a:t>In the London riots in particular, the police suspect the rioters </a:t>
            </a:r>
          </a:p>
          <a:p>
            <a:r>
              <a:rPr lang="en-US" altLang="zh-CN" sz="2400" dirty="0" smtClean="0"/>
              <a:t>5) _________________ BlackBerry Messenger to coordinate and plan their riots. Police there are working with BlackBerry Messenger to identify those messages that are </a:t>
            </a:r>
          </a:p>
          <a:p>
            <a:r>
              <a:rPr lang="en-US" altLang="zh-CN" sz="2400" dirty="0" smtClean="0"/>
              <a:t>6) ____________ burning and robbing London stores. </a:t>
            </a:r>
          </a:p>
        </p:txBody>
      </p:sp>
      <p:sp>
        <p:nvSpPr>
          <p:cNvPr id="7" name="矩形 6"/>
          <p:cNvSpPr/>
          <p:nvPr/>
        </p:nvSpPr>
        <p:spPr>
          <a:xfrm>
            <a:off x="1142976" y="3085192"/>
            <a:ext cx="2000264" cy="461665"/>
          </a:xfrm>
          <a:prstGeom prst="rect">
            <a:avLst/>
          </a:prstGeom>
        </p:spPr>
        <p:txBody>
          <a:bodyPr wrap="square">
            <a:spAutoFit/>
          </a:bodyPr>
          <a:lstStyle/>
          <a:p>
            <a:r>
              <a:rPr lang="en-US" altLang="zh-CN" sz="2400" b="1" i="1" dirty="0" smtClean="0">
                <a:solidFill>
                  <a:srgbClr val="FF0000"/>
                </a:solidFill>
              </a:rPr>
              <a:t>consequently </a:t>
            </a:r>
          </a:p>
        </p:txBody>
      </p:sp>
      <p:sp>
        <p:nvSpPr>
          <p:cNvPr id="9" name="矩形 8"/>
          <p:cNvSpPr/>
          <p:nvPr/>
        </p:nvSpPr>
        <p:spPr>
          <a:xfrm>
            <a:off x="1214414" y="4538971"/>
            <a:ext cx="2286016" cy="461665"/>
          </a:xfrm>
          <a:prstGeom prst="rect">
            <a:avLst/>
          </a:prstGeom>
        </p:spPr>
        <p:txBody>
          <a:bodyPr wrap="square">
            <a:spAutoFit/>
          </a:bodyPr>
          <a:lstStyle/>
          <a:p>
            <a:r>
              <a:rPr lang="en-US" altLang="zh-CN" sz="2400" b="1" i="1" dirty="0" smtClean="0">
                <a:solidFill>
                  <a:srgbClr val="FF0000"/>
                </a:solidFill>
              </a:rPr>
              <a:t>relied heavily on  </a:t>
            </a:r>
          </a:p>
        </p:txBody>
      </p:sp>
      <p:sp>
        <p:nvSpPr>
          <p:cNvPr id="11" name="矩形 10"/>
          <p:cNvSpPr/>
          <p:nvPr/>
        </p:nvSpPr>
        <p:spPr>
          <a:xfrm>
            <a:off x="1285852" y="5643578"/>
            <a:ext cx="1643074" cy="461665"/>
          </a:xfrm>
          <a:prstGeom prst="rect">
            <a:avLst/>
          </a:prstGeom>
        </p:spPr>
        <p:txBody>
          <a:bodyPr wrap="square">
            <a:spAutoFit/>
          </a:bodyPr>
          <a:lstStyle/>
          <a:p>
            <a:r>
              <a:rPr lang="en-US" altLang="zh-CN" sz="2400" b="1" i="1" dirty="0" smtClean="0">
                <a:solidFill>
                  <a:srgbClr val="FF0000"/>
                </a:solidFill>
              </a:rPr>
              <a:t> linked to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slide(fromBottom)">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slide(fromBottom)">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slide(fromBottom)">
                                      <p:cBhvr>
                                        <p:cTn id="1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1"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
            <a:ext cx="9144000" cy="1142984"/>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361950"/>
            <a:r>
              <a:rPr lang="en-US" altLang="zh-CN" sz="4800" b="1" dirty="0" smtClean="0">
                <a:solidFill>
                  <a:schemeClr val="tx1"/>
                </a:solidFill>
                <a:latin typeface="+mj-lt"/>
                <a:ea typeface="微软雅黑" panose="020B0503020204020204" pitchFamily="34" charset="-122"/>
              </a:rPr>
              <a:t>Further practice in listening</a:t>
            </a:r>
            <a:endParaRPr lang="zh-CN" altLang="en-US" sz="4800" b="1" dirty="0">
              <a:solidFill>
                <a:schemeClr val="tx1"/>
              </a:solidFill>
              <a:latin typeface="+mj-lt"/>
              <a:ea typeface="微软雅黑" panose="020B0503020204020204" pitchFamily="34" charset="-122"/>
            </a:endParaRPr>
          </a:p>
        </p:txBody>
      </p:sp>
      <p:sp>
        <p:nvSpPr>
          <p:cNvPr id="3" name="TextBox 2"/>
          <p:cNvSpPr txBox="1"/>
          <p:nvPr/>
        </p:nvSpPr>
        <p:spPr>
          <a:xfrm>
            <a:off x="714348" y="1214422"/>
            <a:ext cx="2030171" cy="646331"/>
          </a:xfrm>
          <a:prstGeom prst="rect">
            <a:avLst/>
          </a:prstGeom>
          <a:noFill/>
        </p:spPr>
        <p:txBody>
          <a:bodyPr wrap="none" rtlCol="0">
            <a:spAutoFit/>
          </a:bodyPr>
          <a:lstStyle/>
          <a:p>
            <a:r>
              <a:rPr lang="en-US" altLang="zh-CN" sz="3600" b="1" u="sng" dirty="0" smtClean="0">
                <a:ln>
                  <a:solidFill>
                    <a:schemeClr val="accent5"/>
                  </a:solidFill>
                </a:ln>
                <a:solidFill>
                  <a:schemeClr val="accent5">
                    <a:lumMod val="75000"/>
                  </a:schemeClr>
                </a:solidFill>
              </a:rPr>
              <a:t>Passage 2</a:t>
            </a:r>
            <a:endParaRPr lang="zh-CN" altLang="en-US" sz="3200" b="1" u="sng" dirty="0">
              <a:ln>
                <a:solidFill>
                  <a:schemeClr val="accent5"/>
                </a:solidFill>
              </a:ln>
              <a:solidFill>
                <a:schemeClr val="accent5">
                  <a:lumMod val="75000"/>
                </a:schemeClr>
              </a:solidFill>
            </a:endParaRPr>
          </a:p>
        </p:txBody>
      </p:sp>
      <p:pic>
        <p:nvPicPr>
          <p:cNvPr id="6" name="图片 5" descr="87699.gif">
            <a:hlinkClick r:id="rId2" action="ppaction://hlinksldjump"/>
          </p:cNvPr>
          <p:cNvPicPr>
            <a:picLocks noChangeAspect="1"/>
          </p:cNvPicPr>
          <p:nvPr/>
        </p:nvPicPr>
        <p:blipFill>
          <a:blip r:embed="rId3"/>
          <a:stretch>
            <a:fillRect/>
          </a:stretch>
        </p:blipFill>
        <p:spPr>
          <a:xfrm>
            <a:off x="8429652" y="6215082"/>
            <a:ext cx="466724" cy="466724"/>
          </a:xfrm>
          <a:prstGeom prst="rect">
            <a:avLst/>
          </a:prstGeom>
        </p:spPr>
      </p:pic>
      <p:sp>
        <p:nvSpPr>
          <p:cNvPr id="10" name="矩形 9"/>
          <p:cNvSpPr/>
          <p:nvPr/>
        </p:nvSpPr>
        <p:spPr>
          <a:xfrm>
            <a:off x="714348" y="2000240"/>
            <a:ext cx="8072494" cy="4154984"/>
          </a:xfrm>
          <a:prstGeom prst="rect">
            <a:avLst/>
          </a:prstGeom>
        </p:spPr>
        <p:txBody>
          <a:bodyPr wrap="square">
            <a:spAutoFit/>
          </a:bodyPr>
          <a:lstStyle/>
          <a:p>
            <a:r>
              <a:rPr lang="en-US" altLang="zh-CN" sz="2400" dirty="0" smtClean="0"/>
              <a:t>BlackBerry Messenger and other </a:t>
            </a:r>
            <a:r>
              <a:rPr lang="en-US" altLang="zh-CN" sz="2400" dirty="0" err="1" smtClean="0"/>
              <a:t>smartphone</a:t>
            </a:r>
            <a:r>
              <a:rPr lang="en-US" altLang="zh-CN" sz="2400" dirty="0" smtClean="0"/>
              <a:t> messaging services make it hard for the police to 7) ____________ criminal activity, especially if they aren’t as </a:t>
            </a:r>
          </a:p>
          <a:p>
            <a:r>
              <a:rPr lang="en-US" altLang="zh-CN" sz="2400" dirty="0" smtClean="0"/>
              <a:t>8) _______________ the technology as the offenders are. The NYPD unit intends to educate officers about such technology to 9) ________ this defect. </a:t>
            </a:r>
          </a:p>
          <a:p>
            <a:endParaRPr lang="en-US" altLang="zh-CN" sz="2400" dirty="0" smtClean="0"/>
          </a:p>
          <a:p>
            <a:r>
              <a:rPr lang="en-US" altLang="zh-CN" sz="2400" dirty="0" smtClean="0"/>
              <a:t>For social media providers and </a:t>
            </a:r>
            <a:r>
              <a:rPr lang="en-US" altLang="zh-CN" sz="2400" dirty="0" err="1" smtClean="0"/>
              <a:t>smartphone</a:t>
            </a:r>
            <a:r>
              <a:rPr lang="en-US" altLang="zh-CN" sz="2400" dirty="0" smtClean="0"/>
              <a:t> makers, the criminals’ preference for their products is putting them in the sticky position of determining how to assist police efforts without 10) ____________ lawful customers’ privacy. </a:t>
            </a:r>
          </a:p>
        </p:txBody>
      </p:sp>
      <p:sp>
        <p:nvSpPr>
          <p:cNvPr id="9" name="矩形 8"/>
          <p:cNvSpPr/>
          <p:nvPr/>
        </p:nvSpPr>
        <p:spPr>
          <a:xfrm>
            <a:off x="5857884" y="2357430"/>
            <a:ext cx="1928826" cy="461665"/>
          </a:xfrm>
          <a:prstGeom prst="rect">
            <a:avLst/>
          </a:prstGeom>
        </p:spPr>
        <p:txBody>
          <a:bodyPr wrap="square">
            <a:spAutoFit/>
          </a:bodyPr>
          <a:lstStyle/>
          <a:p>
            <a:r>
              <a:rPr lang="en-US" altLang="zh-CN" sz="2400" b="1" i="1" dirty="0" smtClean="0">
                <a:solidFill>
                  <a:srgbClr val="FF0000"/>
                </a:solidFill>
              </a:rPr>
              <a:t> anticipate </a:t>
            </a:r>
          </a:p>
        </p:txBody>
      </p:sp>
      <p:sp>
        <p:nvSpPr>
          <p:cNvPr id="11" name="矩形 10"/>
          <p:cNvSpPr/>
          <p:nvPr/>
        </p:nvSpPr>
        <p:spPr>
          <a:xfrm>
            <a:off x="1285852" y="3071810"/>
            <a:ext cx="1928826" cy="461665"/>
          </a:xfrm>
          <a:prstGeom prst="rect">
            <a:avLst/>
          </a:prstGeom>
        </p:spPr>
        <p:txBody>
          <a:bodyPr wrap="square">
            <a:spAutoFit/>
          </a:bodyPr>
          <a:lstStyle/>
          <a:p>
            <a:r>
              <a:rPr lang="en-US" altLang="zh-CN" sz="2400" b="1" i="1" dirty="0" smtClean="0">
                <a:solidFill>
                  <a:srgbClr val="FF0000"/>
                </a:solidFill>
              </a:rPr>
              <a:t>familiar with </a:t>
            </a:r>
          </a:p>
        </p:txBody>
      </p:sp>
      <p:sp>
        <p:nvSpPr>
          <p:cNvPr id="12" name="矩形 11"/>
          <p:cNvSpPr/>
          <p:nvPr/>
        </p:nvSpPr>
        <p:spPr>
          <a:xfrm>
            <a:off x="1142976" y="3824591"/>
            <a:ext cx="1500198" cy="461665"/>
          </a:xfrm>
          <a:prstGeom prst="rect">
            <a:avLst/>
          </a:prstGeom>
        </p:spPr>
        <p:txBody>
          <a:bodyPr wrap="square">
            <a:spAutoFit/>
          </a:bodyPr>
          <a:lstStyle/>
          <a:p>
            <a:r>
              <a:rPr lang="en-US" altLang="zh-CN" sz="2400" b="1" i="1" dirty="0" smtClean="0">
                <a:solidFill>
                  <a:srgbClr val="FF0000"/>
                </a:solidFill>
              </a:rPr>
              <a:t>remedy </a:t>
            </a:r>
          </a:p>
        </p:txBody>
      </p:sp>
      <p:sp>
        <p:nvSpPr>
          <p:cNvPr id="13" name="矩形 12"/>
          <p:cNvSpPr/>
          <p:nvPr/>
        </p:nvSpPr>
        <p:spPr>
          <a:xfrm>
            <a:off x="2357422" y="5643578"/>
            <a:ext cx="1571636" cy="461665"/>
          </a:xfrm>
          <a:prstGeom prst="rect">
            <a:avLst/>
          </a:prstGeom>
        </p:spPr>
        <p:txBody>
          <a:bodyPr wrap="square">
            <a:spAutoFit/>
          </a:bodyPr>
          <a:lstStyle/>
          <a:p>
            <a:r>
              <a:rPr lang="en-US" altLang="zh-CN" sz="2400" b="1" i="1" dirty="0" smtClean="0">
                <a:solidFill>
                  <a:srgbClr val="FF0000"/>
                </a:solidFill>
              </a:rPr>
              <a:t> betraying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slide(fromBottom)">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slide(fromBottom)">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slide(fromBottom)">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2" presetClass="entr" presetSubtype="4"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slide(fromBottom)">
                                      <p:cBhvr>
                                        <p:cTn id="2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12" grpId="0"/>
      <p:bldP spid="13"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
            <a:ext cx="9144000" cy="1142984"/>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361950"/>
            <a:r>
              <a:rPr lang="en-US" altLang="zh-CN" sz="4800" b="1" dirty="0" smtClean="0">
                <a:solidFill>
                  <a:schemeClr val="tx1"/>
                </a:solidFill>
                <a:latin typeface="+mj-lt"/>
                <a:ea typeface="微软雅黑" panose="020B0503020204020204" pitchFamily="34" charset="-122"/>
              </a:rPr>
              <a:t>Wrapping up</a:t>
            </a:r>
            <a:endParaRPr lang="zh-CN" altLang="en-US" sz="4800" b="1" dirty="0">
              <a:solidFill>
                <a:schemeClr val="tx1"/>
              </a:solidFill>
              <a:latin typeface="+mj-lt"/>
              <a:ea typeface="微软雅黑" panose="020B0503020204020204" pitchFamily="34" charset="-122"/>
            </a:endParaRPr>
          </a:p>
        </p:txBody>
      </p:sp>
      <p:sp>
        <p:nvSpPr>
          <p:cNvPr id="3" name="矩形 2"/>
          <p:cNvSpPr/>
          <p:nvPr/>
        </p:nvSpPr>
        <p:spPr>
          <a:xfrm>
            <a:off x="1071538" y="1214422"/>
            <a:ext cx="6929486" cy="830997"/>
          </a:xfrm>
          <a:prstGeom prst="rect">
            <a:avLst/>
          </a:prstGeom>
        </p:spPr>
        <p:txBody>
          <a:bodyPr wrap="square">
            <a:spAutoFit/>
          </a:bodyPr>
          <a:lstStyle/>
          <a:p>
            <a:r>
              <a:rPr lang="en-US" altLang="zh-CN" sz="2400" dirty="0" smtClean="0">
                <a:latin typeface="Arial" pitchFamily="34" charset="0"/>
                <a:cs typeface="Arial" pitchFamily="34" charset="0"/>
              </a:rPr>
              <a:t>Use the following self-assessment checklist to check what you have learned in this unit.</a:t>
            </a:r>
          </a:p>
        </p:txBody>
      </p:sp>
      <p:graphicFrame>
        <p:nvGraphicFramePr>
          <p:cNvPr id="5" name="表格 4"/>
          <p:cNvGraphicFramePr>
            <a:graphicFrameLocks noGrp="1"/>
          </p:cNvGraphicFramePr>
          <p:nvPr/>
        </p:nvGraphicFramePr>
        <p:xfrm>
          <a:off x="785786" y="2143116"/>
          <a:ext cx="7286676" cy="3662680"/>
        </p:xfrm>
        <a:graphic>
          <a:graphicData uri="http://schemas.openxmlformats.org/drawingml/2006/table">
            <a:tbl>
              <a:tblPr firstRow="1" bandRow="1">
                <a:tableStyleId>{5C22544A-7EE6-4342-B048-85BDC9FD1C3A}</a:tableStyleId>
              </a:tblPr>
              <a:tblGrid>
                <a:gridCol w="4663473"/>
                <a:gridCol w="947268"/>
                <a:gridCol w="1675935"/>
              </a:tblGrid>
              <a:tr h="370840">
                <a:tc>
                  <a:txBody>
                    <a:bodyPr/>
                    <a:lstStyle/>
                    <a:p>
                      <a:pPr algn="ctr"/>
                      <a:endParaRPr lang="zh-CN" altLang="en-US" dirty="0"/>
                    </a:p>
                  </a:txBody>
                  <a:tcPr/>
                </a:tc>
                <a:tc>
                  <a:txBody>
                    <a:bodyPr/>
                    <a:lstStyle/>
                    <a:p>
                      <a:pPr algn="ctr"/>
                      <a:r>
                        <a:rPr lang="en-US" altLang="zh-CN" dirty="0" smtClean="0"/>
                        <a:t>OK</a:t>
                      </a:r>
                      <a:endParaRPr lang="zh-CN" altLang="en-US" dirty="0"/>
                    </a:p>
                  </a:txBody>
                  <a:tcPr/>
                </a:tc>
                <a:tc>
                  <a:txBody>
                    <a:bodyPr/>
                    <a:lstStyle/>
                    <a:p>
                      <a:pPr algn="ctr"/>
                      <a:r>
                        <a:rPr lang="en-US" altLang="zh-CN" dirty="0" smtClean="0"/>
                        <a:t>Needs work</a:t>
                      </a:r>
                      <a:endParaRPr lang="zh-CN" altLang="en-US" dirty="0"/>
                    </a:p>
                  </a:txBody>
                  <a:tcPr/>
                </a:tc>
              </a:tr>
              <a:tr h="370840">
                <a:tc>
                  <a:txBody>
                    <a:bodyPr/>
                    <a:lstStyle/>
                    <a:p>
                      <a:r>
                        <a:rPr lang="en-US" altLang="zh-CN" sz="2400" kern="1200" baseline="0" dirty="0" smtClean="0">
                          <a:solidFill>
                            <a:schemeClr val="dk1"/>
                          </a:solidFill>
                          <a:latin typeface="+mn-lt"/>
                          <a:ea typeface="+mn-ea"/>
                          <a:cs typeface="+mn-cs"/>
                        </a:rPr>
                        <a:t>I can talk about my technology and its influence on our lives.</a:t>
                      </a:r>
                      <a:endParaRPr lang="zh-CN" altLang="en-US" sz="2400" dirty="0"/>
                    </a:p>
                  </a:txBody>
                  <a:tcPr/>
                </a:tc>
                <a:tc>
                  <a:txBody>
                    <a:bodyPr/>
                    <a:lstStyle/>
                    <a:p>
                      <a:endParaRPr lang="zh-CN" altLang="en-US" dirty="0"/>
                    </a:p>
                  </a:txBody>
                  <a:tcPr/>
                </a:tc>
                <a:tc>
                  <a:txBody>
                    <a:bodyPr/>
                    <a:lstStyle/>
                    <a:p>
                      <a:endParaRPr lang="zh-CN" altLang="en-US" dirty="0"/>
                    </a:p>
                  </a:txBody>
                  <a:tcPr/>
                </a:tc>
              </a:tr>
              <a:tr h="370840">
                <a:tc>
                  <a:txBody>
                    <a:bodyPr/>
                    <a:lstStyle/>
                    <a:p>
                      <a:r>
                        <a:rPr lang="en-US" altLang="zh-CN" sz="2400" kern="1200" baseline="0" dirty="0" smtClean="0">
                          <a:solidFill>
                            <a:schemeClr val="dk1"/>
                          </a:solidFill>
                          <a:latin typeface="+mn-lt"/>
                          <a:ea typeface="+mn-ea"/>
                          <a:cs typeface="+mn-cs"/>
                        </a:rPr>
                        <a:t>I can listen for agreement and disagreement.</a:t>
                      </a:r>
                      <a:endParaRPr lang="zh-CN" altLang="en-US" sz="2400" dirty="0"/>
                    </a:p>
                  </a:txBody>
                  <a:tcPr/>
                </a:tc>
                <a:tc>
                  <a:txBody>
                    <a:bodyPr/>
                    <a:lstStyle/>
                    <a:p>
                      <a:endParaRPr lang="zh-CN" altLang="en-US" dirty="0"/>
                    </a:p>
                  </a:txBody>
                  <a:tcPr/>
                </a:tc>
                <a:tc>
                  <a:txBody>
                    <a:bodyPr/>
                    <a:lstStyle/>
                    <a:p>
                      <a:endParaRPr lang="zh-CN" altLang="en-US" dirty="0"/>
                    </a:p>
                  </a:txBody>
                  <a:tcPr/>
                </a:tc>
              </a:tr>
              <a:tr h="370840">
                <a:tc>
                  <a:txBody>
                    <a:bodyPr/>
                    <a:lstStyle/>
                    <a:p>
                      <a:r>
                        <a:rPr lang="en-US" altLang="zh-CN" sz="2400" kern="1200" baseline="0" dirty="0" smtClean="0">
                          <a:solidFill>
                            <a:schemeClr val="dk1"/>
                          </a:solidFill>
                          <a:latin typeface="+mn-lt"/>
                          <a:ea typeface="+mn-ea"/>
                          <a:cs typeface="+mn-cs"/>
                        </a:rPr>
                        <a:t>I can use a variety of expressions to talk about essentiality. </a:t>
                      </a:r>
                    </a:p>
                  </a:txBody>
                  <a:tcPr/>
                </a:tc>
                <a:tc>
                  <a:txBody>
                    <a:bodyPr/>
                    <a:lstStyle/>
                    <a:p>
                      <a:endParaRPr lang="zh-CN" altLang="en-US" dirty="0"/>
                    </a:p>
                  </a:txBody>
                  <a:tcPr/>
                </a:tc>
                <a:tc>
                  <a:txBody>
                    <a:bodyPr/>
                    <a:lstStyle/>
                    <a:p>
                      <a:endParaRPr lang="zh-CN" altLang="en-US"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2400" kern="1200" baseline="0" dirty="0" smtClean="0">
                          <a:solidFill>
                            <a:schemeClr val="dk1"/>
                          </a:solidFill>
                          <a:latin typeface="+mn-lt"/>
                          <a:ea typeface="+mn-ea"/>
                          <a:cs typeface="+mn-cs"/>
                        </a:rPr>
                        <a:t>I can talk about my experiences and feelings of playing computer games.</a:t>
                      </a:r>
                    </a:p>
                  </a:txBody>
                  <a:tcPr/>
                </a:tc>
                <a:tc>
                  <a:txBody>
                    <a:bodyPr/>
                    <a:lstStyle/>
                    <a:p>
                      <a:endParaRPr lang="zh-CN" altLang="en-US"/>
                    </a:p>
                  </a:txBody>
                  <a:tcPr/>
                </a:tc>
                <a:tc>
                  <a:txBody>
                    <a:bodyPr/>
                    <a:lstStyle/>
                    <a:p>
                      <a:endParaRPr lang="zh-CN" altLang="en-US" dirty="0"/>
                    </a:p>
                  </a:txBody>
                  <a:tcPr/>
                </a:tc>
              </a:tr>
            </a:tbl>
          </a:graphicData>
        </a:graphic>
      </p:graphicFrame>
      <p:sp>
        <p:nvSpPr>
          <p:cNvPr id="6" name="矩形 5"/>
          <p:cNvSpPr/>
          <p:nvPr/>
        </p:nvSpPr>
        <p:spPr>
          <a:xfrm>
            <a:off x="5786446" y="2786058"/>
            <a:ext cx="214314" cy="21431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7070002" y="3468270"/>
            <a:ext cx="214314" cy="21431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5792904" y="3457468"/>
            <a:ext cx="214314" cy="21431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7079420" y="4286256"/>
            <a:ext cx="214314" cy="21431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5797666" y="4286256"/>
            <a:ext cx="214314" cy="21431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5806344" y="5072074"/>
            <a:ext cx="214314" cy="21431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7072330" y="5072074"/>
            <a:ext cx="214314" cy="21431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7045342" y="2786058"/>
            <a:ext cx="214314" cy="21431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 name="图片 13" descr="87699.gif">
            <a:hlinkClick r:id="rId2" action="ppaction://hlinksldjump"/>
          </p:cNvPr>
          <p:cNvPicPr>
            <a:picLocks noChangeAspect="1"/>
          </p:cNvPicPr>
          <p:nvPr/>
        </p:nvPicPr>
        <p:blipFill>
          <a:blip r:embed="rId3"/>
          <a:stretch>
            <a:fillRect/>
          </a:stretch>
        </p:blipFill>
        <p:spPr>
          <a:xfrm>
            <a:off x="8429652" y="6215082"/>
            <a:ext cx="466724" cy="46672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fade">
                                      <p:cBhvr>
                                        <p:cTn id="30" dur="500"/>
                                        <p:tgtEl>
                                          <p:spTgt spid="9"/>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fade">
                                      <p:cBhvr>
                                        <p:cTn id="33" dur="500"/>
                                        <p:tgtEl>
                                          <p:spTgt spid="12"/>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fade">
                                      <p:cBhvr>
                                        <p:cTn id="3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animBg="1"/>
      <p:bldP spid="7" grpId="0" animBg="1"/>
      <p:bldP spid="8" grpId="0" animBg="1"/>
      <p:bldP spid="9" grpId="0" animBg="1"/>
      <p:bldP spid="10" grpId="0" animBg="1"/>
      <p:bldP spid="11" grpId="0" animBg="1"/>
      <p:bldP spid="12" grpId="0" animBg="1"/>
      <p:bldP spid="13"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
            <a:ext cx="9144000" cy="1142984"/>
          </a:xfrm>
          <a:prstGeom prst="rect">
            <a:avLst/>
          </a:prstGeom>
          <a:solidFill>
            <a:srgbClr val="FF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361950"/>
            <a:r>
              <a:rPr lang="en-US" altLang="zh-CN" sz="4800" b="1" dirty="0" smtClean="0">
                <a:solidFill>
                  <a:schemeClr val="tx1"/>
                </a:solidFill>
                <a:latin typeface="+mj-lt"/>
                <a:ea typeface="微软雅黑" panose="020B0503020204020204" pitchFamily="34" charset="-122"/>
              </a:rPr>
              <a:t>Fun time</a:t>
            </a:r>
            <a:endParaRPr lang="zh-CN" altLang="en-US" sz="4800" b="1" dirty="0">
              <a:solidFill>
                <a:schemeClr val="tx1"/>
              </a:solidFill>
              <a:latin typeface="+mj-lt"/>
              <a:ea typeface="微软雅黑" panose="020B0503020204020204" pitchFamily="34" charset="-122"/>
            </a:endParaRPr>
          </a:p>
        </p:txBody>
      </p:sp>
      <p:sp>
        <p:nvSpPr>
          <p:cNvPr id="14" name="矩形 13"/>
          <p:cNvSpPr/>
          <p:nvPr/>
        </p:nvSpPr>
        <p:spPr>
          <a:xfrm>
            <a:off x="1214414" y="1571612"/>
            <a:ext cx="6929486" cy="461665"/>
          </a:xfrm>
          <a:prstGeom prst="rect">
            <a:avLst/>
          </a:prstGeom>
        </p:spPr>
        <p:txBody>
          <a:bodyPr wrap="square">
            <a:spAutoFit/>
          </a:bodyPr>
          <a:lstStyle/>
          <a:p>
            <a:r>
              <a:rPr lang="en-US" altLang="zh-CN" sz="2400" dirty="0" smtClean="0">
                <a:latin typeface="Arial" pitchFamily="34" charset="0"/>
                <a:cs typeface="Arial" pitchFamily="34" charset="0"/>
              </a:rPr>
              <a:t>Enjoy the video clip.</a:t>
            </a:r>
          </a:p>
        </p:txBody>
      </p:sp>
      <p:pic>
        <p:nvPicPr>
          <p:cNvPr id="16" name="图片 15" descr="87699.gif">
            <a:hlinkClick r:id="rId2" action="ppaction://hlinksldjump"/>
          </p:cNvPr>
          <p:cNvPicPr>
            <a:picLocks noChangeAspect="1"/>
          </p:cNvPicPr>
          <p:nvPr/>
        </p:nvPicPr>
        <p:blipFill>
          <a:blip r:embed="rId3"/>
          <a:stretch>
            <a:fillRect/>
          </a:stretch>
        </p:blipFill>
        <p:spPr>
          <a:xfrm>
            <a:off x="8429652" y="6215082"/>
            <a:ext cx="466724" cy="466724"/>
          </a:xfrm>
          <a:prstGeom prst="rect">
            <a:avLst/>
          </a:prstGeom>
        </p:spPr>
      </p:pic>
      <p:pic>
        <p:nvPicPr>
          <p:cNvPr id="1027" name="Picture 3">
            <a:hlinkClick r:id="rId4" action="ppaction://hlinkfile"/>
          </p:cNvPr>
          <p:cNvPicPr>
            <a:picLocks noChangeAspect="1" noChangeArrowheads="1"/>
          </p:cNvPicPr>
          <p:nvPr/>
        </p:nvPicPr>
        <p:blipFill>
          <a:blip r:embed="rId5"/>
          <a:srcRect l="13310" t="9779" r="11490" b="10962"/>
          <a:stretch>
            <a:fillRect/>
          </a:stretch>
        </p:blipFill>
        <p:spPr bwMode="auto">
          <a:xfrm>
            <a:off x="1285852" y="2428868"/>
            <a:ext cx="6072230" cy="360034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
            <a:ext cx="9144000" cy="114298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361950"/>
            <a:r>
              <a:rPr lang="en-US" altLang="zh-CN" sz="4800" b="1" dirty="0" smtClean="0">
                <a:solidFill>
                  <a:schemeClr val="tx1"/>
                </a:solidFill>
                <a:ea typeface="微软雅黑" panose="020B0503020204020204" pitchFamily="34" charset="-122"/>
              </a:rPr>
              <a:t>Opening up </a:t>
            </a:r>
            <a:endParaRPr lang="zh-CN" altLang="en-US" sz="4800" b="1" dirty="0">
              <a:solidFill>
                <a:schemeClr val="tx1"/>
              </a:solidFill>
              <a:ea typeface="微软雅黑" panose="020B0503020204020204" pitchFamily="34" charset="-122"/>
            </a:endParaRPr>
          </a:p>
        </p:txBody>
      </p:sp>
      <p:grpSp>
        <p:nvGrpSpPr>
          <p:cNvPr id="2" name="组合 26"/>
          <p:cNvGrpSpPr/>
          <p:nvPr/>
        </p:nvGrpSpPr>
        <p:grpSpPr>
          <a:xfrm>
            <a:off x="785786" y="1357298"/>
            <a:ext cx="7072362" cy="500066"/>
            <a:chOff x="857224" y="1500174"/>
            <a:chExt cx="7072362" cy="500066"/>
          </a:xfrm>
        </p:grpSpPr>
        <p:sp>
          <p:nvSpPr>
            <p:cNvPr id="29" name="矩形 28"/>
            <p:cNvSpPr/>
            <p:nvPr/>
          </p:nvSpPr>
          <p:spPr>
            <a:xfrm>
              <a:off x="857224" y="1500174"/>
              <a:ext cx="357174" cy="461665"/>
            </a:xfrm>
            <a:prstGeom prst="rect">
              <a:avLst/>
            </a:prstGeom>
            <a:solidFill>
              <a:schemeClr val="accent5">
                <a:lumMod val="75000"/>
              </a:schemeClr>
            </a:solidFill>
          </p:spPr>
          <p:txBody>
            <a:bodyPr wrap="square">
              <a:spAutoFit/>
            </a:bodyPr>
            <a:lstStyle/>
            <a:p>
              <a:r>
                <a:rPr lang="en-US" altLang="zh-CN" sz="2400" b="1" dirty="0" smtClean="0">
                  <a:solidFill>
                    <a:schemeClr val="bg1"/>
                  </a:solidFill>
                </a:rPr>
                <a:t>1</a:t>
              </a:r>
              <a:endParaRPr lang="en-US" altLang="zh-CN" sz="2400" dirty="0" smtClean="0">
                <a:solidFill>
                  <a:schemeClr val="bg1"/>
                </a:solidFill>
              </a:endParaRPr>
            </a:p>
          </p:txBody>
        </p:sp>
        <p:sp>
          <p:nvSpPr>
            <p:cNvPr id="30" name="TextBox 29"/>
            <p:cNvSpPr txBox="1"/>
            <p:nvPr/>
          </p:nvSpPr>
          <p:spPr>
            <a:xfrm>
              <a:off x="1214414" y="1538575"/>
              <a:ext cx="6715172" cy="461665"/>
            </a:xfrm>
            <a:prstGeom prst="rect">
              <a:avLst/>
            </a:prstGeom>
            <a:noFill/>
          </p:spPr>
          <p:txBody>
            <a:bodyPr wrap="square" rtlCol="0">
              <a:spAutoFit/>
            </a:bodyPr>
            <a:lstStyle/>
            <a:p>
              <a:r>
                <a:rPr lang="en-US" altLang="zh-CN" sz="2400" dirty="0" smtClean="0">
                  <a:latin typeface="Arial" pitchFamily="34" charset="0"/>
                  <a:cs typeface="Arial" pitchFamily="34" charset="0"/>
                </a:rPr>
                <a:t>Work in pairs and discuss the questions.</a:t>
              </a:r>
              <a:endParaRPr lang="zh-CN" altLang="en-US" sz="2400" dirty="0">
                <a:latin typeface="Arial" pitchFamily="34" charset="0"/>
                <a:cs typeface="Arial" pitchFamily="34" charset="0"/>
              </a:endParaRPr>
            </a:p>
          </p:txBody>
        </p:sp>
      </p:grpSp>
      <p:pic>
        <p:nvPicPr>
          <p:cNvPr id="49" name="图片 48" descr="87699.gif">
            <a:hlinkClick r:id="rId2" action="ppaction://hlinksldjump"/>
          </p:cNvPr>
          <p:cNvPicPr>
            <a:picLocks noChangeAspect="1"/>
          </p:cNvPicPr>
          <p:nvPr/>
        </p:nvPicPr>
        <p:blipFill>
          <a:blip r:embed="rId3"/>
          <a:stretch>
            <a:fillRect/>
          </a:stretch>
        </p:blipFill>
        <p:spPr>
          <a:xfrm>
            <a:off x="8429652" y="6215082"/>
            <a:ext cx="466724" cy="466724"/>
          </a:xfrm>
          <a:prstGeom prst="rect">
            <a:avLst/>
          </a:prstGeom>
        </p:spPr>
      </p:pic>
      <p:sp>
        <p:nvSpPr>
          <p:cNvPr id="9" name="TextBox 8"/>
          <p:cNvSpPr txBox="1"/>
          <p:nvPr/>
        </p:nvSpPr>
        <p:spPr>
          <a:xfrm>
            <a:off x="928662" y="1857364"/>
            <a:ext cx="7715304" cy="1569660"/>
          </a:xfrm>
          <a:prstGeom prst="rect">
            <a:avLst/>
          </a:prstGeom>
          <a:noFill/>
        </p:spPr>
        <p:txBody>
          <a:bodyPr wrap="square" rtlCol="0">
            <a:spAutoFit/>
          </a:bodyPr>
          <a:lstStyle/>
          <a:p>
            <a:pPr marL="252000" indent="-324000"/>
            <a:r>
              <a:rPr lang="en-US" altLang="zh-CN" sz="2400" dirty="0" smtClean="0"/>
              <a:t>	How often do you and your partner do these things? Write O for </a:t>
            </a:r>
            <a:r>
              <a:rPr lang="en-US" altLang="zh-CN" sz="2400" i="1" dirty="0" smtClean="0"/>
              <a:t>often, S for sometimes or N for never. Then discuss your answers with your partner.</a:t>
            </a:r>
          </a:p>
          <a:p>
            <a:pPr marL="252000" indent="-324000"/>
            <a:endParaRPr lang="zh-CN" altLang="en-US" sz="2400" dirty="0"/>
          </a:p>
        </p:txBody>
      </p:sp>
      <p:sp>
        <p:nvSpPr>
          <p:cNvPr id="10" name="矩形 9"/>
          <p:cNvSpPr/>
          <p:nvPr/>
        </p:nvSpPr>
        <p:spPr>
          <a:xfrm>
            <a:off x="1214414" y="3286124"/>
            <a:ext cx="5398236" cy="461665"/>
          </a:xfrm>
          <a:prstGeom prst="rect">
            <a:avLst/>
          </a:prstGeom>
        </p:spPr>
        <p:txBody>
          <a:bodyPr wrap="square">
            <a:spAutoFit/>
          </a:bodyPr>
          <a:lstStyle/>
          <a:p>
            <a:pPr lvl="0"/>
            <a:r>
              <a:rPr lang="en-US" altLang="zh-CN" sz="2400" dirty="0" smtClean="0">
                <a:solidFill>
                  <a:prstClr val="black"/>
                </a:solidFill>
              </a:rPr>
              <a:t>____ Sending a fax</a:t>
            </a:r>
          </a:p>
        </p:txBody>
      </p:sp>
      <p:sp>
        <p:nvSpPr>
          <p:cNvPr id="11" name="TextBox 10"/>
          <p:cNvSpPr txBox="1"/>
          <p:nvPr/>
        </p:nvSpPr>
        <p:spPr>
          <a:xfrm>
            <a:off x="1428728" y="3214686"/>
            <a:ext cx="357190" cy="584775"/>
          </a:xfrm>
          <a:prstGeom prst="rect">
            <a:avLst/>
          </a:prstGeom>
          <a:noFill/>
        </p:spPr>
        <p:txBody>
          <a:bodyPr wrap="square" rtlCol="0">
            <a:spAutoFit/>
          </a:bodyPr>
          <a:lstStyle/>
          <a:p>
            <a:r>
              <a:rPr lang="en-US" altLang="zh-CN" sz="3200" b="1" dirty="0" smtClean="0">
                <a:solidFill>
                  <a:srgbClr val="FF0000"/>
                </a:solidFill>
              </a:rPr>
              <a:t>S</a:t>
            </a:r>
            <a:endParaRPr lang="zh-CN" altLang="en-US" sz="3200" b="1" dirty="0">
              <a:solidFill>
                <a:srgbClr val="FF0000"/>
              </a:solidFill>
            </a:endParaRPr>
          </a:p>
        </p:txBody>
      </p:sp>
      <p:sp>
        <p:nvSpPr>
          <p:cNvPr id="12" name="矩形 11"/>
          <p:cNvSpPr/>
          <p:nvPr/>
        </p:nvSpPr>
        <p:spPr>
          <a:xfrm>
            <a:off x="1214446" y="4000504"/>
            <a:ext cx="6429388" cy="830997"/>
          </a:xfrm>
          <a:prstGeom prst="rect">
            <a:avLst/>
          </a:prstGeom>
        </p:spPr>
        <p:txBody>
          <a:bodyPr wrap="square">
            <a:spAutoFit/>
          </a:bodyPr>
          <a:lstStyle/>
          <a:p>
            <a:r>
              <a:rPr lang="en-US" altLang="zh-CN" sz="2400" i="1" dirty="0" smtClean="0">
                <a:solidFill>
                  <a:srgbClr val="FF0000"/>
                </a:solidFill>
              </a:rPr>
              <a:t>I don’t fax a lot, but sometimes I have to fax some important documents.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slide(fromBottom)">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additive="base">
                                        <p:cTn id="12" dur="500" fill="hold"/>
                                        <p:tgtEl>
                                          <p:spTgt spid="11"/>
                                        </p:tgtEl>
                                        <p:attrNameLst>
                                          <p:attrName>ppt_x</p:attrName>
                                        </p:attrNameLst>
                                      </p:cBhvr>
                                      <p:tavLst>
                                        <p:tav tm="0">
                                          <p:val>
                                            <p:strVal val="#ppt_x"/>
                                          </p:val>
                                        </p:tav>
                                        <p:tav tm="100000">
                                          <p:val>
                                            <p:strVal val="#ppt_x"/>
                                          </p:val>
                                        </p:tav>
                                      </p:tavLst>
                                    </p:anim>
                                    <p:anim calcmode="lin" valueType="num">
                                      <p:cBhvr additive="base">
                                        <p:cTn id="13"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12280</TotalTime>
  <Words>6100</Words>
  <PresentationFormat>全屏显示(4:3)</PresentationFormat>
  <Paragraphs>875</Paragraphs>
  <Slides>86</Slides>
  <Notes>4</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86</vt:i4>
      </vt:variant>
    </vt:vector>
  </HeadingPairs>
  <TitlesOfParts>
    <vt:vector size="94" baseType="lpstr">
      <vt:lpstr>Arial</vt:lpstr>
      <vt:lpstr>宋体</vt:lpstr>
      <vt:lpstr>Calibri</vt:lpstr>
      <vt:lpstr>微软雅黑</vt:lpstr>
      <vt:lpstr>Gulim</vt:lpstr>
      <vt:lpstr>Sabon LT Std</vt:lpstr>
      <vt:lpstr>Wingdings</vt:lpstr>
      <vt:lpstr>Office 主题</vt:lpstr>
      <vt:lpstr>幻灯片 1</vt:lpstr>
      <vt:lpstr>幻灯片 2</vt:lpstr>
      <vt:lpstr>幻灯片 3</vt:lpstr>
      <vt:lpstr>幻灯片 4</vt:lpstr>
      <vt:lpstr>幻灯片 5</vt:lpstr>
      <vt:lpstr>幻灯片 6</vt:lpstr>
      <vt:lpstr>幻灯片 7</vt:lpstr>
      <vt:lpstr>幻灯片 8</vt:lpstr>
      <vt:lpstr>幻灯片 9</vt:lpstr>
      <vt:lpstr>幻灯片 10</vt:lpstr>
      <vt:lpstr>幻灯片 11</vt:lpstr>
      <vt:lpstr>幻灯片 12</vt:lpstr>
      <vt:lpstr>幻灯片 13</vt:lpstr>
      <vt:lpstr>幻灯片 14</vt:lpstr>
      <vt:lpstr>幻灯片 15</vt:lpstr>
      <vt:lpstr>幻灯片 16</vt:lpstr>
      <vt:lpstr>幻灯片 17</vt:lpstr>
      <vt:lpstr>幻灯片 18</vt:lpstr>
      <vt:lpstr>幻灯片 19</vt:lpstr>
      <vt:lpstr>幻灯片 20</vt:lpstr>
      <vt:lpstr>幻灯片 21</vt:lpstr>
      <vt:lpstr>幻灯片 22</vt:lpstr>
      <vt:lpstr>幻灯片 23</vt:lpstr>
      <vt:lpstr>幻灯片 24</vt:lpstr>
      <vt:lpstr>幻灯片 25</vt:lpstr>
      <vt:lpstr>幻灯片 26</vt:lpstr>
      <vt:lpstr>幻灯片 27</vt:lpstr>
      <vt:lpstr>幻灯片 28</vt:lpstr>
      <vt:lpstr>幻灯片 29</vt:lpstr>
      <vt:lpstr>幻灯片 30</vt:lpstr>
      <vt:lpstr>幻灯片 31</vt:lpstr>
      <vt:lpstr>幻灯片 32</vt:lpstr>
      <vt:lpstr>幻灯片 33</vt:lpstr>
      <vt:lpstr>幻灯片 34</vt:lpstr>
      <vt:lpstr>幻灯片 35</vt:lpstr>
      <vt:lpstr>幻灯片 36</vt:lpstr>
      <vt:lpstr>幻灯片 37</vt:lpstr>
      <vt:lpstr>幻灯片 38</vt:lpstr>
      <vt:lpstr>幻灯片 39</vt:lpstr>
      <vt:lpstr>幻灯片 40</vt:lpstr>
      <vt:lpstr>幻灯片 41</vt:lpstr>
      <vt:lpstr>幻灯片 42</vt:lpstr>
      <vt:lpstr>幻灯片 43</vt:lpstr>
      <vt:lpstr>幻灯片 44</vt:lpstr>
      <vt:lpstr>幻灯片 45</vt:lpstr>
      <vt:lpstr>幻灯片 46</vt:lpstr>
      <vt:lpstr>幻灯片 47</vt:lpstr>
      <vt:lpstr>幻灯片 48</vt:lpstr>
      <vt:lpstr>幻灯片 49</vt:lpstr>
      <vt:lpstr>幻灯片 50</vt:lpstr>
      <vt:lpstr>幻灯片 51</vt:lpstr>
      <vt:lpstr>幻灯片 52</vt:lpstr>
      <vt:lpstr>幻灯片 53</vt:lpstr>
      <vt:lpstr>幻灯片 54</vt:lpstr>
      <vt:lpstr>幻灯片 55</vt:lpstr>
      <vt:lpstr>幻灯片 56</vt:lpstr>
      <vt:lpstr>幻灯片 57</vt:lpstr>
      <vt:lpstr>幻灯片 58</vt:lpstr>
      <vt:lpstr>幻灯片 59</vt:lpstr>
      <vt:lpstr>幻灯片 60</vt:lpstr>
      <vt:lpstr>幻灯片 61</vt:lpstr>
      <vt:lpstr>幻灯片 62</vt:lpstr>
      <vt:lpstr>幻灯片 63</vt:lpstr>
      <vt:lpstr>幻灯片 64</vt:lpstr>
      <vt:lpstr>幻灯片 65</vt:lpstr>
      <vt:lpstr>幻灯片 66</vt:lpstr>
      <vt:lpstr>幻灯片 67</vt:lpstr>
      <vt:lpstr>幻灯片 68</vt:lpstr>
      <vt:lpstr>幻灯片 69</vt:lpstr>
      <vt:lpstr>幻灯片 70</vt:lpstr>
      <vt:lpstr>幻灯片 71</vt:lpstr>
      <vt:lpstr>幻灯片 72</vt:lpstr>
      <vt:lpstr>幻灯片 73</vt:lpstr>
      <vt:lpstr>幻灯片 74</vt:lpstr>
      <vt:lpstr>幻灯片 75</vt:lpstr>
      <vt:lpstr>幻灯片 76</vt:lpstr>
      <vt:lpstr>幻灯片 77</vt:lpstr>
      <vt:lpstr>幻灯片 78</vt:lpstr>
      <vt:lpstr>幻灯片 79</vt:lpstr>
      <vt:lpstr>幻灯片 80</vt:lpstr>
      <vt:lpstr>幻灯片 81</vt:lpstr>
      <vt:lpstr>幻灯片 82</vt:lpstr>
      <vt:lpstr>幻灯片 83</vt:lpstr>
      <vt:lpstr>幻灯片 84</vt:lpstr>
      <vt:lpstr>幻灯片 85</vt:lpstr>
      <vt:lpstr>幻灯片 86</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lenovo</dc:creator>
  <cp:lastModifiedBy>cb</cp:lastModifiedBy>
  <cp:revision>1313</cp:revision>
  <dcterms:modified xsi:type="dcterms:W3CDTF">2015-10-30T09:00:46Z</dcterms:modified>
</cp:coreProperties>
</file>